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7"/>
  </p:notesMasterIdLst>
  <p:sldIdLst>
    <p:sldId id="256" r:id="rId3"/>
    <p:sldId id="270" r:id="rId4"/>
    <p:sldId id="262" r:id="rId5"/>
    <p:sldId id="263" r:id="rId6"/>
    <p:sldId id="260" r:id="rId7"/>
    <p:sldId id="273" r:id="rId8"/>
    <p:sldId id="265" r:id="rId9"/>
    <p:sldId id="275" r:id="rId10"/>
    <p:sldId id="276" r:id="rId11"/>
    <p:sldId id="271" r:id="rId12"/>
    <p:sldId id="277" r:id="rId13"/>
    <p:sldId id="272" r:id="rId14"/>
    <p:sldId id="278" r:id="rId15"/>
    <p:sldId id="279" r:id="rId1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25" autoAdjust="0"/>
    <p:restoredTop sz="94302"/>
  </p:normalViewPr>
  <p:slideViewPr>
    <p:cSldViewPr snapToGrid="0">
      <p:cViewPr varScale="1">
        <p:scale>
          <a:sx n="135" d="100"/>
          <a:sy n="135" d="100"/>
        </p:scale>
        <p:origin x="23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6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eta.pbslearningmedia.org/resource/all-hail-the-king-what-is-a-monarchy-video/wviz-politics-on-point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eta.pbslearningmedia.org/resource/this-is-what-democracy-looks-like-video/wviz-politics-on-point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6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01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75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Public Domain Pictures (n.d.) </a:t>
            </a:r>
            <a:r>
              <a:rPr lang="en-US" i="1" dirty="0"/>
              <a:t>Public institution building </a:t>
            </a:r>
            <a:r>
              <a:rPr lang="en-US" dirty="0"/>
              <a:t>[Graphic image]. https://</a:t>
            </a:r>
            <a:r>
              <a:rPr lang="en-US" dirty="0" err="1"/>
              <a:t>publicdomainpictures.net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/</a:t>
            </a:r>
            <a:r>
              <a:rPr lang="en-US" dirty="0" err="1"/>
              <a:t>view-image.php?image</a:t>
            </a:r>
            <a:r>
              <a:rPr lang="en-US" dirty="0"/>
              <a:t>=13466&amp;picture=government-building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018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 T-chart. Strategies. </a:t>
            </a:r>
            <a:r>
              <a:rPr lang="en-US" dirty="0">
                <a:hlinkClick r:id="rId3"/>
              </a:rPr>
              <a:t>https://learn.k20center.ou.edu/strategy/86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536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PBS Learning Media. (n.d.). </a:t>
            </a:r>
            <a:r>
              <a:rPr lang="en-US" i="1" dirty="0"/>
              <a:t>All Hail the King! What is a Monarchy? </a:t>
            </a:r>
            <a:r>
              <a:rPr lang="en-US" dirty="0"/>
              <a:t>[Video]. Politics on Point. PBS. </a:t>
            </a:r>
            <a:r>
              <a:rPr lang="en-US" dirty="0">
                <a:hlinkClick r:id="rId3"/>
              </a:rPr>
              <a:t>https://oeta.pbslearningmedia.org/resource/all-hail-the-king-what-is-a-monarchy-video/wviz-politics-on-point/.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739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B6A44-07C3-6C2F-AC4D-910C6326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9DEDC4-A928-6CD8-8357-379FEDCE0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CBC57F-4022-3528-E9A3-8A29BDB27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PBS Learning Media. (n.d.). </a:t>
            </a:r>
            <a:r>
              <a:rPr lang="en-US" i="1" dirty="0"/>
              <a:t>This is What Democracy Looks Like </a:t>
            </a:r>
            <a:r>
              <a:rPr lang="en-US" dirty="0"/>
              <a:t>[Video]. Politics on Point. PBS. </a:t>
            </a:r>
            <a:r>
              <a:rPr lang="en-US" dirty="0">
                <a:hlinkClick r:id="rId3"/>
              </a:rPr>
              <a:t>https://oeta.pbslearningmedia.org/resource/this-is-what-democracy-looks-like-video/wviz-politics-on-point/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919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 T-chart. Strategies. </a:t>
            </a:r>
            <a:r>
              <a:rPr lang="en-US" dirty="0">
                <a:hlinkClick r:id="rId3"/>
              </a:rPr>
              <a:t>https://learn.k20center.ou.edu/strategy/86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124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 POMS: Point of most significance. Strategies. </a:t>
            </a:r>
            <a:r>
              <a:rPr lang="en-US" dirty="0">
                <a:hlinkClick r:id="rId3"/>
              </a:rPr>
              <a:t>https://learn.k20center.ou.edu/strategy/101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084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 Debate team carousel. Strategies. </a:t>
            </a:r>
            <a:r>
              <a:rPr lang="en-US" dirty="0">
                <a:hlinkClick r:id="rId3"/>
              </a:rPr>
              <a:t>https://learn.k20center.ou.edu/strategy/110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753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 Six-word memoirs. Strategies. </a:t>
            </a:r>
            <a:r>
              <a:rPr lang="en-US" dirty="0">
                <a:hlinkClick r:id="rId3"/>
              </a:rPr>
              <a:t>https://learn.k20center.ou.edu/strategy/75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608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eta.pbslearningmedia.org/resource/all-hail-the-king-what-is-a-monarchy-video/wviz-politics-on-poi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eta.pbslearningmedia.org/resource/this-is-what-democracy-looks-like-video/wviz-politics-on-poi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B30E-FF33-C42D-F9AD-EF953FA43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0CA2E-1D20-BD53-D4BB-8258749F9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Thomas Hobbes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EFB4B14-B1D5-C425-E576-2C4D465203D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Thomas Hobbes lived in England from 1588–1679. </a:t>
            </a:r>
          </a:p>
          <a:p>
            <a:r>
              <a:rPr lang="en-US" dirty="0"/>
              <a:t>Of his many books, his most famous is </a:t>
            </a:r>
            <a:r>
              <a:rPr lang="en-US" i="1" dirty="0"/>
              <a:t>Leviathan</a:t>
            </a:r>
            <a:r>
              <a:rPr lang="en-US" dirty="0"/>
              <a:t>, which is about his ideas on government.</a:t>
            </a:r>
          </a:p>
          <a:p>
            <a:r>
              <a:rPr lang="en-US" dirty="0"/>
              <a:t>Hobbes wrote </a:t>
            </a:r>
            <a:r>
              <a:rPr lang="en-US" i="1" dirty="0"/>
              <a:t>Leviathan</a:t>
            </a:r>
            <a:r>
              <a:rPr lang="en-US" dirty="0"/>
              <a:t> during the English Civil War (1642–1651).</a:t>
            </a:r>
          </a:p>
          <a:p>
            <a:r>
              <a:rPr lang="en-US" dirty="0"/>
              <a:t>The war was mainly over governance and religious freedom and greatly influenced his opinions.</a:t>
            </a:r>
          </a:p>
        </p:txBody>
      </p:sp>
    </p:spTree>
    <p:extLst>
      <p:ext uri="{BB962C8B-B14F-4D97-AF65-F5344CB8AC3E}">
        <p14:creationId xmlns:p14="http://schemas.microsoft.com/office/powerpoint/2010/main" val="52877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2520A-3153-BC9E-D889-1A43989F2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1B8D0-3C88-D08B-BB40-88C70095D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John Locke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2C63C8E-88AB-3A37-3E3D-5E4942F2F75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John Locke lived from 1632–1704. </a:t>
            </a:r>
          </a:p>
          <a:p>
            <a:r>
              <a:rPr lang="en-US" dirty="0"/>
              <a:t>Like Hobbes, Locke wrote many books, including </a:t>
            </a:r>
            <a:r>
              <a:rPr lang="en-US" i="1" dirty="0"/>
              <a:t>Two Treatises of Government</a:t>
            </a:r>
            <a:r>
              <a:rPr lang="en-US" dirty="0"/>
              <a:t>, which was influential in the formation of many governments.</a:t>
            </a:r>
          </a:p>
        </p:txBody>
      </p:sp>
    </p:spTree>
    <p:extLst>
      <p:ext uri="{BB962C8B-B14F-4D97-AF65-F5344CB8AC3E}">
        <p14:creationId xmlns:p14="http://schemas.microsoft.com/office/powerpoint/2010/main" val="3438509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364AA-8CBD-367C-9A66-10CBCF029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AAAB-A623-4ED9-A144-F2590454E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Point of Most Significance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83FA410A-42EB-4743-C449-ECB32E6E2DB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084115" cy="3262312"/>
          </a:xfrm>
        </p:spPr>
        <p:txBody>
          <a:bodyPr/>
          <a:lstStyle/>
          <a:p>
            <a:pPr lvl="0" indent="-393700">
              <a:spcAft>
                <a:spcPts val="0"/>
              </a:spcAft>
              <a:buChar char="•"/>
            </a:pPr>
            <a:r>
              <a:rPr lang="en-US" dirty="0"/>
              <a:t>Read “The Philosophies of Hobbes and Locke” handout.</a:t>
            </a:r>
          </a:p>
          <a:p>
            <a:pPr lvl="0" indent="-393700">
              <a:spcAft>
                <a:spcPts val="0"/>
              </a:spcAft>
              <a:buChar char="•"/>
            </a:pPr>
            <a:r>
              <a:rPr lang="en-US" dirty="0"/>
              <a:t>Develop a </a:t>
            </a:r>
            <a:r>
              <a:rPr lang="en-US" b="1" dirty="0"/>
              <a:t>one-sentence </a:t>
            </a:r>
            <a:r>
              <a:rPr lang="en-US" dirty="0"/>
              <a:t>summary of the most important part of the handout.</a:t>
            </a:r>
          </a:p>
          <a:p>
            <a:pPr lvl="0" indent="-393700">
              <a:spcAft>
                <a:spcPts val="0"/>
              </a:spcAft>
              <a:buChar char="•"/>
            </a:pPr>
            <a:r>
              <a:rPr lang="en-US" dirty="0"/>
              <a:t>Share out your summaries.</a:t>
            </a:r>
          </a:p>
        </p:txBody>
      </p:sp>
      <p:pic>
        <p:nvPicPr>
          <p:cNvPr id="3" name="Google Shape;160;p9">
            <a:extLst>
              <a:ext uri="{FF2B5EF4-FFF2-40B4-BE49-F238E27FC236}">
                <a16:creationId xmlns:a16="http://schemas.microsoft.com/office/drawing/2014/main" id="{1034F500-114B-CEEE-C851-0622402682D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5199" y="250296"/>
            <a:ext cx="1611249" cy="14720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7626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1E016-6B56-2CC1-C953-34AFA4B5C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0515E-22AC-8290-F69E-66C82FD91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Debate Team Carousel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CFC887BB-6E5B-A7EA-2496-EF8A10EF1D7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lvl="0" indent="-393700">
              <a:spcAft>
                <a:spcPts val="0"/>
              </a:spcAft>
              <a:buChar char="•"/>
            </a:pPr>
            <a:r>
              <a:rPr lang="en-US" dirty="0"/>
              <a:t>Gather in groups of four.</a:t>
            </a:r>
          </a:p>
          <a:p>
            <a:pPr lvl="0" indent="-393700">
              <a:spcAft>
                <a:spcPts val="0"/>
              </a:spcAft>
              <a:buChar char="•"/>
            </a:pPr>
            <a:r>
              <a:rPr lang="en-US" dirty="0"/>
              <a:t>In your group, discuss Hobbes’ and Locke’s arguments, using the Debate Team Carousel handout.</a:t>
            </a:r>
          </a:p>
          <a:p>
            <a:pPr lvl="0" indent="-393700">
              <a:spcAft>
                <a:spcPts val="0"/>
              </a:spcAft>
              <a:buChar char="•"/>
            </a:pPr>
            <a:r>
              <a:rPr lang="en-US" dirty="0"/>
              <a:t>Examine the question: “Who was right about how much power a government should have? Hobbes or Locke?”</a:t>
            </a:r>
          </a:p>
        </p:txBody>
      </p:sp>
      <p:pic>
        <p:nvPicPr>
          <p:cNvPr id="4" name="Google Shape;198;g1a1006559f3_0_0">
            <a:extLst>
              <a:ext uri="{FF2B5EF4-FFF2-40B4-BE49-F238E27FC236}">
                <a16:creationId xmlns:a16="http://schemas.microsoft.com/office/drawing/2014/main" id="{132001D4-950F-8592-1B67-0AE104DA9CC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1999" y="147267"/>
            <a:ext cx="1808627" cy="1171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583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6227B-44C7-6208-FBED-5DC973D60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B550B-564F-3AE4-27CB-C812FDA5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Six-Word Memoirs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2BFD60E6-3493-8ED5-44D7-7FFB987AE06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spcAft>
                <a:spcPts val="0"/>
              </a:spcAft>
              <a:buSzPts val="2600"/>
            </a:pPr>
            <a:r>
              <a:rPr lang="en-US" dirty="0">
                <a:solidFill>
                  <a:srgbClr val="000000"/>
                </a:solidFill>
                <a:latin typeface="+mn-lt"/>
              </a:rPr>
              <a:t>Write two summaries in exactly six words each:</a:t>
            </a:r>
          </a:p>
          <a:p>
            <a:pPr lvl="1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+mn-lt"/>
              </a:rPr>
              <a:t>One from the perspective of Hobbes.</a:t>
            </a:r>
          </a:p>
          <a:p>
            <a:pPr lvl="1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+mn-lt"/>
              </a:rPr>
              <a:t>One from the perspective of Locke.</a:t>
            </a:r>
            <a:endParaRPr lang="en-US" dirty="0">
              <a:latin typeface="+mn-lt"/>
            </a:endParaRPr>
          </a:p>
        </p:txBody>
      </p:sp>
      <p:pic>
        <p:nvPicPr>
          <p:cNvPr id="3" name="Picture 2" descr="A book with a black background&#10;&#10;AI-generated content may be incorrect.">
            <a:extLst>
              <a:ext uri="{FF2B5EF4-FFF2-40B4-BE49-F238E27FC236}">
                <a16:creationId xmlns:a16="http://schemas.microsoft.com/office/drawing/2014/main" id="{F2FFDE74-2BA9-A8F9-A655-30686A2F1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081" y="-603135"/>
            <a:ext cx="2497186" cy="249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0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State of Our Nature?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>
              <a:spcAft>
                <a:spcPts val="0"/>
              </a:spcAft>
            </a:pPr>
            <a:r>
              <a:rPr lang="en-US" dirty="0"/>
              <a:t>The Political Thoughts of </a:t>
            </a:r>
            <a:br>
              <a:rPr lang="en-US" dirty="0"/>
            </a:br>
            <a:r>
              <a:rPr lang="en-US" dirty="0"/>
              <a:t>Thomas Hobbes and John Locke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5556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How much authority should a government have?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Explain the idea of the social contract. 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Analyze limits on government authority.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Why do People Create Governments?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wrap="square" anchor="t">
            <a:normAutofit/>
          </a:bodyPr>
          <a:lstStyle/>
          <a:p>
            <a:pPr lvl="0" indent="-393700">
              <a:spcAft>
                <a:spcPts val="600"/>
              </a:spcAft>
              <a:buSzPts val="2600"/>
              <a:buChar char="•"/>
            </a:pPr>
            <a:r>
              <a:rPr lang="en-US" dirty="0"/>
              <a:t>In pairs, brainstorm a few reasons that explain why people create governments.</a:t>
            </a:r>
          </a:p>
          <a:p>
            <a:pPr lvl="0" indent="-393700">
              <a:spcAft>
                <a:spcPts val="600"/>
              </a:spcAft>
              <a:buSzPts val="2600"/>
              <a:buChar char="•"/>
            </a:pPr>
            <a:r>
              <a:rPr lang="en-US" dirty="0"/>
              <a:t>Share out what you and your partner come up with.</a:t>
            </a:r>
          </a:p>
        </p:txBody>
      </p:sp>
      <p:pic>
        <p:nvPicPr>
          <p:cNvPr id="3" name="Picture 2" descr="Bank Building Facade, University Or Government Institution. Public Building With High Columns Isolated On White Background. Flat Style Vector Illustration. Eps10.">
            <a:extLst>
              <a:ext uri="{FF2B5EF4-FFF2-40B4-BE49-F238E27FC236}">
                <a16:creationId xmlns:a16="http://schemas.microsoft.com/office/drawing/2014/main" id="{76FC83EC-3AF0-85E8-245A-022B486FE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1515832"/>
            <a:ext cx="3867150" cy="2970674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BB05-8E09-7240-20FF-3A6AF1019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17EE7-CA6F-FF33-7330-A6F202155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T-Chart: Democracies and Monarchies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F0E180AA-B9D7-D56E-5DFE-2AC4334AD86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160683" cy="3262312"/>
          </a:xfrm>
        </p:spPr>
        <p:txBody>
          <a:bodyPr/>
          <a:lstStyle/>
          <a:p>
            <a:r>
              <a:rPr lang="en-US" dirty="0"/>
              <a:t>Watch the videos about two different types of governments:</a:t>
            </a:r>
          </a:p>
          <a:p>
            <a:pPr lvl="1"/>
            <a:r>
              <a:rPr lang="en-US" dirty="0"/>
              <a:t>Monarchies</a:t>
            </a:r>
          </a:p>
          <a:p>
            <a:pPr lvl="1"/>
            <a:r>
              <a:rPr lang="en-US" dirty="0"/>
              <a:t>Democracies</a:t>
            </a:r>
          </a:p>
          <a:p>
            <a:r>
              <a:rPr lang="en-US" dirty="0"/>
              <a:t>As you watch, fill out the T-Chart with information you learned about each type of government.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1E2FCE-BFF7-DAF1-6E23-E69295CBF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069" y="134593"/>
            <a:ext cx="1056168" cy="99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6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r>
              <a:rPr lang="en-US" i="1" dirty="0">
                <a:hlinkClick r:id="rId3"/>
              </a:rPr>
              <a:t>All Hail the King! What is a Monarchy?</a:t>
            </a:r>
            <a:endParaRPr lang="en-US" i="1" dirty="0"/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70999E05-131E-E9BA-AB18-60ECF4157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63" y="527969"/>
            <a:ext cx="7421011" cy="35152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A08C4-348F-9E9D-4575-567ABA472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5E6C0-C0C1-F178-949E-8912781DA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r>
              <a:rPr lang="en-US" i="1" dirty="0">
                <a:hlinkClick r:id="rId3"/>
              </a:rPr>
              <a:t>This Is What Democracy Looks Like</a:t>
            </a:r>
            <a:endParaRPr lang="en-US" i="1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AD05BCE0-B906-A688-2BC0-98DB13EEC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63" y="433097"/>
            <a:ext cx="7401958" cy="350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30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FE949-CBF7-03A7-B995-11CED411E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9DAB1-2E52-F548-F988-180AC3E35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T-Chart: Democracies and Monarchies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C855045E-9B24-5878-95DF-B3EA4DAC00C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160683" cy="3262312"/>
          </a:xfrm>
        </p:spPr>
        <p:txBody>
          <a:bodyPr/>
          <a:lstStyle/>
          <a:p>
            <a:pPr lvl="0">
              <a:spcAft>
                <a:spcPts val="0"/>
              </a:spcAft>
              <a:buSzPts val="2300"/>
              <a:buChar char="•"/>
            </a:pPr>
            <a:r>
              <a:rPr lang="en-US" dirty="0"/>
              <a:t>Share your T-chart with a partner. </a:t>
            </a:r>
          </a:p>
          <a:p>
            <a:pPr lvl="0">
              <a:spcAft>
                <a:spcPts val="0"/>
              </a:spcAft>
              <a:buSzPts val="2300"/>
              <a:buChar char="•"/>
            </a:pPr>
            <a:r>
              <a:rPr lang="en-US" dirty="0"/>
              <a:t>Compare the information you both found.</a:t>
            </a:r>
          </a:p>
          <a:p>
            <a:pPr lvl="0">
              <a:spcAft>
                <a:spcPts val="0"/>
              </a:spcAft>
              <a:buSzPts val="2300"/>
              <a:buChar char="•"/>
            </a:pPr>
            <a:r>
              <a:rPr lang="en-US" dirty="0"/>
              <a:t>What are the major differences between  a monarchy and a democracy?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995066-DA98-A1B3-739A-8504F46A6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069" y="134593"/>
            <a:ext cx="1056168" cy="99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0058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1174</TotalTime>
  <Words>597</Words>
  <Application>Microsoft Office PowerPoint</Application>
  <PresentationFormat>On-screen Show (16:9)</PresentationFormat>
  <Paragraphs>49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What is the State of Our Nature?</vt:lpstr>
      <vt:lpstr>Essential Question</vt:lpstr>
      <vt:lpstr>Learning Objectives</vt:lpstr>
      <vt:lpstr>Why do People Create Governments?</vt:lpstr>
      <vt:lpstr>T-Chart: Democracies and Monarchies</vt:lpstr>
      <vt:lpstr>All Hail the King! What is a Monarchy?</vt:lpstr>
      <vt:lpstr>This Is What Democracy Looks Like</vt:lpstr>
      <vt:lpstr>T-Chart: Democracies and Monarchies</vt:lpstr>
      <vt:lpstr>Thomas Hobbes</vt:lpstr>
      <vt:lpstr>John Locke</vt:lpstr>
      <vt:lpstr>Point of Most Significance</vt:lpstr>
      <vt:lpstr>Debate Team Carousel</vt:lpstr>
      <vt:lpstr>Six-Word Memoirs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Slides - What is the State of Our Nature</dc:title>
  <dc:subject/>
  <dc:creator>Halstied, Laura E.</dc:creator>
  <cp:keywords/>
  <dc:description/>
  <cp:lastModifiedBy>Smith, Gina N.</cp:lastModifiedBy>
  <cp:revision>9</cp:revision>
  <dcterms:created xsi:type="dcterms:W3CDTF">2026-06-09T17:47:48Z</dcterms:created>
  <dcterms:modified xsi:type="dcterms:W3CDTF">2026-08-27T20:41:47Z</dcterms:modified>
  <cp:category/>
</cp:coreProperties>
</file>