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5"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Q6EOM1bFwsMeRPaHhRS+o5vZOH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Laprarie" initials="" lastIdx="1" clrIdx="0"/>
  <p:cmAuthor id="1" name="Lindsey Link"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9"/>
  </p:normalViewPr>
  <p:slideViewPr>
    <p:cSldViewPr snapToGrid="0">
      <p:cViewPr varScale="1">
        <p:scale>
          <a:sx n="150" d="100"/>
          <a:sy n="150" d="100"/>
        </p:scale>
        <p:origin x="71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8-02T11:56:12.049" idx="1">
    <p:pos x="6000" y="0"/>
    <p:text>I added a diagram to aid students in visualizing the EM spectrum. Credit: https://www.dreamstime.com/illustration/electromagnetic-spectrum-vector-diagram.html</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dcigA7w"/>
      </p:ext>
    </p:extLst>
  </p:cm>
  <p:cm authorId="1" dt="2022-08-02T11:56:12.049" idx="1">
    <p:pos x="6000" y="0"/>
    <p:text>We don't have permission to use this image, so I have asked our art department to create a new one.</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dlOIK9s"/>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cfXzwh3Kad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lySW2-eYil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dansamu. (2016). Radio small green background [Image]. Pixabay. https://pixabay.com/photos/radio-small-green-background-1339186/</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Dilmen, N. (2011). </a:t>
            </a:r>
            <a:r>
              <a:rPr lang="en-US" i="1"/>
              <a:t>Medical X-ray [Image]</a:t>
            </a:r>
            <a:r>
              <a:rPr lang="en-US"/>
              <a:t>. Wikimedia Commons. https://commons.wikimedia.org/wiki/File:Medical_X-Ray_imaging_TOW07_nevit.jpg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ECTran71. (2020). </a:t>
            </a:r>
            <a:r>
              <a:rPr lang="en-US" i="1"/>
              <a:t>Frigidaire microwave clock [Image]</a:t>
            </a:r>
            <a:r>
              <a:rPr lang="en-US"/>
              <a:t>. Wikimedia Commons. https://commons.wikimedia.org/wiki/File:Frigidaire_microwave_clock_20200418.jpg</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NASA Goddard Space Flight Center. (2012). </a:t>
            </a:r>
            <a:r>
              <a:rPr lang="en-US" i="1"/>
              <a:t>Magnificent cme erupts on the Sun [Image]</a:t>
            </a:r>
            <a:r>
              <a:rPr lang="en-US"/>
              <a:t>. Wikimedia Commons. https://commons.wikimedia.org/wiki/File:Magnificent_CME_Erupts_on_the_Sun_-_August_31.jpg</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ales_kartal. (2016). UV light curing [Image]. Pixabay. https://pixabay.com/photos/dentist-facet-uv-light-curing-1864921/</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Best0fScience. (2010, August 1). The electromagnetic spectrum [Video]. YouTube. </a:t>
            </a:r>
            <a:r>
              <a:rPr lang="en-US" u="sng" dirty="0">
                <a:solidFill>
                  <a:schemeClr val="hlink"/>
                </a:solidFill>
                <a:hlinkClick r:id="rId3"/>
              </a:rPr>
              <a:t>https://www.youtube.com/watch?v=cfXzwh3KadE</a:t>
            </a:r>
            <a:endParaRPr dirty="0"/>
          </a:p>
          <a:p>
            <a:pPr marL="0" lvl="0" indent="0" algn="l" rtl="0">
              <a:lnSpc>
                <a:spcPct val="100000"/>
              </a:lnSpc>
              <a:spcBef>
                <a:spcPts val="1200"/>
              </a:spcBef>
              <a:spcAft>
                <a:spcPts val="0"/>
              </a:spcAft>
              <a:buSzPts val="14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BBC Studios. (2008, November 24). Heat sensing pit vipers - deadly vipers - BBC animals [Video]. YouTube. </a:t>
            </a:r>
            <a:r>
              <a:rPr lang="en-US" u="sng" dirty="0">
                <a:solidFill>
                  <a:schemeClr val="hlink"/>
                </a:solidFill>
                <a:hlinkClick r:id="rId3"/>
              </a:rPr>
              <a:t>https://www.youtube.com/watch?v=lySW2-eYilg</a:t>
            </a:r>
            <a:endParaRPr dirty="0"/>
          </a:p>
          <a:p>
            <a:pPr marL="0" lvl="0" indent="0" algn="l" rtl="0">
              <a:lnSpc>
                <a:spcPct val="100000"/>
              </a:lnSpc>
              <a:spcBef>
                <a:spcPts val="1200"/>
              </a:spcBef>
              <a:spcAft>
                <a:spcPts val="0"/>
              </a:spcAft>
              <a:buSzPts val="14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f42dfcf1b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f42dfcf1b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43073f79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143073f792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43073f792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143073f792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 (n.d.). </a:t>
            </a:r>
            <a:r>
              <a:rPr lang="en-US" i="1"/>
              <a:t>Gifer.com</a:t>
            </a:r>
            <a:r>
              <a:rPr lang="en-US"/>
              <a:t>. Retrieved August 2, 2022, from https://gifer.com/en/NyPP.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f42dfcf1b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f42dfcf1b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i="1"/>
              <a:t>Em-Wave.gif</a:t>
            </a:r>
            <a:r>
              <a:rPr lang="en-US"/>
              <a:t>. (2016). </a:t>
            </a:r>
            <a:r>
              <a:rPr lang="en-US" i="1"/>
              <a:t>Wikimedia.org</a:t>
            </a:r>
            <a:r>
              <a:rPr lang="en-US"/>
              <a:t>. Retrieved August 2, 2022, from https://commons.wikimedia.org/wiki/File:EM-Wave.gif.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43073f792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143073f7924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9"/>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53"/>
        <p:cNvGrpSpPr/>
        <p:nvPr/>
      </p:nvGrpSpPr>
      <p:grpSpPr>
        <a:xfrm>
          <a:off x="0" y="0"/>
          <a:ext cx="0" cy="0"/>
          <a:chOff x="0" y="0"/>
          <a:chExt cx="0" cy="0"/>
        </a:xfrm>
      </p:grpSpPr>
      <p:sp>
        <p:nvSpPr>
          <p:cNvPr id="54" name="Google Shape;54;p41"/>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5" name="Google Shape;55;p4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6" name="Google Shape;56;p4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7" name="Google Shape;57;p41"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1" name="Google Shape;61;p42"/>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62" name="Google Shape;62;p42"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3"/>
        <p:cNvGrpSpPr/>
        <p:nvPr/>
      </p:nvGrpSpPr>
      <p:grpSpPr>
        <a:xfrm>
          <a:off x="0" y="0"/>
          <a:ext cx="0" cy="0"/>
          <a:chOff x="0" y="0"/>
          <a:chExt cx="0" cy="0"/>
        </a:xfrm>
      </p:grpSpPr>
      <p:sp>
        <p:nvSpPr>
          <p:cNvPr id="64" name="Google Shape;64;p4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3"/>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6" name="Google Shape;66;p43"/>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7" name="Google Shape;67;p43"/>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8" name="Google Shape;68;p4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43"/>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0" name="Google Shape;70;p4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71"/>
        <p:cNvGrpSpPr/>
        <p:nvPr/>
      </p:nvGrpSpPr>
      <p:grpSpPr>
        <a:xfrm>
          <a:off x="0" y="0"/>
          <a:ext cx="0" cy="0"/>
          <a:chOff x="0" y="0"/>
          <a:chExt cx="0" cy="0"/>
        </a:xfrm>
      </p:grpSpPr>
      <p:sp>
        <p:nvSpPr>
          <p:cNvPr id="72" name="Google Shape;72;p44"/>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3" name="Google Shape;73;p44"/>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4" name="Google Shape;74;p4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5" name="Google Shape;75;p4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 name="Google Shape;76;p4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7"/>
        <p:cNvGrpSpPr/>
        <p:nvPr/>
      </p:nvGrpSpPr>
      <p:grpSpPr>
        <a:xfrm>
          <a:off x="0" y="0"/>
          <a:ext cx="0" cy="0"/>
          <a:chOff x="0" y="0"/>
          <a:chExt cx="0" cy="0"/>
        </a:xfrm>
      </p:grpSpPr>
      <p:pic>
        <p:nvPicPr>
          <p:cNvPr id="78" name="Google Shape;78;p4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9" name="Google Shape;79;p45"/>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80" name="Google Shape;80;p4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1" name="Google Shape;81;p4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82"/>
        <p:cNvGrpSpPr/>
        <p:nvPr/>
      </p:nvGrpSpPr>
      <p:grpSpPr>
        <a:xfrm>
          <a:off x="0" y="0"/>
          <a:ext cx="0" cy="0"/>
          <a:chOff x="0" y="0"/>
          <a:chExt cx="0" cy="0"/>
        </a:xfrm>
      </p:grpSpPr>
      <p:pic>
        <p:nvPicPr>
          <p:cNvPr id="83" name="Google Shape;83;p4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4" name="Google Shape;84;p4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5" name="Google Shape;85;p4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86"/>
        <p:cNvGrpSpPr/>
        <p:nvPr/>
      </p:nvGrpSpPr>
      <p:grpSpPr>
        <a:xfrm>
          <a:off x="0" y="0"/>
          <a:ext cx="0" cy="0"/>
          <a:chOff x="0" y="0"/>
          <a:chExt cx="0" cy="0"/>
        </a:xfrm>
      </p:grpSpPr>
      <p:pic>
        <p:nvPicPr>
          <p:cNvPr id="87" name="Google Shape;87;p47"/>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88" name="Google Shape;88;p4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92"/>
        <p:cNvGrpSpPr/>
        <p:nvPr/>
      </p:nvGrpSpPr>
      <p:grpSpPr>
        <a:xfrm>
          <a:off x="0" y="0"/>
          <a:ext cx="0" cy="0"/>
          <a:chOff x="0" y="0"/>
          <a:chExt cx="0" cy="0"/>
        </a:xfrm>
      </p:grpSpPr>
      <p:sp>
        <p:nvSpPr>
          <p:cNvPr id="93" name="Google Shape;93;p31"/>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1"/>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95" name="Google Shape;95;p31"/>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96" name="Google Shape;96;p31"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97"/>
        <p:cNvGrpSpPr/>
        <p:nvPr/>
      </p:nvGrpSpPr>
      <p:grpSpPr>
        <a:xfrm>
          <a:off x="0" y="0"/>
          <a:ext cx="0" cy="0"/>
          <a:chOff x="0" y="0"/>
          <a:chExt cx="0" cy="0"/>
        </a:xfrm>
      </p:grpSpPr>
      <p:sp>
        <p:nvSpPr>
          <p:cNvPr id="98" name="Google Shape;98;p3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00" name="Google Shape;100;p32"/>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01" name="Google Shape;101;p32"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0"/>
        <p:cNvGrpSpPr/>
        <p:nvPr/>
      </p:nvGrpSpPr>
      <p:grpSpPr>
        <a:xfrm>
          <a:off x="0" y="0"/>
          <a:ext cx="0" cy="0"/>
          <a:chOff x="0" y="0"/>
          <a:chExt cx="0" cy="0"/>
        </a:xfrm>
      </p:grpSpPr>
      <p:pic>
        <p:nvPicPr>
          <p:cNvPr id="11" name="Google Shape;11;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 name="Google Shape;12;p3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3"/>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4" name="Google Shape;14;p33"/>
          <p:cNvSpPr>
            <a:spLocks noGrp="1"/>
          </p:cNvSpPr>
          <p:nvPr>
            <p:ph type="pic" idx="2"/>
          </p:nvPr>
        </p:nvSpPr>
        <p:spPr>
          <a:xfrm>
            <a:off x="5911850" y="1663336"/>
            <a:ext cx="1828800" cy="1828009"/>
          </a:xfrm>
          <a:prstGeom prst="rect">
            <a:avLst/>
          </a:prstGeom>
          <a:noFill/>
          <a:ln>
            <a:noFill/>
          </a:ln>
        </p:spPr>
      </p:sp>
      <p:pic>
        <p:nvPicPr>
          <p:cNvPr id="15" name="Google Shape;15;p3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6"/>
        <p:cNvGrpSpPr/>
        <p:nvPr/>
      </p:nvGrpSpPr>
      <p:grpSpPr>
        <a:xfrm>
          <a:off x="0" y="0"/>
          <a:ext cx="0" cy="0"/>
          <a:chOff x="0" y="0"/>
          <a:chExt cx="0" cy="0"/>
        </a:xfrm>
      </p:grpSpPr>
      <p:pic>
        <p:nvPicPr>
          <p:cNvPr id="17" name="Google Shape;17;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8" name="Google Shape;18;p3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 name="Google Shape;19;p3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35"/>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5"/>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3" name="Google Shape;23;p3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4" name="Google Shape;24;p35"/>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5" name="Google Shape;25;p3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26"/>
        <p:cNvGrpSpPr/>
        <p:nvPr/>
      </p:nvGrpSpPr>
      <p:grpSpPr>
        <a:xfrm>
          <a:off x="0" y="0"/>
          <a:ext cx="0" cy="0"/>
          <a:chOff x="0" y="0"/>
          <a:chExt cx="0" cy="0"/>
        </a:xfrm>
      </p:grpSpPr>
      <p:pic>
        <p:nvPicPr>
          <p:cNvPr id="27" name="Google Shape;27;p36"/>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28" name="Google Shape;28;p3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37"/>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3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2" name="Google Shape;32;p3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p3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34"/>
        <p:cNvGrpSpPr/>
        <p:nvPr/>
      </p:nvGrpSpPr>
      <p:grpSpPr>
        <a:xfrm>
          <a:off x="0" y="0"/>
          <a:ext cx="0" cy="0"/>
          <a:chOff x="0" y="0"/>
          <a:chExt cx="0" cy="0"/>
        </a:xfrm>
      </p:grpSpPr>
      <p:pic>
        <p:nvPicPr>
          <p:cNvPr id="35" name="Google Shape;35;p3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6" name="Google Shape;36;p3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8"/>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8" name="Google Shape;38;p38"/>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pic>
        <p:nvPicPr>
          <p:cNvPr id="39" name="Google Shape;39;p38"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40"/>
        <p:cNvGrpSpPr/>
        <p:nvPr/>
      </p:nvGrpSpPr>
      <p:grpSpPr>
        <a:xfrm>
          <a:off x="0" y="0"/>
          <a:ext cx="0" cy="0"/>
          <a:chOff x="0" y="0"/>
          <a:chExt cx="0" cy="0"/>
        </a:xfrm>
      </p:grpSpPr>
      <p:sp>
        <p:nvSpPr>
          <p:cNvPr id="41" name="Google Shape;41;p39"/>
          <p:cNvSpPr/>
          <p:nvPr/>
        </p:nvSpPr>
        <p:spPr>
          <a:xfrm>
            <a:off x="1394597"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 name="Google Shape;42;p3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3" name="Google Shape;43;p3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2247871"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5" name="Google Shape;45;p39"/>
          <p:cNvSpPr txBox="1">
            <a:spLocks noGrp="1"/>
          </p:cNvSpPr>
          <p:nvPr>
            <p:ph type="body" idx="2"/>
          </p:nvPr>
        </p:nvSpPr>
        <p:spPr>
          <a:xfrm>
            <a:off x="2691070"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46" name="Google Shape;46;p39" descr="A picture containing icon&#10;&#10;Description automatically generated"/>
          <p:cNvPicPr preferRelativeResize="0"/>
          <p:nvPr/>
        </p:nvPicPr>
        <p:blipFill rotWithShape="1">
          <a:blip r:embed="rId3">
            <a:alphaModFix/>
          </a:blip>
          <a:srcRect l="34179" t="21571" r="32616" b="56088"/>
          <a:stretch/>
        </p:blipFill>
        <p:spPr>
          <a:xfrm>
            <a:off x="1567134" y="1352281"/>
            <a:ext cx="639651" cy="536620"/>
          </a:xfrm>
          <a:prstGeom prst="rect">
            <a:avLst/>
          </a:prstGeom>
          <a:solidFill>
            <a:srgbClr val="1C3C58"/>
          </a:solidFill>
          <a:ln>
            <a:noFill/>
          </a:ln>
        </p:spPr>
      </p:pic>
      <p:pic>
        <p:nvPicPr>
          <p:cNvPr id="47" name="Google Shape;47;p39" descr="A picture containing transport, wheel&#10;&#10;Description automatically generated"/>
          <p:cNvPicPr preferRelativeResize="0"/>
          <p:nvPr/>
        </p:nvPicPr>
        <p:blipFill rotWithShape="1">
          <a:blip r:embed="rId4">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48"/>
        <p:cNvGrpSpPr/>
        <p:nvPr/>
      </p:nvGrpSpPr>
      <p:grpSpPr>
        <a:xfrm>
          <a:off x="0" y="0"/>
          <a:ext cx="0" cy="0"/>
          <a:chOff x="0" y="0"/>
          <a:chExt cx="0" cy="0"/>
        </a:xfrm>
      </p:grpSpPr>
      <p:sp>
        <p:nvSpPr>
          <p:cNvPr id="49" name="Google Shape;49;p4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51" name="Google Shape;51;p40"/>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52" name="Google Shape;52;p4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89"/>
        <p:cNvGrpSpPr/>
        <p:nvPr/>
      </p:nvGrpSpPr>
      <p:grpSpPr>
        <a:xfrm>
          <a:off x="0" y="0"/>
          <a:ext cx="0" cy="0"/>
          <a:chOff x="0" y="0"/>
          <a:chExt cx="0" cy="0"/>
        </a:xfrm>
      </p:grpSpPr>
      <p:sp>
        <p:nvSpPr>
          <p:cNvPr id="90" name="Google Shape;90;p3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3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ideo" Target="https://www.youtube.com/embed/cfXzwh3KadE?feature=oembed" TargetMode="Externa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ideo" Target="https://www.youtube.com/embed/lySW2-eYilg?feature=oembed"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Puzzled</a:t>
            </a:r>
            <a:endParaRPr/>
          </a:p>
        </p:txBody>
      </p:sp>
      <p:pic>
        <p:nvPicPr>
          <p:cNvPr id="160" name="Google Shape;160;p10"/>
          <p:cNvPicPr preferRelativeResize="0"/>
          <p:nvPr/>
        </p:nvPicPr>
        <p:blipFill rotWithShape="1">
          <a:blip r:embed="rId3">
            <a:alphaModFix/>
          </a:blip>
          <a:srcRect/>
          <a:stretch/>
        </p:blipFill>
        <p:spPr>
          <a:xfrm>
            <a:off x="2198698" y="1162200"/>
            <a:ext cx="4746603" cy="36740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Painting a Picture</a:t>
            </a:r>
            <a:endParaRPr/>
          </a:p>
        </p:txBody>
      </p:sp>
      <p:sp>
        <p:nvSpPr>
          <p:cNvPr id="166" name="Google Shape;166;p11"/>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520"/>
              </a:spcBef>
              <a:spcAft>
                <a:spcPts val="0"/>
              </a:spcAft>
              <a:buSzPts val="2600"/>
              <a:buChar char="•"/>
            </a:pPr>
            <a:r>
              <a:rPr lang="en-US"/>
              <a:t>View the images that are related to electromagnetic (EM) waves.  </a:t>
            </a:r>
            <a:endParaRPr/>
          </a:p>
          <a:p>
            <a:pPr marL="457200" lvl="0" indent="-393700" algn="l" rtl="0">
              <a:lnSpc>
                <a:spcPct val="100000"/>
              </a:lnSpc>
              <a:spcBef>
                <a:spcPts val="0"/>
              </a:spcBef>
              <a:spcAft>
                <a:spcPts val="0"/>
              </a:spcAft>
              <a:buSzPts val="2600"/>
              <a:buChar char="•"/>
            </a:pPr>
            <a:r>
              <a:rPr lang="en-US"/>
              <a:t>In the chart provided, include the following:</a:t>
            </a:r>
            <a:endParaRPr/>
          </a:p>
          <a:p>
            <a:pPr marL="800100" lvl="1" indent="-211137" algn="l" rtl="0">
              <a:lnSpc>
                <a:spcPct val="100000"/>
              </a:lnSpc>
              <a:spcBef>
                <a:spcPts val="0"/>
              </a:spcBef>
              <a:spcAft>
                <a:spcPts val="0"/>
              </a:spcAft>
              <a:buSzPts val="1530"/>
              <a:buFont typeface="Arial"/>
              <a:buChar char="•"/>
            </a:pPr>
            <a:r>
              <a:rPr lang="en-US"/>
              <a:t>Observations</a:t>
            </a:r>
            <a:endParaRPr/>
          </a:p>
          <a:p>
            <a:pPr marL="800100" lvl="1" indent="-211137" algn="l" rtl="0">
              <a:lnSpc>
                <a:spcPct val="100000"/>
              </a:lnSpc>
              <a:spcBef>
                <a:spcPts val="0"/>
              </a:spcBef>
              <a:spcAft>
                <a:spcPts val="0"/>
              </a:spcAft>
              <a:buSzPts val="1530"/>
              <a:buFont typeface="Arial"/>
              <a:buChar char="•"/>
            </a:pPr>
            <a:r>
              <a:rPr lang="en-US"/>
              <a:t>Inferences</a:t>
            </a:r>
            <a:endParaRPr/>
          </a:p>
          <a:p>
            <a:pPr marL="800100" lvl="1" indent="-211137" algn="l" rtl="0">
              <a:lnSpc>
                <a:spcPct val="100000"/>
              </a:lnSpc>
              <a:spcBef>
                <a:spcPts val="0"/>
              </a:spcBef>
              <a:spcAft>
                <a:spcPts val="0"/>
              </a:spcAft>
              <a:buSzPts val="1530"/>
              <a:buFont typeface="Arial"/>
              <a:buChar char="•"/>
            </a:pPr>
            <a:r>
              <a:rPr lang="en-US"/>
              <a:t>Explanation</a:t>
            </a:r>
            <a:endParaRPr/>
          </a:p>
        </p:txBody>
      </p:sp>
      <p:pic>
        <p:nvPicPr>
          <p:cNvPr id="167" name="Google Shape;167;p11"/>
          <p:cNvPicPr preferRelativeResize="0"/>
          <p:nvPr/>
        </p:nvPicPr>
        <p:blipFill rotWithShape="1">
          <a:blip r:embed="rId3">
            <a:alphaModFix/>
          </a:blip>
          <a:srcRect/>
          <a:stretch/>
        </p:blipFill>
        <p:spPr>
          <a:xfrm>
            <a:off x="6443500" y="775182"/>
            <a:ext cx="2243300" cy="27508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Radio Waves</a:t>
            </a:r>
            <a:endParaRPr/>
          </a:p>
        </p:txBody>
      </p:sp>
      <p:pic>
        <p:nvPicPr>
          <p:cNvPr id="173" name="Google Shape;173;p12"/>
          <p:cNvPicPr preferRelativeResize="0"/>
          <p:nvPr/>
        </p:nvPicPr>
        <p:blipFill rotWithShape="1">
          <a:blip r:embed="rId3">
            <a:alphaModFix/>
          </a:blip>
          <a:srcRect/>
          <a:stretch/>
        </p:blipFill>
        <p:spPr>
          <a:xfrm>
            <a:off x="113550" y="1650384"/>
            <a:ext cx="4387502" cy="2783322"/>
          </a:xfrm>
          <a:prstGeom prst="rect">
            <a:avLst/>
          </a:prstGeom>
          <a:noFill/>
          <a:ln>
            <a:noFill/>
          </a:ln>
        </p:spPr>
      </p:pic>
      <p:sp>
        <p:nvSpPr>
          <p:cNvPr id="174" name="Google Shape;174;p12"/>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p>
            <a:pPr marL="25400" marR="25400" lvl="0" indent="0" algn="l" rtl="0">
              <a:lnSpc>
                <a:spcPct val="115000"/>
              </a:lnSpc>
              <a:spcBef>
                <a:spcPts val="0"/>
              </a:spcBef>
              <a:spcAft>
                <a:spcPts val="0"/>
              </a:spcAft>
              <a:buSzPts val="2400"/>
              <a:buNone/>
            </a:pPr>
            <a:endParaRPr sz="1100">
              <a:solidFill>
                <a:srgbClr val="000000"/>
              </a:solidFill>
              <a:latin typeface="Trebuchet MS"/>
              <a:ea typeface="Trebuchet MS"/>
              <a:cs typeface="Trebuchet MS"/>
              <a:sym typeface="Trebuchet MS"/>
            </a:endParaRPr>
          </a:p>
          <a:p>
            <a:pPr marL="25400" marR="25400" lvl="0" indent="0" algn="l" rtl="0">
              <a:lnSpc>
                <a:spcPct val="115000"/>
              </a:lnSpc>
              <a:spcBef>
                <a:spcPts val="0"/>
              </a:spcBef>
              <a:spcAft>
                <a:spcPts val="0"/>
              </a:spcAft>
              <a:buSzPts val="2400"/>
              <a:buNone/>
            </a:pPr>
            <a:r>
              <a:rPr lang="en-US" sz="2600">
                <a:solidFill>
                  <a:srgbClr val="000000"/>
                </a:solidFill>
              </a:rPr>
              <a:t>Frequency Range (Hz)</a:t>
            </a:r>
            <a:endParaRPr sz="2600">
              <a:solidFill>
                <a:srgbClr val="000000"/>
              </a:solidFill>
            </a:endParaRPr>
          </a:p>
          <a:p>
            <a:pPr marL="25400" marR="25400" lvl="0" indent="0" algn="l" rtl="0">
              <a:lnSpc>
                <a:spcPct val="115000"/>
              </a:lnSpc>
              <a:spcBef>
                <a:spcPts val="0"/>
              </a:spcBef>
              <a:spcAft>
                <a:spcPts val="0"/>
              </a:spcAft>
              <a:buSzPts val="2400"/>
              <a:buNone/>
            </a:pPr>
            <a:r>
              <a:rPr lang="en-US" sz="2600">
                <a:solidFill>
                  <a:srgbClr val="000000"/>
                </a:solidFill>
              </a:rPr>
              <a:t>&lt; 3*10</a:t>
            </a:r>
            <a:r>
              <a:rPr lang="en-US" sz="2600" baseline="30000">
                <a:solidFill>
                  <a:srgbClr val="000000"/>
                </a:solidFill>
              </a:rPr>
              <a:t>11</a:t>
            </a:r>
            <a:endParaRPr sz="2600" baseline="30000">
              <a:solidFill>
                <a:srgbClr val="000000"/>
              </a:solidFill>
            </a:endParaRPr>
          </a:p>
          <a:p>
            <a:pPr marL="25400" marR="25400" lvl="0" indent="0" algn="l" rtl="0">
              <a:lnSpc>
                <a:spcPct val="115000"/>
              </a:lnSpc>
              <a:spcBef>
                <a:spcPts val="0"/>
              </a:spcBef>
              <a:spcAft>
                <a:spcPts val="0"/>
              </a:spcAft>
              <a:buSzPts val="2400"/>
              <a:buNone/>
            </a:pPr>
            <a:endParaRPr sz="2600" baseline="30000">
              <a:solidFill>
                <a:srgbClr val="000000"/>
              </a:solidFill>
            </a:endParaRPr>
          </a:p>
          <a:p>
            <a:pPr marL="25400" marR="25400" lvl="0" indent="0" algn="l" rtl="0">
              <a:lnSpc>
                <a:spcPct val="115000"/>
              </a:lnSpc>
              <a:spcBef>
                <a:spcPts val="0"/>
              </a:spcBef>
              <a:spcAft>
                <a:spcPts val="0"/>
              </a:spcAft>
              <a:buSzPts val="2400"/>
              <a:buNone/>
            </a:pPr>
            <a:r>
              <a:rPr lang="en-US" sz="2600">
                <a:solidFill>
                  <a:srgbClr val="000000"/>
                </a:solidFill>
              </a:rPr>
              <a:t>Wavelength Range</a:t>
            </a:r>
            <a:endParaRPr sz="2600">
              <a:solidFill>
                <a:srgbClr val="000000"/>
              </a:solidFill>
            </a:endParaRPr>
          </a:p>
          <a:p>
            <a:pPr marL="25400" marR="25400" lvl="0" indent="0" algn="l" rtl="0">
              <a:lnSpc>
                <a:spcPct val="115000"/>
              </a:lnSpc>
              <a:spcBef>
                <a:spcPts val="0"/>
              </a:spcBef>
              <a:spcAft>
                <a:spcPts val="0"/>
              </a:spcAft>
              <a:buSzPts val="2400"/>
              <a:buNone/>
            </a:pPr>
            <a:r>
              <a:rPr lang="en-US" sz="2600">
                <a:solidFill>
                  <a:srgbClr val="000000"/>
                </a:solidFill>
              </a:rPr>
              <a:t>&gt; 1 mm</a:t>
            </a:r>
            <a:endParaRPr sz="2600">
              <a:solidFill>
                <a:srgbClr val="000000"/>
              </a:solidFill>
            </a:endParaRPr>
          </a:p>
          <a:p>
            <a:pPr marL="0" lvl="0" indent="0" algn="l" rtl="0">
              <a:lnSpc>
                <a:spcPct val="100000"/>
              </a:lnSpc>
              <a:spcBef>
                <a:spcPts val="480"/>
              </a:spcBef>
              <a:spcAft>
                <a:spcPts val="0"/>
              </a:spcAft>
              <a:buSzPts val="2400"/>
              <a:buNone/>
            </a:pPr>
            <a:endParaRPr sz="1200">
              <a:solidFill>
                <a:srgbClr val="373D3F"/>
              </a:solidFill>
              <a:highlight>
                <a:srgbClr val="FFFFFF"/>
              </a:highlight>
              <a:latin typeface="Arial"/>
              <a:ea typeface="Arial"/>
              <a:cs typeface="Arial"/>
              <a:sym typeface="Arial"/>
            </a:endParaRPr>
          </a:p>
          <a:p>
            <a:pPr marL="0" lvl="0" indent="0" algn="l" rtl="0">
              <a:lnSpc>
                <a:spcPct val="100000"/>
              </a:lnSpc>
              <a:spcBef>
                <a:spcPts val="480"/>
              </a:spcBef>
              <a:spcAft>
                <a:spcPts val="0"/>
              </a:spcAft>
              <a:buSzPts val="2400"/>
              <a:buNone/>
            </a:pPr>
            <a:endParaRPr sz="1200">
              <a:solidFill>
                <a:srgbClr val="373D3F"/>
              </a:solidFill>
              <a:highlight>
                <a:srgbClr val="FFFFFF"/>
              </a:highlight>
              <a:latin typeface="Arial"/>
              <a:ea typeface="Arial"/>
              <a:cs typeface="Arial"/>
              <a:sym typeface="Arial"/>
            </a:endParaRPr>
          </a:p>
          <a:p>
            <a:pPr marL="0" lvl="0" indent="0" algn="l" rtl="0">
              <a:lnSpc>
                <a:spcPct val="100000"/>
              </a:lnSpc>
              <a:spcBef>
                <a:spcPts val="480"/>
              </a:spcBef>
              <a:spcAft>
                <a:spcPts val="0"/>
              </a:spcAft>
              <a:buSzPts val="2400"/>
              <a:buNone/>
            </a:pPr>
            <a:endParaRPr sz="1200">
              <a:solidFill>
                <a:srgbClr val="373D3F"/>
              </a:solidFill>
              <a:highlight>
                <a:srgbClr val="FFFFFF"/>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3"/>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X-Rays</a:t>
            </a:r>
            <a:endParaRPr/>
          </a:p>
        </p:txBody>
      </p:sp>
      <p:sp>
        <p:nvSpPr>
          <p:cNvPr id="180" name="Google Shape;180;p13"/>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p>
            <a:pPr marL="25400" marR="25400" lvl="0" indent="0" algn="l" rtl="0">
              <a:lnSpc>
                <a:spcPct val="115000"/>
              </a:lnSpc>
              <a:spcBef>
                <a:spcPts val="0"/>
              </a:spcBef>
              <a:spcAft>
                <a:spcPts val="0"/>
              </a:spcAft>
              <a:buClr>
                <a:schemeClr val="dk1"/>
              </a:buClr>
              <a:buSzPts val="1100"/>
              <a:buFont typeface="Arial"/>
              <a:buNone/>
            </a:pPr>
            <a:r>
              <a:rPr lang="en-US" sz="2600"/>
              <a:t>Frequency Range (Hz)</a:t>
            </a:r>
            <a:endParaRPr sz="2600"/>
          </a:p>
          <a:p>
            <a:pPr marL="25400" marR="25400" lvl="0" indent="0" algn="l" rtl="0">
              <a:lnSpc>
                <a:spcPct val="115000"/>
              </a:lnSpc>
              <a:spcBef>
                <a:spcPts val="0"/>
              </a:spcBef>
              <a:spcAft>
                <a:spcPts val="0"/>
              </a:spcAft>
              <a:buSzPts val="2400"/>
              <a:buNone/>
            </a:pPr>
            <a:r>
              <a:rPr lang="en-US" sz="2600">
                <a:solidFill>
                  <a:srgbClr val="000000"/>
                </a:solidFill>
              </a:rPr>
              <a:t>10</a:t>
            </a:r>
            <a:r>
              <a:rPr lang="en-US" sz="2600" baseline="30000">
                <a:solidFill>
                  <a:srgbClr val="000000"/>
                </a:solidFill>
              </a:rPr>
              <a:t>17 </a:t>
            </a:r>
            <a:r>
              <a:rPr lang="en-US" sz="2600">
                <a:solidFill>
                  <a:srgbClr val="000000"/>
                </a:solidFill>
              </a:rPr>
              <a:t>- 10</a:t>
            </a:r>
            <a:r>
              <a:rPr lang="en-US" sz="2600" baseline="30000">
                <a:solidFill>
                  <a:srgbClr val="000000"/>
                </a:solidFill>
              </a:rPr>
              <a:t>20</a:t>
            </a:r>
            <a:endParaRPr sz="2600" baseline="30000">
              <a:solidFill>
                <a:srgbClr val="000000"/>
              </a:solidFill>
            </a:endParaRPr>
          </a:p>
          <a:p>
            <a:pPr marL="0" marR="25400" lvl="0" indent="0" algn="l" rtl="0">
              <a:lnSpc>
                <a:spcPct val="115000"/>
              </a:lnSpc>
              <a:spcBef>
                <a:spcPts val="0"/>
              </a:spcBef>
              <a:spcAft>
                <a:spcPts val="0"/>
              </a:spcAft>
              <a:buClr>
                <a:schemeClr val="dk1"/>
              </a:buClr>
              <a:buSzPts val="1100"/>
              <a:buFont typeface="Arial"/>
              <a:buNone/>
            </a:pPr>
            <a:endParaRPr sz="2600" baseline="30000"/>
          </a:p>
          <a:p>
            <a:pPr marL="25400" marR="25400" lvl="0" indent="0" algn="l" rtl="0">
              <a:lnSpc>
                <a:spcPct val="115000"/>
              </a:lnSpc>
              <a:spcBef>
                <a:spcPts val="0"/>
              </a:spcBef>
              <a:spcAft>
                <a:spcPts val="0"/>
              </a:spcAft>
              <a:buClr>
                <a:schemeClr val="dk1"/>
              </a:buClr>
              <a:buSzPts val="1100"/>
              <a:buFont typeface="Arial"/>
              <a:buNone/>
            </a:pPr>
            <a:r>
              <a:rPr lang="en-US" sz="2600"/>
              <a:t>Wavelength Range</a:t>
            </a:r>
            <a:endParaRPr sz="2600"/>
          </a:p>
          <a:p>
            <a:pPr marL="25400" marR="25400" lvl="0" indent="0" algn="l" rtl="0">
              <a:lnSpc>
                <a:spcPct val="115000"/>
              </a:lnSpc>
              <a:spcBef>
                <a:spcPts val="0"/>
              </a:spcBef>
              <a:spcAft>
                <a:spcPts val="0"/>
              </a:spcAft>
              <a:buClr>
                <a:schemeClr val="dk1"/>
              </a:buClr>
              <a:buSzPts val="1100"/>
              <a:buFont typeface="Arial"/>
              <a:buNone/>
            </a:pPr>
            <a:r>
              <a:rPr lang="en-US" sz="2600"/>
              <a:t>1 nm - 1 pm</a:t>
            </a:r>
            <a:endParaRPr sz="2600"/>
          </a:p>
          <a:p>
            <a:pPr marL="0" lvl="0" indent="0" algn="l" rtl="0">
              <a:lnSpc>
                <a:spcPct val="115000"/>
              </a:lnSpc>
              <a:spcBef>
                <a:spcPts val="0"/>
              </a:spcBef>
              <a:spcAft>
                <a:spcPts val="0"/>
              </a:spcAft>
              <a:buSzPts val="2400"/>
              <a:buNone/>
            </a:pPr>
            <a:endParaRPr sz="1100" b="1">
              <a:solidFill>
                <a:srgbClr val="000000"/>
              </a:solidFill>
              <a:highlight>
                <a:srgbClr val="FFFFFF"/>
              </a:highlight>
              <a:latin typeface="Arial"/>
              <a:ea typeface="Arial"/>
              <a:cs typeface="Arial"/>
              <a:sym typeface="Arial"/>
            </a:endParaRPr>
          </a:p>
          <a:p>
            <a:pPr marL="0" lvl="0" indent="0" algn="l" rtl="0">
              <a:lnSpc>
                <a:spcPct val="100000"/>
              </a:lnSpc>
              <a:spcBef>
                <a:spcPts val="480"/>
              </a:spcBef>
              <a:spcAft>
                <a:spcPts val="0"/>
              </a:spcAft>
              <a:buSzPts val="2400"/>
              <a:buNone/>
            </a:pPr>
            <a:endParaRPr/>
          </a:p>
        </p:txBody>
      </p:sp>
      <p:pic>
        <p:nvPicPr>
          <p:cNvPr id="181" name="Google Shape;181;p13"/>
          <p:cNvPicPr preferRelativeResize="0"/>
          <p:nvPr/>
        </p:nvPicPr>
        <p:blipFill rotWithShape="1">
          <a:blip r:embed="rId3">
            <a:alphaModFix/>
          </a:blip>
          <a:srcRect/>
          <a:stretch/>
        </p:blipFill>
        <p:spPr>
          <a:xfrm>
            <a:off x="1118475" y="1202879"/>
            <a:ext cx="3010209" cy="36783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4"/>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Microwaves</a:t>
            </a:r>
            <a:endParaRPr/>
          </a:p>
        </p:txBody>
      </p:sp>
      <p:sp>
        <p:nvSpPr>
          <p:cNvPr id="187" name="Google Shape;187;p14"/>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p>
            <a:pPr marL="25400" marR="25400" lvl="0" indent="0" algn="l" rtl="0">
              <a:lnSpc>
                <a:spcPct val="115000"/>
              </a:lnSpc>
              <a:spcBef>
                <a:spcPts val="0"/>
              </a:spcBef>
              <a:spcAft>
                <a:spcPts val="0"/>
              </a:spcAft>
              <a:buClr>
                <a:schemeClr val="dk1"/>
              </a:buClr>
              <a:buSzPts val="1100"/>
              <a:buFont typeface="Arial"/>
              <a:buNone/>
            </a:pPr>
            <a:r>
              <a:rPr lang="en-US" sz="2600"/>
              <a:t>Frequency Range (Hz)</a:t>
            </a:r>
            <a:endParaRPr sz="2600"/>
          </a:p>
          <a:p>
            <a:pPr marL="25400" marR="25400" lvl="0" indent="0" algn="l" rtl="0">
              <a:lnSpc>
                <a:spcPct val="115000"/>
              </a:lnSpc>
              <a:spcBef>
                <a:spcPts val="0"/>
              </a:spcBef>
              <a:spcAft>
                <a:spcPts val="0"/>
              </a:spcAft>
              <a:buSzPts val="2400"/>
              <a:buNone/>
            </a:pPr>
            <a:r>
              <a:rPr lang="en-US" sz="2600">
                <a:solidFill>
                  <a:srgbClr val="000000"/>
                </a:solidFill>
              </a:rPr>
              <a:t>3*10</a:t>
            </a:r>
            <a:r>
              <a:rPr lang="en-US" sz="2600" baseline="30000">
                <a:solidFill>
                  <a:srgbClr val="000000"/>
                </a:solidFill>
              </a:rPr>
              <a:t>11 </a:t>
            </a:r>
            <a:r>
              <a:rPr lang="en-US" sz="2600">
                <a:solidFill>
                  <a:srgbClr val="000000"/>
                </a:solidFill>
              </a:rPr>
              <a:t>- 10</a:t>
            </a:r>
            <a:r>
              <a:rPr lang="en-US" sz="2600" baseline="30000">
                <a:solidFill>
                  <a:srgbClr val="000000"/>
                </a:solidFill>
              </a:rPr>
              <a:t>13</a:t>
            </a:r>
            <a:endParaRPr sz="2600"/>
          </a:p>
          <a:p>
            <a:pPr marL="0" marR="25400" lvl="0" indent="0" algn="l" rtl="0">
              <a:lnSpc>
                <a:spcPct val="115000"/>
              </a:lnSpc>
              <a:spcBef>
                <a:spcPts val="0"/>
              </a:spcBef>
              <a:spcAft>
                <a:spcPts val="0"/>
              </a:spcAft>
              <a:buClr>
                <a:schemeClr val="dk1"/>
              </a:buClr>
              <a:buSzPts val="1100"/>
              <a:buFont typeface="Arial"/>
              <a:buNone/>
            </a:pPr>
            <a:endParaRPr sz="2600" baseline="30000"/>
          </a:p>
          <a:p>
            <a:pPr marL="25400" marR="25400" lvl="0" indent="0" algn="l" rtl="0">
              <a:lnSpc>
                <a:spcPct val="115000"/>
              </a:lnSpc>
              <a:spcBef>
                <a:spcPts val="0"/>
              </a:spcBef>
              <a:spcAft>
                <a:spcPts val="0"/>
              </a:spcAft>
              <a:buClr>
                <a:schemeClr val="dk1"/>
              </a:buClr>
              <a:buSzPts val="1100"/>
              <a:buFont typeface="Arial"/>
              <a:buNone/>
            </a:pPr>
            <a:r>
              <a:rPr lang="en-US" sz="2600"/>
              <a:t>Wavelength Range</a:t>
            </a:r>
            <a:endParaRPr sz="2600"/>
          </a:p>
          <a:p>
            <a:pPr marL="25400" marR="25400" lvl="0" indent="0" algn="l" rtl="0">
              <a:lnSpc>
                <a:spcPct val="115000"/>
              </a:lnSpc>
              <a:spcBef>
                <a:spcPts val="0"/>
              </a:spcBef>
              <a:spcAft>
                <a:spcPts val="0"/>
              </a:spcAft>
              <a:buClr>
                <a:schemeClr val="dk1"/>
              </a:buClr>
              <a:buSzPts val="1100"/>
              <a:buFont typeface="Arial"/>
              <a:buNone/>
            </a:pPr>
            <a:r>
              <a:rPr lang="en-US" sz="2600"/>
              <a:t>1 mm - 25 μm</a:t>
            </a:r>
            <a:endParaRPr sz="2600"/>
          </a:p>
        </p:txBody>
      </p:sp>
      <p:pic>
        <p:nvPicPr>
          <p:cNvPr id="188" name="Google Shape;188;p14"/>
          <p:cNvPicPr preferRelativeResize="0"/>
          <p:nvPr/>
        </p:nvPicPr>
        <p:blipFill rotWithShape="1">
          <a:blip r:embed="rId3">
            <a:alphaModFix/>
          </a:blip>
          <a:srcRect/>
          <a:stretch/>
        </p:blipFill>
        <p:spPr>
          <a:xfrm>
            <a:off x="152400" y="1312754"/>
            <a:ext cx="4343398" cy="32575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Solar Rays (visible light)</a:t>
            </a:r>
            <a:endParaRPr/>
          </a:p>
        </p:txBody>
      </p:sp>
      <p:sp>
        <p:nvSpPr>
          <p:cNvPr id="194" name="Google Shape;194;p15"/>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p>
            <a:pPr marL="25400" marR="25400" lvl="0" indent="0" algn="l" rtl="0">
              <a:lnSpc>
                <a:spcPct val="115000"/>
              </a:lnSpc>
              <a:spcBef>
                <a:spcPts val="0"/>
              </a:spcBef>
              <a:spcAft>
                <a:spcPts val="0"/>
              </a:spcAft>
              <a:buClr>
                <a:schemeClr val="dk1"/>
              </a:buClr>
              <a:buSzPts val="1100"/>
              <a:buFont typeface="Arial"/>
              <a:buNone/>
            </a:pPr>
            <a:r>
              <a:rPr lang="en-US" sz="2600"/>
              <a:t>Frequency Range (Hz)</a:t>
            </a:r>
            <a:endParaRPr sz="2600"/>
          </a:p>
          <a:p>
            <a:pPr marL="25400" marR="25400" lvl="0" indent="0" algn="l" rtl="0">
              <a:lnSpc>
                <a:spcPct val="115000"/>
              </a:lnSpc>
              <a:spcBef>
                <a:spcPts val="0"/>
              </a:spcBef>
              <a:spcAft>
                <a:spcPts val="0"/>
              </a:spcAft>
              <a:buClr>
                <a:schemeClr val="dk1"/>
              </a:buClr>
              <a:buSzPts val="1100"/>
              <a:buFont typeface="Arial"/>
              <a:buNone/>
            </a:pPr>
            <a:r>
              <a:rPr lang="en-US" sz="2600"/>
              <a:t>10</a:t>
            </a:r>
            <a:r>
              <a:rPr lang="en-US" sz="2600" baseline="30000"/>
              <a:t>13 </a:t>
            </a:r>
            <a:r>
              <a:rPr lang="en-US" sz="2600"/>
              <a:t>- 10</a:t>
            </a:r>
            <a:r>
              <a:rPr lang="en-US" sz="2600" baseline="30000"/>
              <a:t>14</a:t>
            </a:r>
            <a:endParaRPr sz="2600"/>
          </a:p>
          <a:p>
            <a:pPr marL="0" marR="25400" lvl="0" indent="0" algn="l" rtl="0">
              <a:lnSpc>
                <a:spcPct val="115000"/>
              </a:lnSpc>
              <a:spcBef>
                <a:spcPts val="0"/>
              </a:spcBef>
              <a:spcAft>
                <a:spcPts val="0"/>
              </a:spcAft>
              <a:buClr>
                <a:schemeClr val="dk1"/>
              </a:buClr>
              <a:buSzPts val="1100"/>
              <a:buFont typeface="Arial"/>
              <a:buNone/>
            </a:pPr>
            <a:endParaRPr sz="2600" baseline="30000"/>
          </a:p>
          <a:p>
            <a:pPr marL="25400" marR="25400" lvl="0" indent="0" algn="l" rtl="0">
              <a:lnSpc>
                <a:spcPct val="115000"/>
              </a:lnSpc>
              <a:spcBef>
                <a:spcPts val="0"/>
              </a:spcBef>
              <a:spcAft>
                <a:spcPts val="0"/>
              </a:spcAft>
              <a:buClr>
                <a:schemeClr val="dk1"/>
              </a:buClr>
              <a:buSzPts val="1100"/>
              <a:buFont typeface="Arial"/>
              <a:buNone/>
            </a:pPr>
            <a:r>
              <a:rPr lang="en-US" sz="2600"/>
              <a:t>Wavelength Range</a:t>
            </a:r>
            <a:endParaRPr sz="2600"/>
          </a:p>
          <a:p>
            <a:pPr marL="25400" marR="25400" lvl="0" indent="0" algn="l" rtl="0">
              <a:lnSpc>
                <a:spcPct val="115000"/>
              </a:lnSpc>
              <a:spcBef>
                <a:spcPts val="0"/>
              </a:spcBef>
              <a:spcAft>
                <a:spcPts val="0"/>
              </a:spcAft>
              <a:buClr>
                <a:schemeClr val="dk1"/>
              </a:buClr>
              <a:buSzPts val="1100"/>
              <a:buFont typeface="Arial"/>
              <a:buNone/>
            </a:pPr>
            <a:r>
              <a:rPr lang="en-US" sz="2600"/>
              <a:t>25 μm - 2.5 μm</a:t>
            </a:r>
            <a:endParaRPr sz="2600"/>
          </a:p>
        </p:txBody>
      </p:sp>
      <p:pic>
        <p:nvPicPr>
          <p:cNvPr id="195" name="Google Shape;195;p15"/>
          <p:cNvPicPr preferRelativeResize="0"/>
          <p:nvPr/>
        </p:nvPicPr>
        <p:blipFill rotWithShape="1">
          <a:blip r:embed="rId3">
            <a:alphaModFix/>
          </a:blip>
          <a:srcRect/>
          <a:stretch/>
        </p:blipFill>
        <p:spPr>
          <a:xfrm>
            <a:off x="152400" y="1312754"/>
            <a:ext cx="4343400" cy="24431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UV Light</a:t>
            </a:r>
            <a:endParaRPr/>
          </a:p>
        </p:txBody>
      </p:sp>
      <p:sp>
        <p:nvSpPr>
          <p:cNvPr id="201" name="Google Shape;201;p16"/>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p>
            <a:pPr marL="25400" marR="25400" lvl="0" indent="0" algn="l" rtl="0">
              <a:lnSpc>
                <a:spcPct val="115000"/>
              </a:lnSpc>
              <a:spcBef>
                <a:spcPts val="0"/>
              </a:spcBef>
              <a:spcAft>
                <a:spcPts val="0"/>
              </a:spcAft>
              <a:buClr>
                <a:schemeClr val="dk1"/>
              </a:buClr>
              <a:buSzPts val="1100"/>
              <a:buFont typeface="Arial"/>
              <a:buNone/>
            </a:pPr>
            <a:r>
              <a:rPr lang="en-US" sz="2600"/>
              <a:t>Frequency Range (Hz)</a:t>
            </a:r>
            <a:endParaRPr sz="2600"/>
          </a:p>
          <a:p>
            <a:pPr marL="25400" marR="25400" lvl="0" indent="0" algn="l" rtl="0">
              <a:lnSpc>
                <a:spcPct val="115000"/>
              </a:lnSpc>
              <a:spcBef>
                <a:spcPts val="0"/>
              </a:spcBef>
              <a:spcAft>
                <a:spcPts val="0"/>
              </a:spcAft>
              <a:buClr>
                <a:schemeClr val="dk1"/>
              </a:buClr>
              <a:buSzPts val="1100"/>
              <a:buFont typeface="Arial"/>
              <a:buNone/>
            </a:pPr>
            <a:r>
              <a:rPr lang="en-US" sz="2600"/>
              <a:t>10</a:t>
            </a:r>
            <a:r>
              <a:rPr lang="en-US" sz="2600" baseline="30000"/>
              <a:t>15 </a:t>
            </a:r>
            <a:r>
              <a:rPr lang="en-US" sz="2600"/>
              <a:t>- 10</a:t>
            </a:r>
            <a:r>
              <a:rPr lang="en-US" sz="2600" baseline="30000"/>
              <a:t>17</a:t>
            </a:r>
            <a:endParaRPr sz="2600"/>
          </a:p>
          <a:p>
            <a:pPr marL="0" marR="25400" lvl="0" indent="0" algn="l" rtl="0">
              <a:lnSpc>
                <a:spcPct val="115000"/>
              </a:lnSpc>
              <a:spcBef>
                <a:spcPts val="0"/>
              </a:spcBef>
              <a:spcAft>
                <a:spcPts val="0"/>
              </a:spcAft>
              <a:buClr>
                <a:schemeClr val="dk1"/>
              </a:buClr>
              <a:buSzPts val="1100"/>
              <a:buFont typeface="Arial"/>
              <a:buNone/>
            </a:pPr>
            <a:endParaRPr sz="2600" baseline="30000"/>
          </a:p>
          <a:p>
            <a:pPr marL="25400" marR="25400" lvl="0" indent="0" algn="l" rtl="0">
              <a:lnSpc>
                <a:spcPct val="115000"/>
              </a:lnSpc>
              <a:spcBef>
                <a:spcPts val="0"/>
              </a:spcBef>
              <a:spcAft>
                <a:spcPts val="0"/>
              </a:spcAft>
              <a:buClr>
                <a:schemeClr val="dk1"/>
              </a:buClr>
              <a:buSzPts val="1100"/>
              <a:buFont typeface="Arial"/>
              <a:buNone/>
            </a:pPr>
            <a:r>
              <a:rPr lang="en-US" sz="2600"/>
              <a:t>Wavelength Range</a:t>
            </a:r>
            <a:endParaRPr sz="2600"/>
          </a:p>
          <a:p>
            <a:pPr marL="25400" marR="25400" lvl="0" indent="0" algn="l" rtl="0">
              <a:lnSpc>
                <a:spcPct val="115000"/>
              </a:lnSpc>
              <a:spcBef>
                <a:spcPts val="0"/>
              </a:spcBef>
              <a:spcAft>
                <a:spcPts val="0"/>
              </a:spcAft>
              <a:buClr>
                <a:schemeClr val="dk1"/>
              </a:buClr>
              <a:buSzPts val="1100"/>
              <a:buFont typeface="Arial"/>
              <a:buNone/>
            </a:pPr>
            <a:r>
              <a:rPr lang="en-US" sz="2600"/>
              <a:t>400 nm - 1 nm</a:t>
            </a:r>
            <a:endParaRPr sz="2600"/>
          </a:p>
        </p:txBody>
      </p:sp>
      <p:pic>
        <p:nvPicPr>
          <p:cNvPr id="202" name="Google Shape;202;p16"/>
          <p:cNvPicPr preferRelativeResize="0"/>
          <p:nvPr/>
        </p:nvPicPr>
        <p:blipFill rotWithShape="1">
          <a:blip r:embed="rId3">
            <a:alphaModFix/>
          </a:blip>
          <a:srcRect/>
          <a:stretch/>
        </p:blipFill>
        <p:spPr>
          <a:xfrm>
            <a:off x="152400" y="1594254"/>
            <a:ext cx="4343400" cy="2895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 name="Online Media 1" descr="The Electromagnetic Spectrum">
            <a:hlinkClick r:id="" action="ppaction://media"/>
            <a:extLst>
              <a:ext uri="{FF2B5EF4-FFF2-40B4-BE49-F238E27FC236}">
                <a16:creationId xmlns:a16="http://schemas.microsoft.com/office/drawing/2014/main" id="{1C27B763-AD69-2088-17BC-A49FF7D6FB83}"/>
              </a:ext>
            </a:extLst>
          </p:cNvPr>
          <p:cNvPicPr>
            <a:picLocks noRot="1" noChangeAspect="1"/>
          </p:cNvPicPr>
          <p:nvPr>
            <a:videoFile r:link="rId1"/>
          </p:nvPr>
        </p:nvPicPr>
        <p:blipFill>
          <a:blip r:embed="rId4"/>
          <a:stretch>
            <a:fillRect/>
          </a:stretch>
        </p:blipFill>
        <p:spPr>
          <a:xfrm>
            <a:off x="1270000" y="414867"/>
            <a:ext cx="6248850" cy="353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 name="Online Media 1" descr="Heat Sensing Pit Vipers - Deadly Vipers - BBC animals">
            <a:hlinkClick r:id="" action="ppaction://media"/>
            <a:extLst>
              <a:ext uri="{FF2B5EF4-FFF2-40B4-BE49-F238E27FC236}">
                <a16:creationId xmlns:a16="http://schemas.microsoft.com/office/drawing/2014/main" id="{0153EB44-29F2-BA30-2414-D3FABD760650}"/>
              </a:ext>
            </a:extLst>
          </p:cNvPr>
          <p:cNvPicPr>
            <a:picLocks noRot="1" noChangeAspect="1"/>
          </p:cNvPicPr>
          <p:nvPr>
            <a:videoFile r:link="rId1"/>
          </p:nvPr>
        </p:nvPicPr>
        <p:blipFill>
          <a:blip r:embed="rId4"/>
          <a:stretch>
            <a:fillRect/>
          </a:stretch>
        </p:blipFill>
        <p:spPr>
          <a:xfrm>
            <a:off x="1371600" y="338667"/>
            <a:ext cx="6233864" cy="35221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18" name="Google Shape;218;p20"/>
          <p:cNvSpPr txBox="1">
            <a:spLocks noGrp="1"/>
          </p:cNvSpPr>
          <p:nvPr>
            <p:ph type="body" idx="1"/>
          </p:nvPr>
        </p:nvSpPr>
        <p:spPr>
          <a:xfrm>
            <a:off x="457200" y="1406425"/>
            <a:ext cx="5228700" cy="2906700"/>
          </a:xfrm>
          <a:prstGeom prst="rect">
            <a:avLst/>
          </a:prstGeom>
          <a:noFill/>
          <a:ln>
            <a:noFill/>
          </a:ln>
        </p:spPr>
        <p:txBody>
          <a:bodyPr spcFirstLastPara="1" wrap="square" lIns="91400" tIns="91400" rIns="91400" bIns="91400" anchor="ctr" anchorCtr="0">
            <a:normAutofit fontScale="92500"/>
          </a:bodyPr>
          <a:lstStyle/>
          <a:p>
            <a:pPr marL="0" lvl="0" indent="0" algn="l" rtl="0">
              <a:lnSpc>
                <a:spcPct val="100000"/>
              </a:lnSpc>
              <a:spcBef>
                <a:spcPts val="1200"/>
              </a:spcBef>
              <a:spcAft>
                <a:spcPts val="0"/>
              </a:spcAft>
              <a:buSzPts val="2600"/>
              <a:buNone/>
            </a:pPr>
            <a:r>
              <a:rPr lang="en-US" sz="2800" b="1"/>
              <a:t>Definition of electromagnetic waves</a:t>
            </a:r>
            <a:endParaRPr sz="2800" b="1"/>
          </a:p>
          <a:p>
            <a:pPr marL="0" lvl="0" indent="0" algn="l" rtl="0">
              <a:lnSpc>
                <a:spcPct val="100000"/>
              </a:lnSpc>
              <a:spcBef>
                <a:spcPts val="1200"/>
              </a:spcBef>
              <a:spcAft>
                <a:spcPts val="0"/>
              </a:spcAft>
              <a:buSzPts val="2600"/>
              <a:buNone/>
            </a:pPr>
            <a:r>
              <a:rPr lang="en-US"/>
              <a:t>Electromagnetic (EM) waves are vibrations that travel through electric and magnetic energy fields, which are present everywhere in the universe. </a:t>
            </a:r>
            <a:endParaRPr/>
          </a:p>
        </p:txBody>
      </p:sp>
      <p:pic>
        <p:nvPicPr>
          <p:cNvPr id="219" name="Google Shape;219;p20"/>
          <p:cNvPicPr preferRelativeResize="0"/>
          <p:nvPr/>
        </p:nvPicPr>
        <p:blipFill rotWithShape="1">
          <a:blip r:embed="rId3">
            <a:alphaModFix/>
          </a:blip>
          <a:srcRect l="47274" t="7910" b="4965"/>
          <a:stretch/>
        </p:blipFill>
        <p:spPr>
          <a:xfrm>
            <a:off x="6766967" y="735947"/>
            <a:ext cx="2104476" cy="2607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Electric Avenue</a:t>
            </a:r>
            <a:endParaRPr/>
          </a:p>
        </p:txBody>
      </p:sp>
      <p:sp>
        <p:nvSpPr>
          <p:cNvPr id="111" name="Google Shape;111;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a:t>What Is a Wave? Lesson 4</a:t>
            </a:r>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f42dfcf1be_0_1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25" name="Google Shape;225;gf42dfcf1be_0_1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ctr" anchorCtr="0">
            <a:normAutofit/>
          </a:bodyPr>
          <a:lstStyle/>
          <a:p>
            <a:pPr marL="457200" lvl="0" indent="-393700" algn="l" rtl="0">
              <a:lnSpc>
                <a:spcPct val="100000"/>
              </a:lnSpc>
              <a:spcBef>
                <a:spcPts val="1200"/>
              </a:spcBef>
              <a:spcAft>
                <a:spcPts val="0"/>
              </a:spcAft>
              <a:buClr>
                <a:srgbClr val="38761D"/>
              </a:buClr>
              <a:buSzPts val="2600"/>
              <a:buChar char="•"/>
            </a:pPr>
            <a:r>
              <a:rPr lang="en-US"/>
              <a:t>EM waves use these fields as their medium for travel</a:t>
            </a:r>
            <a:br>
              <a:rPr lang="en-US">
                <a:solidFill>
                  <a:srgbClr val="38761D"/>
                </a:solidFill>
              </a:rPr>
            </a:br>
            <a:endParaRPr>
              <a:solidFill>
                <a:srgbClr val="38761D"/>
              </a:solidFill>
            </a:endParaRPr>
          </a:p>
          <a:p>
            <a:pPr marL="457200" lvl="0" indent="-393700" algn="l" rtl="0">
              <a:lnSpc>
                <a:spcPct val="100000"/>
              </a:lnSpc>
              <a:spcBef>
                <a:spcPts val="0"/>
              </a:spcBef>
              <a:spcAft>
                <a:spcPts val="0"/>
              </a:spcAft>
              <a:buSzPts val="2600"/>
              <a:buChar char="•"/>
            </a:pPr>
            <a:r>
              <a:rPr lang="en-US"/>
              <a:t>They do NOT need to travel through matter like mechanical waves</a:t>
            </a:r>
            <a:endParaRPr/>
          </a:p>
        </p:txBody>
      </p:sp>
      <p:pic>
        <p:nvPicPr>
          <p:cNvPr id="226" name="Google Shape;226;gf42dfcf1be_0_19"/>
          <p:cNvPicPr preferRelativeResize="0"/>
          <p:nvPr/>
        </p:nvPicPr>
        <p:blipFill rotWithShape="1">
          <a:blip r:embed="rId3">
            <a:alphaModFix/>
          </a:blip>
          <a:srcRect l="47274" t="7910" b="4966"/>
          <a:stretch/>
        </p:blipFill>
        <p:spPr>
          <a:xfrm>
            <a:off x="6766967" y="735947"/>
            <a:ext cx="2104476" cy="26078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32" name="Google Shape;232;p21"/>
          <p:cNvSpPr txBox="1">
            <a:spLocks noGrp="1"/>
          </p:cNvSpPr>
          <p:nvPr>
            <p:ph type="body" idx="1"/>
          </p:nvPr>
        </p:nvSpPr>
        <p:spPr>
          <a:xfrm>
            <a:off x="457200" y="1305047"/>
            <a:ext cx="5020500" cy="3195600"/>
          </a:xfrm>
          <a:prstGeom prst="rect">
            <a:avLst/>
          </a:prstGeom>
          <a:noFill/>
          <a:ln>
            <a:noFill/>
          </a:ln>
        </p:spPr>
        <p:txBody>
          <a:bodyPr spcFirstLastPara="1" wrap="square" lIns="91400" tIns="91400" rIns="91400" bIns="91400" anchor="ctr" anchorCtr="0">
            <a:normAutofit lnSpcReduction="10000"/>
          </a:bodyPr>
          <a:lstStyle/>
          <a:p>
            <a:pPr marL="0" lvl="0" indent="0" algn="l" rtl="0">
              <a:lnSpc>
                <a:spcPct val="100000"/>
              </a:lnSpc>
              <a:spcBef>
                <a:spcPts val="1200"/>
              </a:spcBef>
              <a:spcAft>
                <a:spcPts val="0"/>
              </a:spcAft>
              <a:buSzPts val="2600"/>
              <a:buNone/>
            </a:pPr>
            <a:r>
              <a:rPr lang="en-US"/>
              <a:t>EM waves travel at “</a:t>
            </a:r>
            <a:r>
              <a:rPr lang="en-US" i="1"/>
              <a:t>c”</a:t>
            </a:r>
            <a:r>
              <a:rPr lang="en-US"/>
              <a:t> through the vacuum of space or close to “</a:t>
            </a:r>
            <a:r>
              <a:rPr lang="en-US" i="1"/>
              <a:t>c”</a:t>
            </a:r>
            <a:r>
              <a:rPr lang="en-US"/>
              <a:t> through matter. The more dense the matter is, the slower EM waves travel.</a:t>
            </a:r>
            <a:br>
              <a:rPr lang="en-US"/>
            </a:br>
            <a:endParaRPr/>
          </a:p>
          <a:p>
            <a:pPr marL="0" lvl="0" indent="0" algn="l" rtl="0">
              <a:lnSpc>
                <a:spcPct val="100000"/>
              </a:lnSpc>
              <a:spcBef>
                <a:spcPts val="1200"/>
              </a:spcBef>
              <a:spcAft>
                <a:spcPts val="0"/>
              </a:spcAft>
              <a:buSzPts val="2600"/>
              <a:buNone/>
            </a:pPr>
            <a:r>
              <a:rPr lang="en-US" i="1"/>
              <a:t>c</a:t>
            </a:r>
            <a:r>
              <a:rPr lang="en-US"/>
              <a:t> = speed of light = 3 x 10</a:t>
            </a:r>
            <a:r>
              <a:rPr lang="en-US" baseline="30000"/>
              <a:t>8</a:t>
            </a:r>
            <a:r>
              <a:rPr lang="en-US"/>
              <a:t> m/s</a:t>
            </a:r>
            <a:endParaRPr/>
          </a:p>
        </p:txBody>
      </p:sp>
      <p:pic>
        <p:nvPicPr>
          <p:cNvPr id="233" name="Google Shape;233;p21"/>
          <p:cNvPicPr preferRelativeResize="0"/>
          <p:nvPr/>
        </p:nvPicPr>
        <p:blipFill rotWithShape="1">
          <a:blip r:embed="rId3">
            <a:alphaModFix/>
          </a:blip>
          <a:srcRect l="47274" t="7910" b="4965"/>
          <a:stretch/>
        </p:blipFill>
        <p:spPr>
          <a:xfrm>
            <a:off x="6766967" y="735947"/>
            <a:ext cx="2104476" cy="26078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43073f7924_0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39" name="Google Shape;239;g143073f7924_0_0"/>
          <p:cNvSpPr txBox="1">
            <a:spLocks noGrp="1"/>
          </p:cNvSpPr>
          <p:nvPr>
            <p:ph type="body" idx="1"/>
          </p:nvPr>
        </p:nvSpPr>
        <p:spPr>
          <a:xfrm>
            <a:off x="457200" y="1305050"/>
            <a:ext cx="5309100" cy="3215700"/>
          </a:xfrm>
          <a:prstGeom prst="rect">
            <a:avLst/>
          </a:prstGeom>
          <a:noFill/>
          <a:ln>
            <a:noFill/>
          </a:ln>
        </p:spPr>
        <p:txBody>
          <a:bodyPr spcFirstLastPara="1" wrap="square" lIns="91400" tIns="91400" rIns="91400" bIns="91400" anchor="ctr" anchorCtr="0">
            <a:normAutofit fontScale="62500" lnSpcReduction="20000"/>
          </a:bodyPr>
          <a:lstStyle/>
          <a:p>
            <a:pPr marL="0" lvl="0" indent="0" algn="l" rtl="0">
              <a:lnSpc>
                <a:spcPct val="100000"/>
              </a:lnSpc>
              <a:spcBef>
                <a:spcPts val="1200"/>
              </a:spcBef>
              <a:spcAft>
                <a:spcPts val="0"/>
              </a:spcAft>
              <a:buClr>
                <a:schemeClr val="dk1"/>
              </a:buClr>
              <a:buSzPct val="28904"/>
              <a:buFont typeface="Arial"/>
              <a:buNone/>
            </a:pPr>
            <a:r>
              <a:rPr lang="en-US" sz="3805"/>
              <a:t>EM waves are generated by atoms.  </a:t>
            </a:r>
            <a:endParaRPr sz="3805"/>
          </a:p>
          <a:p>
            <a:pPr marL="0" lvl="0" indent="0" algn="l" rtl="0">
              <a:lnSpc>
                <a:spcPct val="100000"/>
              </a:lnSpc>
              <a:spcBef>
                <a:spcPts val="1200"/>
              </a:spcBef>
              <a:spcAft>
                <a:spcPts val="0"/>
              </a:spcAft>
              <a:buClr>
                <a:schemeClr val="dk1"/>
              </a:buClr>
              <a:buSzPct val="28904"/>
              <a:buFont typeface="Arial"/>
              <a:buNone/>
            </a:pPr>
            <a:r>
              <a:rPr lang="en-US" sz="3805"/>
              <a:t>As atoms absorb energy, their electrons jump to higher energy states.  But the electrons want to return to lower energy states. </a:t>
            </a:r>
            <a:endParaRPr sz="3805"/>
          </a:p>
          <a:p>
            <a:pPr marL="0" lvl="0" indent="0" algn="l" rtl="0">
              <a:lnSpc>
                <a:spcPct val="100000"/>
              </a:lnSpc>
              <a:spcBef>
                <a:spcPts val="1200"/>
              </a:spcBef>
              <a:spcAft>
                <a:spcPts val="0"/>
              </a:spcAft>
              <a:buSzPct val="28904"/>
              <a:buNone/>
            </a:pPr>
            <a:r>
              <a:rPr lang="en-US" sz="3805"/>
              <a:t>Electrons give up specific amounts energy when they return to less energetic states.</a:t>
            </a:r>
            <a:endParaRPr/>
          </a:p>
        </p:txBody>
      </p:sp>
      <p:pic>
        <p:nvPicPr>
          <p:cNvPr id="240" name="Google Shape;240;g143073f7924_0_0"/>
          <p:cNvPicPr preferRelativeResize="0"/>
          <p:nvPr/>
        </p:nvPicPr>
        <p:blipFill rotWithShape="1">
          <a:blip r:embed="rId3">
            <a:alphaModFix/>
          </a:blip>
          <a:srcRect l="47274" t="7910" b="4966"/>
          <a:stretch/>
        </p:blipFill>
        <p:spPr>
          <a:xfrm>
            <a:off x="6766967" y="735947"/>
            <a:ext cx="2104476" cy="26078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43073f7924_0_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46" name="Google Shape;246;g143073f7924_0_6"/>
          <p:cNvSpPr txBox="1">
            <a:spLocks noGrp="1"/>
          </p:cNvSpPr>
          <p:nvPr>
            <p:ph type="body" idx="1"/>
          </p:nvPr>
        </p:nvSpPr>
        <p:spPr>
          <a:xfrm>
            <a:off x="457200" y="1305048"/>
            <a:ext cx="5020500" cy="2974500"/>
          </a:xfrm>
          <a:prstGeom prst="rect">
            <a:avLst/>
          </a:prstGeom>
          <a:noFill/>
          <a:ln>
            <a:noFill/>
          </a:ln>
        </p:spPr>
        <p:txBody>
          <a:bodyPr spcFirstLastPara="1" wrap="square" lIns="91400" tIns="91400" rIns="91400" bIns="91400" anchor="ctr" anchorCtr="0">
            <a:normAutofit fontScale="92500" lnSpcReduction="20000"/>
          </a:bodyPr>
          <a:lstStyle/>
          <a:p>
            <a:pPr marL="0" lvl="0" indent="0" algn="l" rtl="0">
              <a:lnSpc>
                <a:spcPct val="100000"/>
              </a:lnSpc>
              <a:spcBef>
                <a:spcPts val="1200"/>
              </a:spcBef>
              <a:spcAft>
                <a:spcPts val="0"/>
              </a:spcAft>
              <a:buSzPct val="42307"/>
              <a:buNone/>
            </a:pPr>
            <a:r>
              <a:rPr lang="en-US"/>
              <a:t>The energy released by electrons causes electric and magnetic fields to vibrate at specific frequencies, like ripples in a flag.</a:t>
            </a:r>
            <a:br>
              <a:rPr lang="en-US"/>
            </a:br>
            <a:br>
              <a:rPr lang="en-US"/>
            </a:br>
            <a:r>
              <a:rPr lang="en-US"/>
              <a:t>Electrons with the </a:t>
            </a:r>
            <a:r>
              <a:rPr lang="en-US" u="sng"/>
              <a:t>low energies</a:t>
            </a:r>
            <a:r>
              <a:rPr lang="en-US"/>
              <a:t> produce </a:t>
            </a:r>
            <a:r>
              <a:rPr lang="en-US" u="sng"/>
              <a:t>low energy EM waves</a:t>
            </a:r>
            <a:r>
              <a:rPr lang="en-US"/>
              <a:t>, with the </a:t>
            </a:r>
            <a:r>
              <a:rPr lang="en-US" i="1"/>
              <a:t>longer wavelengths</a:t>
            </a:r>
            <a:r>
              <a:rPr lang="en-US"/>
              <a:t> and </a:t>
            </a:r>
            <a:r>
              <a:rPr lang="en-US" i="1"/>
              <a:t>lower frequencies</a:t>
            </a:r>
            <a:r>
              <a:rPr lang="en-US"/>
              <a:t>. </a:t>
            </a:r>
            <a:endParaRPr/>
          </a:p>
        </p:txBody>
      </p:sp>
      <p:pic>
        <p:nvPicPr>
          <p:cNvPr id="247" name="Google Shape;247;g143073f7924_0_6"/>
          <p:cNvPicPr preferRelativeResize="0"/>
          <p:nvPr/>
        </p:nvPicPr>
        <p:blipFill>
          <a:blip r:embed="rId3">
            <a:alphaModFix/>
          </a:blip>
          <a:stretch>
            <a:fillRect/>
          </a:stretch>
        </p:blipFill>
        <p:spPr>
          <a:xfrm>
            <a:off x="5760700" y="503322"/>
            <a:ext cx="2743200" cy="2743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53" name="Google Shape;253;p22"/>
          <p:cNvSpPr txBox="1">
            <a:spLocks noGrp="1"/>
          </p:cNvSpPr>
          <p:nvPr>
            <p:ph type="body" idx="1"/>
          </p:nvPr>
        </p:nvSpPr>
        <p:spPr>
          <a:xfrm>
            <a:off x="457200" y="1295925"/>
            <a:ext cx="5399400" cy="2883000"/>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1200"/>
              </a:spcBef>
              <a:spcAft>
                <a:spcPts val="0"/>
              </a:spcAft>
              <a:buSzPts val="2600"/>
              <a:buNone/>
            </a:pPr>
            <a:r>
              <a:rPr lang="en-US"/>
              <a:t>Electrons with </a:t>
            </a:r>
            <a:r>
              <a:rPr lang="en-US" u="sng"/>
              <a:t>higher energies</a:t>
            </a:r>
            <a:r>
              <a:rPr lang="en-US"/>
              <a:t> produce </a:t>
            </a:r>
            <a:r>
              <a:rPr lang="en-US" u="sng"/>
              <a:t>more energetic EM waves</a:t>
            </a:r>
            <a:r>
              <a:rPr lang="en-US"/>
              <a:t>. As the energy of EM waves increases, their </a:t>
            </a:r>
            <a:r>
              <a:rPr lang="en-US" i="1"/>
              <a:t>wavelength gets shorter</a:t>
            </a:r>
            <a:r>
              <a:rPr lang="en-US"/>
              <a:t> and their </a:t>
            </a:r>
            <a:r>
              <a:rPr lang="en-US" i="1"/>
              <a:t>frequency increases</a:t>
            </a:r>
            <a:r>
              <a:rPr lang="en-US"/>
              <a:t>.</a:t>
            </a:r>
            <a:endParaRPr/>
          </a:p>
        </p:txBody>
      </p:sp>
      <p:pic>
        <p:nvPicPr>
          <p:cNvPr id="254" name="Google Shape;254;p22"/>
          <p:cNvPicPr preferRelativeResize="0"/>
          <p:nvPr/>
        </p:nvPicPr>
        <p:blipFill rotWithShape="1">
          <a:blip r:embed="rId3">
            <a:alphaModFix/>
          </a:blip>
          <a:srcRect l="47274" t="7910" b="4965"/>
          <a:stretch/>
        </p:blipFill>
        <p:spPr>
          <a:xfrm>
            <a:off x="6766967" y="735947"/>
            <a:ext cx="2104476" cy="26078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f42dfcf1be_0_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pic>
        <p:nvPicPr>
          <p:cNvPr id="260" name="Google Shape;260;gf42dfcf1be_0_12"/>
          <p:cNvPicPr preferRelativeResize="0"/>
          <p:nvPr/>
        </p:nvPicPr>
        <p:blipFill>
          <a:blip r:embed="rId3">
            <a:alphaModFix/>
          </a:blip>
          <a:stretch>
            <a:fillRect/>
          </a:stretch>
        </p:blipFill>
        <p:spPr>
          <a:xfrm>
            <a:off x="1297625" y="1164647"/>
            <a:ext cx="4413086" cy="3674053"/>
          </a:xfrm>
          <a:prstGeom prst="rect">
            <a:avLst/>
          </a:prstGeom>
          <a:noFill/>
          <a:ln>
            <a:noFill/>
          </a:ln>
        </p:spPr>
      </p:pic>
      <p:sp>
        <p:nvSpPr>
          <p:cNvPr id="261" name="Google Shape;261;gf42dfcf1be_0_12"/>
          <p:cNvSpPr txBox="1"/>
          <p:nvPr/>
        </p:nvSpPr>
        <p:spPr>
          <a:xfrm>
            <a:off x="6117950" y="944325"/>
            <a:ext cx="27123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latin typeface="Calibri"/>
                <a:ea typeface="Calibri"/>
                <a:cs typeface="Calibri"/>
                <a:sym typeface="Calibri"/>
              </a:rPr>
              <a:t>Fun fact:</a:t>
            </a:r>
            <a:r>
              <a:rPr lang="en-US" sz="2200">
                <a:latin typeface="Calibri"/>
                <a:ea typeface="Calibri"/>
                <a:cs typeface="Calibri"/>
                <a:sym typeface="Calibri"/>
              </a:rPr>
              <a:t> the electric and magnetic field vibrations that make up EM waves are permanently linked, and are perpendicular to each other.</a:t>
            </a:r>
            <a:endParaRPr sz="22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67" name="Google Shape;267;p23"/>
          <p:cNvSpPr txBox="1">
            <a:spLocks noGrp="1"/>
          </p:cNvSpPr>
          <p:nvPr>
            <p:ph type="body" idx="1"/>
          </p:nvPr>
        </p:nvSpPr>
        <p:spPr>
          <a:xfrm>
            <a:off x="457200" y="1305050"/>
            <a:ext cx="5389500" cy="3476700"/>
          </a:xfrm>
          <a:prstGeom prst="rect">
            <a:avLst/>
          </a:prstGeom>
          <a:noFill/>
          <a:ln>
            <a:noFill/>
          </a:ln>
        </p:spPr>
        <p:txBody>
          <a:bodyPr spcFirstLastPara="1" wrap="square" lIns="91400" tIns="91400" rIns="91400" bIns="91400" anchor="ctr" anchorCtr="0">
            <a:normAutofit fontScale="85000" lnSpcReduction="20000"/>
          </a:bodyPr>
          <a:lstStyle/>
          <a:p>
            <a:pPr marL="0" lvl="0" indent="0" algn="l" rtl="0">
              <a:lnSpc>
                <a:spcPct val="100000"/>
              </a:lnSpc>
              <a:spcBef>
                <a:spcPts val="1200"/>
              </a:spcBef>
              <a:spcAft>
                <a:spcPts val="0"/>
              </a:spcAft>
              <a:buSzPct val="100000"/>
              <a:buNone/>
            </a:pPr>
            <a:r>
              <a:rPr lang="en-US"/>
              <a:t>Radio waves, microwaves, infrared light, visible light, ultraviolet light, x-rays, and gamma rays are all examples of EM waves.  Each has a different energy range.  They are all part of what we call the </a:t>
            </a:r>
            <a:r>
              <a:rPr lang="en-US" u="sng"/>
              <a:t>electromagnetic spectrum</a:t>
            </a:r>
            <a:r>
              <a:rPr lang="en-US"/>
              <a:t>.</a:t>
            </a:r>
            <a:br>
              <a:rPr lang="en-US"/>
            </a:br>
            <a:br>
              <a:rPr lang="en-US"/>
            </a:br>
            <a:r>
              <a:rPr lang="en-US"/>
              <a:t>Humans can only detect infrared (heat) through our skin and visible light through our eyes. Other types of EM radiation are undetectable by us.</a:t>
            </a:r>
            <a:endParaRPr/>
          </a:p>
        </p:txBody>
      </p:sp>
      <p:pic>
        <p:nvPicPr>
          <p:cNvPr id="268" name="Google Shape;268;p23"/>
          <p:cNvPicPr preferRelativeResize="0"/>
          <p:nvPr/>
        </p:nvPicPr>
        <p:blipFill rotWithShape="1">
          <a:blip r:embed="rId3">
            <a:alphaModFix/>
          </a:blip>
          <a:srcRect l="47274" t="7910" b="4965"/>
          <a:stretch/>
        </p:blipFill>
        <p:spPr>
          <a:xfrm>
            <a:off x="6766967" y="735947"/>
            <a:ext cx="2104476" cy="26078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43073f7924_0_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74" name="Google Shape;274;g143073f7924_0_24"/>
          <p:cNvSpPr txBox="1">
            <a:spLocks noGrp="1"/>
          </p:cNvSpPr>
          <p:nvPr>
            <p:ph type="body" idx="1"/>
          </p:nvPr>
        </p:nvSpPr>
        <p:spPr>
          <a:xfrm>
            <a:off x="457200" y="1165850"/>
            <a:ext cx="5268900" cy="3314700"/>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1200"/>
              </a:spcBef>
              <a:spcAft>
                <a:spcPts val="0"/>
              </a:spcAft>
              <a:buSzPts val="2811"/>
              <a:buNone/>
            </a:pPr>
            <a:r>
              <a:rPr lang="en-US"/>
              <a:t>The color of visible light that we detect is directly related to its frequency, which is directly related to its energy. Red light has the lowest energy (even though we feel infrared as “heat”), and violet light has the highest energy.</a:t>
            </a:r>
            <a:endParaRPr/>
          </a:p>
        </p:txBody>
      </p:sp>
      <p:pic>
        <p:nvPicPr>
          <p:cNvPr id="275" name="Google Shape;275;g143073f7924_0_24"/>
          <p:cNvPicPr preferRelativeResize="0"/>
          <p:nvPr/>
        </p:nvPicPr>
        <p:blipFill rotWithShape="1">
          <a:blip r:embed="rId3">
            <a:alphaModFix/>
          </a:blip>
          <a:srcRect l="47274" t="7910" b="4966"/>
          <a:stretch/>
        </p:blipFill>
        <p:spPr>
          <a:xfrm>
            <a:off x="6766967" y="735947"/>
            <a:ext cx="2104476" cy="26078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4"/>
          <p:cNvSpPr txBox="1">
            <a:spLocks noGrp="1"/>
          </p:cNvSpPr>
          <p:nvPr>
            <p:ph type="title"/>
          </p:nvPr>
        </p:nvSpPr>
        <p:spPr>
          <a:xfrm>
            <a:off x="457200" y="3084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81" name="Google Shape;281;p24"/>
          <p:cNvSpPr txBox="1">
            <a:spLocks noGrp="1"/>
          </p:cNvSpPr>
          <p:nvPr>
            <p:ph type="body" idx="1"/>
          </p:nvPr>
        </p:nvSpPr>
        <p:spPr>
          <a:xfrm>
            <a:off x="457200" y="1165850"/>
            <a:ext cx="5268900" cy="3314700"/>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1200"/>
              </a:spcBef>
              <a:spcAft>
                <a:spcPts val="0"/>
              </a:spcAft>
              <a:buSzPts val="2811"/>
              <a:buNone/>
            </a:pPr>
            <a:endParaRPr/>
          </a:p>
        </p:txBody>
      </p:sp>
      <p:pic>
        <p:nvPicPr>
          <p:cNvPr id="282" name="Google Shape;282;p24"/>
          <p:cNvPicPr preferRelativeResize="0"/>
          <p:nvPr/>
        </p:nvPicPr>
        <p:blipFill rotWithShape="1">
          <a:blip r:embed="rId3">
            <a:alphaModFix/>
          </a:blip>
          <a:srcRect l="47274" t="7910" b="4965"/>
          <a:stretch/>
        </p:blipFill>
        <p:spPr>
          <a:xfrm>
            <a:off x="6877467" y="735947"/>
            <a:ext cx="2104476" cy="2607874"/>
          </a:xfrm>
          <a:prstGeom prst="rect">
            <a:avLst/>
          </a:prstGeom>
          <a:noFill/>
          <a:ln>
            <a:noFill/>
          </a:ln>
        </p:spPr>
      </p:pic>
      <p:pic>
        <p:nvPicPr>
          <p:cNvPr id="283" name="Google Shape;283;p24"/>
          <p:cNvPicPr preferRelativeResize="0"/>
          <p:nvPr/>
        </p:nvPicPr>
        <p:blipFill>
          <a:blip r:embed="rId4">
            <a:alphaModFix/>
          </a:blip>
          <a:stretch>
            <a:fillRect/>
          </a:stretch>
        </p:blipFill>
        <p:spPr>
          <a:xfrm>
            <a:off x="457200" y="1165850"/>
            <a:ext cx="6313726" cy="3314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89" name="Google Shape;289;p25"/>
          <p:cNvSpPr txBox="1">
            <a:spLocks noGrp="1"/>
          </p:cNvSpPr>
          <p:nvPr>
            <p:ph type="body" idx="1"/>
          </p:nvPr>
        </p:nvSpPr>
        <p:spPr>
          <a:xfrm>
            <a:off x="457200" y="1305059"/>
            <a:ext cx="5020500" cy="1878408"/>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1200"/>
              </a:spcBef>
              <a:spcAft>
                <a:spcPts val="0"/>
              </a:spcAft>
              <a:buSzPts val="2600"/>
              <a:buNone/>
            </a:pPr>
            <a:r>
              <a:rPr lang="en-US"/>
              <a:t>At the bottom of your notes page, summarize the ideas into one or two sentences.</a:t>
            </a:r>
            <a:endParaRPr/>
          </a:p>
        </p:txBody>
      </p:sp>
      <p:pic>
        <p:nvPicPr>
          <p:cNvPr id="290" name="Google Shape;290;p25"/>
          <p:cNvPicPr preferRelativeResize="0"/>
          <p:nvPr/>
        </p:nvPicPr>
        <p:blipFill rotWithShape="1">
          <a:blip r:embed="rId3">
            <a:alphaModFix/>
          </a:blip>
          <a:srcRect l="47274" t="7910" b="4965"/>
          <a:stretch/>
        </p:blipFill>
        <p:spPr>
          <a:xfrm>
            <a:off x="6766967" y="735947"/>
            <a:ext cx="2104476" cy="2607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Questions</a:t>
            </a:r>
            <a:endParaRPr/>
          </a:p>
        </p:txBody>
      </p:sp>
      <p:sp>
        <p:nvSpPr>
          <p:cNvPr id="117" name="Google Shape;117;p3"/>
          <p:cNvSpPr txBox="1">
            <a:spLocks noGrp="1"/>
          </p:cNvSpPr>
          <p:nvPr>
            <p:ph type="body" idx="1"/>
          </p:nvPr>
        </p:nvSpPr>
        <p:spPr>
          <a:xfrm>
            <a:off x="530352" y="2028497"/>
            <a:ext cx="7428315" cy="1379335"/>
          </a:xfrm>
          <a:prstGeom prst="rect">
            <a:avLst/>
          </a:prstGeom>
          <a:noFill/>
          <a:ln>
            <a:noFill/>
          </a:ln>
        </p:spPr>
        <p:txBody>
          <a:bodyPr spcFirstLastPara="1" wrap="square" lIns="45700" tIns="45700" rIns="45700" bIns="45700" anchor="t" anchorCtr="0">
            <a:normAutofit/>
          </a:bodyPr>
          <a:lstStyle/>
          <a:p>
            <a:pPr marL="457200" lvl="0" indent="-457200" algn="l" rtl="0">
              <a:lnSpc>
                <a:spcPct val="100000"/>
              </a:lnSpc>
              <a:spcBef>
                <a:spcPts val="0"/>
              </a:spcBef>
              <a:spcAft>
                <a:spcPts val="0"/>
              </a:spcAft>
              <a:buSzPts val="2600"/>
              <a:buChar char="•"/>
            </a:pPr>
            <a:r>
              <a:rPr lang="en-US"/>
              <a:t>What are waves?  </a:t>
            </a:r>
            <a:endParaRPr/>
          </a:p>
          <a:p>
            <a:pPr marL="457200" lvl="0" indent="-457200" algn="l" rtl="0">
              <a:lnSpc>
                <a:spcPct val="100000"/>
              </a:lnSpc>
              <a:spcBef>
                <a:spcPts val="600"/>
              </a:spcBef>
              <a:spcAft>
                <a:spcPts val="0"/>
              </a:spcAft>
              <a:buSzPts val="2600"/>
              <a:buChar char="•"/>
            </a:pPr>
            <a:r>
              <a:rPr lang="en-US"/>
              <a:t>How do waves behave differently from particles?</a:t>
            </a:r>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96" name="Google Shape;296;p26"/>
          <p:cNvSpPr txBox="1">
            <a:spLocks noGrp="1"/>
          </p:cNvSpPr>
          <p:nvPr>
            <p:ph type="body" idx="1"/>
          </p:nvPr>
        </p:nvSpPr>
        <p:spPr>
          <a:xfrm>
            <a:off x="457200" y="1305059"/>
            <a:ext cx="5020500" cy="2500708"/>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1200"/>
              </a:spcBef>
              <a:spcAft>
                <a:spcPts val="0"/>
              </a:spcAft>
              <a:buSzPts val="2600"/>
              <a:buNone/>
            </a:pPr>
            <a:r>
              <a:rPr lang="en-US"/>
              <a:t>Review your notes and summaries with a partner.</a:t>
            </a:r>
            <a:endParaRPr/>
          </a:p>
          <a:p>
            <a:pPr marL="457200" lvl="0" indent="-393700" algn="l" rtl="0">
              <a:lnSpc>
                <a:spcPct val="100000"/>
              </a:lnSpc>
              <a:spcBef>
                <a:spcPts val="1200"/>
              </a:spcBef>
              <a:spcAft>
                <a:spcPts val="0"/>
              </a:spcAft>
              <a:buSzPts val="2600"/>
              <a:buChar char="•"/>
            </a:pPr>
            <a:r>
              <a:rPr lang="en-US"/>
              <a:t>What are the key concepts?</a:t>
            </a:r>
            <a:endParaRPr/>
          </a:p>
          <a:p>
            <a:pPr marL="457200" lvl="0" indent="-393700" algn="l" rtl="0">
              <a:lnSpc>
                <a:spcPct val="100000"/>
              </a:lnSpc>
              <a:spcBef>
                <a:spcPts val="0"/>
              </a:spcBef>
              <a:spcAft>
                <a:spcPts val="0"/>
              </a:spcAft>
              <a:buSzPts val="2600"/>
              <a:buChar char="•"/>
            </a:pPr>
            <a:r>
              <a:rPr lang="en-US"/>
              <a:t>Update your summary based on the discussion. </a:t>
            </a:r>
            <a:endParaRPr/>
          </a:p>
        </p:txBody>
      </p:sp>
      <p:pic>
        <p:nvPicPr>
          <p:cNvPr id="297" name="Google Shape;297;p26"/>
          <p:cNvPicPr preferRelativeResize="0"/>
          <p:nvPr/>
        </p:nvPicPr>
        <p:blipFill rotWithShape="1">
          <a:blip r:embed="rId3">
            <a:alphaModFix/>
          </a:blip>
          <a:srcRect l="47274" t="7910" b="4965"/>
          <a:stretch/>
        </p:blipFill>
        <p:spPr>
          <a:xfrm>
            <a:off x="6766967" y="735947"/>
            <a:ext cx="2104476" cy="26078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Electromagnetic Spectrum Charts</a:t>
            </a:r>
            <a:endParaRPr/>
          </a:p>
        </p:txBody>
      </p:sp>
      <p:sp>
        <p:nvSpPr>
          <p:cNvPr id="303" name="Google Shape;303;p27"/>
          <p:cNvSpPr txBox="1">
            <a:spLocks noGrp="1"/>
          </p:cNvSpPr>
          <p:nvPr>
            <p:ph type="body" idx="1"/>
          </p:nvPr>
        </p:nvSpPr>
        <p:spPr>
          <a:xfrm>
            <a:off x="457200" y="1164647"/>
            <a:ext cx="8229600" cy="3434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520"/>
              </a:spcBef>
              <a:spcAft>
                <a:spcPts val="0"/>
              </a:spcAft>
              <a:buSzPts val="2600"/>
              <a:buNone/>
            </a:pPr>
            <a:r>
              <a:rPr lang="en-US"/>
              <a:t>In your charts include each of the following:</a:t>
            </a:r>
            <a:endParaRPr/>
          </a:p>
          <a:p>
            <a:pPr marL="577850" lvl="0" indent="-514350" algn="l" rtl="0">
              <a:lnSpc>
                <a:spcPct val="100000"/>
              </a:lnSpc>
              <a:spcBef>
                <a:spcPts val="520"/>
              </a:spcBef>
              <a:spcAft>
                <a:spcPts val="0"/>
              </a:spcAft>
              <a:buSzPts val="2600"/>
              <a:buFont typeface="Arial"/>
              <a:buAutoNum type="arabicPeriod"/>
            </a:pPr>
            <a:r>
              <a:rPr lang="en-US"/>
              <a:t>Definition of electromagnetic waves</a:t>
            </a:r>
            <a:endParaRPr/>
          </a:p>
          <a:p>
            <a:pPr marL="577850" lvl="0" indent="-514350" algn="l" rtl="0">
              <a:lnSpc>
                <a:spcPct val="100000"/>
              </a:lnSpc>
              <a:spcBef>
                <a:spcPts val="0"/>
              </a:spcBef>
              <a:spcAft>
                <a:spcPts val="0"/>
              </a:spcAft>
              <a:buSzPts val="2600"/>
              <a:buFont typeface="Arial"/>
              <a:buAutoNum type="arabicPeriod"/>
            </a:pPr>
            <a:r>
              <a:rPr lang="en-US"/>
              <a:t>Number line with wavelengths and frequencies included</a:t>
            </a:r>
            <a:endParaRPr/>
          </a:p>
          <a:p>
            <a:pPr marL="577850" lvl="0" indent="-514350" algn="l" rtl="0">
              <a:lnSpc>
                <a:spcPct val="100000"/>
              </a:lnSpc>
              <a:spcBef>
                <a:spcPts val="0"/>
              </a:spcBef>
              <a:spcAft>
                <a:spcPts val="0"/>
              </a:spcAft>
              <a:buSzPts val="2600"/>
              <a:buFont typeface="Arial"/>
              <a:buAutoNum type="arabicPeriod"/>
            </a:pPr>
            <a:r>
              <a:rPr lang="en-US"/>
              <a:t>Illustrations of the different uses for electromagnetic waves</a:t>
            </a:r>
            <a:endParaRPr/>
          </a:p>
          <a:p>
            <a:pPr marL="577850" lvl="0" indent="-514350" algn="l" rtl="0">
              <a:lnSpc>
                <a:spcPct val="100000"/>
              </a:lnSpc>
              <a:spcBef>
                <a:spcPts val="0"/>
              </a:spcBef>
              <a:spcAft>
                <a:spcPts val="0"/>
              </a:spcAft>
              <a:buSzPts val="2600"/>
              <a:buFont typeface="Arial"/>
              <a:buAutoNum type="arabicPeriod"/>
            </a:pPr>
            <a:r>
              <a:rPr lang="en-US"/>
              <a:t>The names of the electromagnetic bands</a:t>
            </a:r>
            <a:endParaRPr/>
          </a:p>
          <a:p>
            <a:pPr marL="577850" lvl="0" indent="-514350" algn="l" rtl="0">
              <a:lnSpc>
                <a:spcPct val="100000"/>
              </a:lnSpc>
              <a:spcBef>
                <a:spcPts val="0"/>
              </a:spcBef>
              <a:spcAft>
                <a:spcPts val="0"/>
              </a:spcAft>
              <a:buSzPts val="2600"/>
              <a:buFont typeface="Arial"/>
              <a:buAutoNum type="arabicPeriod"/>
            </a:pPr>
            <a:r>
              <a:rPr lang="en-US"/>
              <a:t>A light spectrum</a:t>
            </a:r>
            <a:br>
              <a:rPr lang="en-US"/>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23" name="Google Shape;123;p4"/>
          <p:cNvSpPr txBox="1">
            <a:spLocks noGrp="1"/>
          </p:cNvSpPr>
          <p:nvPr>
            <p:ph type="body" idx="1"/>
          </p:nvPr>
        </p:nvSpPr>
        <p:spPr>
          <a:xfrm>
            <a:off x="530352" y="2028497"/>
            <a:ext cx="7772400" cy="1875777"/>
          </a:xfrm>
          <a:prstGeom prst="rect">
            <a:avLst/>
          </a:prstGeom>
          <a:noFill/>
          <a:ln>
            <a:noFill/>
          </a:ln>
        </p:spPr>
        <p:txBody>
          <a:bodyPr spcFirstLastPara="1" wrap="square" lIns="45700" tIns="45700" rIns="45700" bIns="45700" anchor="t" anchorCtr="0">
            <a:normAutofit/>
          </a:bodyPr>
          <a:lstStyle/>
          <a:p>
            <a:pPr marL="457200" lvl="0" indent="-457200" algn="l" rtl="0">
              <a:lnSpc>
                <a:spcPct val="100000"/>
              </a:lnSpc>
              <a:spcBef>
                <a:spcPts val="0"/>
              </a:spcBef>
              <a:spcAft>
                <a:spcPts val="0"/>
              </a:spcAft>
              <a:buSzPts val="2600"/>
              <a:buChar char="•"/>
            </a:pPr>
            <a:r>
              <a:rPr lang="en-US"/>
              <a:t>Explain that light has wave properties and is part of a bigger phenomenon called electromagnetic radiation. </a:t>
            </a:r>
            <a:endParaRPr/>
          </a:p>
          <a:p>
            <a:pPr marL="457200" lvl="0" indent="-457200" algn="l" rtl="0">
              <a:lnSpc>
                <a:spcPct val="100000"/>
              </a:lnSpc>
              <a:spcBef>
                <a:spcPts val="600"/>
              </a:spcBef>
              <a:spcAft>
                <a:spcPts val="0"/>
              </a:spcAft>
              <a:buSzPts val="2600"/>
              <a:buChar char="•"/>
            </a:pPr>
            <a:r>
              <a:rPr lang="en-US"/>
              <a:t>Explain the main features of the EM spectrum. </a:t>
            </a:r>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Puzzled</a:t>
            </a:r>
            <a:endParaRPr/>
          </a:p>
        </p:txBody>
      </p:sp>
      <p:sp>
        <p:nvSpPr>
          <p:cNvPr id="129" name="Google Shape;129;p5"/>
          <p:cNvSpPr txBox="1">
            <a:spLocks noGrp="1"/>
          </p:cNvSpPr>
          <p:nvPr>
            <p:ph type="body" idx="1"/>
          </p:nvPr>
        </p:nvSpPr>
        <p:spPr>
          <a:xfrm>
            <a:off x="457200" y="1238880"/>
            <a:ext cx="5020500" cy="1954608"/>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520"/>
              </a:spcBef>
              <a:spcAft>
                <a:spcPts val="0"/>
              </a:spcAft>
              <a:buSzPts val="2600"/>
              <a:buNone/>
            </a:pPr>
            <a:r>
              <a:rPr lang="en-US"/>
              <a:t>With your group:</a:t>
            </a:r>
            <a:endParaRPr/>
          </a:p>
          <a:p>
            <a:pPr marL="457200" lvl="0" indent="-393700" algn="l" rtl="0">
              <a:lnSpc>
                <a:spcPct val="100000"/>
              </a:lnSpc>
              <a:spcBef>
                <a:spcPts val="520"/>
              </a:spcBef>
              <a:spcAft>
                <a:spcPts val="0"/>
              </a:spcAft>
              <a:buSzPts val="2600"/>
              <a:buChar char="•"/>
            </a:pPr>
            <a:r>
              <a:rPr lang="en-US"/>
              <a:t>Assemble the pictures. </a:t>
            </a:r>
            <a:endParaRPr/>
          </a:p>
          <a:p>
            <a:pPr marL="457200" lvl="0" indent="-393700" algn="l" rtl="0">
              <a:lnSpc>
                <a:spcPct val="100000"/>
              </a:lnSpc>
              <a:spcBef>
                <a:spcPts val="0"/>
              </a:spcBef>
              <a:spcAft>
                <a:spcPts val="0"/>
              </a:spcAft>
              <a:buSzPts val="2600"/>
              <a:buChar char="•"/>
            </a:pPr>
            <a:r>
              <a:rPr lang="en-US"/>
              <a:t>Summarize what each picture represents. </a:t>
            </a:r>
            <a:endParaRPr/>
          </a:p>
        </p:txBody>
      </p:sp>
      <p:pic>
        <p:nvPicPr>
          <p:cNvPr id="130" name="Google Shape;130;p5"/>
          <p:cNvPicPr preferRelativeResize="0"/>
          <p:nvPr/>
        </p:nvPicPr>
        <p:blipFill rotWithShape="1">
          <a:blip r:embed="rId3">
            <a:alphaModFix/>
          </a:blip>
          <a:srcRect/>
          <a:stretch/>
        </p:blipFill>
        <p:spPr>
          <a:xfrm>
            <a:off x="5325300" y="381480"/>
            <a:ext cx="3361500" cy="3361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Puzzled</a:t>
            </a:r>
            <a:endParaRPr/>
          </a:p>
        </p:txBody>
      </p:sp>
      <p:pic>
        <p:nvPicPr>
          <p:cNvPr id="136" name="Google Shape;136;p6"/>
          <p:cNvPicPr preferRelativeResize="0"/>
          <p:nvPr/>
        </p:nvPicPr>
        <p:blipFill rotWithShape="1">
          <a:blip r:embed="rId3">
            <a:alphaModFix/>
          </a:blip>
          <a:srcRect/>
          <a:stretch/>
        </p:blipFill>
        <p:spPr>
          <a:xfrm>
            <a:off x="2198698" y="1087680"/>
            <a:ext cx="4746603" cy="36740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Puzzled</a:t>
            </a:r>
            <a:endParaRPr/>
          </a:p>
        </p:txBody>
      </p:sp>
      <p:pic>
        <p:nvPicPr>
          <p:cNvPr id="142" name="Google Shape;142;p7"/>
          <p:cNvPicPr preferRelativeResize="0"/>
          <p:nvPr/>
        </p:nvPicPr>
        <p:blipFill rotWithShape="1">
          <a:blip r:embed="rId3">
            <a:alphaModFix/>
          </a:blip>
          <a:srcRect/>
          <a:stretch/>
        </p:blipFill>
        <p:spPr>
          <a:xfrm>
            <a:off x="2198698" y="1164647"/>
            <a:ext cx="4746603" cy="36740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Puzzled</a:t>
            </a:r>
            <a:endParaRPr/>
          </a:p>
        </p:txBody>
      </p:sp>
      <p:pic>
        <p:nvPicPr>
          <p:cNvPr id="148" name="Google Shape;148;p8"/>
          <p:cNvPicPr preferRelativeResize="0"/>
          <p:nvPr/>
        </p:nvPicPr>
        <p:blipFill rotWithShape="1">
          <a:blip r:embed="rId3">
            <a:alphaModFix/>
          </a:blip>
          <a:srcRect/>
          <a:stretch/>
        </p:blipFill>
        <p:spPr>
          <a:xfrm>
            <a:off x="2198698" y="1164647"/>
            <a:ext cx="4746603" cy="36740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Puzzled</a:t>
            </a:r>
            <a:endParaRPr/>
          </a:p>
        </p:txBody>
      </p:sp>
      <p:pic>
        <p:nvPicPr>
          <p:cNvPr id="154" name="Google Shape;154;p9"/>
          <p:cNvPicPr preferRelativeResize="0"/>
          <p:nvPr/>
        </p:nvPicPr>
        <p:blipFill rotWithShape="1">
          <a:blip r:embed="rId3">
            <a:alphaModFix/>
          </a:blip>
          <a:srcRect/>
          <a:stretch/>
        </p:blipFill>
        <p:spPr>
          <a:xfrm>
            <a:off x="2198698" y="1164647"/>
            <a:ext cx="4746603" cy="3674053"/>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946</Words>
  <Application>Microsoft Macintosh PowerPoint</Application>
  <PresentationFormat>On-screen Show (16:9)</PresentationFormat>
  <Paragraphs>101</Paragraphs>
  <Slides>31</Slides>
  <Notes>31</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Noto Sans Symbols</vt:lpstr>
      <vt:lpstr>Trebuchet MS</vt:lpstr>
      <vt:lpstr>LEARN theme</vt:lpstr>
      <vt:lpstr>LEARN theme</vt:lpstr>
      <vt:lpstr>PowerPoint Presentation</vt:lpstr>
      <vt:lpstr>Electric Avenue</vt:lpstr>
      <vt:lpstr>Essential Questions</vt:lpstr>
      <vt:lpstr>Lesson Objectives</vt:lpstr>
      <vt:lpstr>Puzzled</vt:lpstr>
      <vt:lpstr>Puzzled</vt:lpstr>
      <vt:lpstr>Puzzled</vt:lpstr>
      <vt:lpstr>Puzzled</vt:lpstr>
      <vt:lpstr>Puzzled</vt:lpstr>
      <vt:lpstr>Puzzled</vt:lpstr>
      <vt:lpstr>Painting a Picture</vt:lpstr>
      <vt:lpstr>Radio Waves</vt:lpstr>
      <vt:lpstr>X-Rays</vt:lpstr>
      <vt:lpstr>Microwaves</vt:lpstr>
      <vt:lpstr>Solar Rays (visible light)</vt:lpstr>
      <vt:lpstr>UV Light</vt:lpstr>
      <vt:lpstr>PowerPoint Presentation</vt:lpstr>
      <vt:lpstr>PowerPoint Presentation</vt:lpstr>
      <vt:lpstr>Cornell Notes</vt:lpstr>
      <vt:lpstr>Cornell Notes</vt:lpstr>
      <vt:lpstr>Cornell Notes</vt:lpstr>
      <vt:lpstr>Cornell Notes</vt:lpstr>
      <vt:lpstr>Cornell Notes</vt:lpstr>
      <vt:lpstr>Cornell Notes</vt:lpstr>
      <vt:lpstr>Cornell Notes</vt:lpstr>
      <vt:lpstr>Cornell Notes</vt:lpstr>
      <vt:lpstr>Cornell Notes</vt:lpstr>
      <vt:lpstr>Cornell Notes</vt:lpstr>
      <vt:lpstr>Cornell Notes</vt:lpstr>
      <vt:lpstr>Cornell Notes</vt:lpstr>
      <vt:lpstr>Electromagnetic Spectrum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Franklin, Sherry</cp:lastModifiedBy>
  <cp:revision>1</cp:revision>
  <dcterms:modified xsi:type="dcterms:W3CDTF">2026-02-02T13:52:39Z</dcterms:modified>
</cp:coreProperties>
</file>