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A45V3IUhSZiGrDwpZ8TD7o/fA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43" d="100"/>
          <a:sy n="143" d="100"/>
        </p:scale>
        <p:origin x="12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gler, Elijah B." userId="f8c51b32-9712-48c3-a3e3-6e02870c610e" providerId="ADAL" clId="{58C9EA42-68B0-4428-9268-9332EB386908}"/>
    <pc:docChg chg="undo custSel modSld">
      <pc:chgData name="Bigler, Elijah B." userId="f8c51b32-9712-48c3-a3e3-6e02870c610e" providerId="ADAL" clId="{58C9EA42-68B0-4428-9268-9332EB386908}" dt="2023-06-15T14:57:48.634" v="329" actId="113"/>
      <pc:docMkLst>
        <pc:docMk/>
      </pc:docMkLst>
      <pc:sldChg chg="modSp mod">
        <pc:chgData name="Bigler, Elijah B." userId="f8c51b32-9712-48c3-a3e3-6e02870c610e" providerId="ADAL" clId="{58C9EA42-68B0-4428-9268-9332EB386908}" dt="2023-06-05T18:42:01.783" v="276" actId="12"/>
        <pc:sldMkLst>
          <pc:docMk/>
          <pc:sldMk cId="0" sldId="259"/>
        </pc:sldMkLst>
        <pc:spChg chg="mod">
          <ac:chgData name="Bigler, Elijah B." userId="f8c51b32-9712-48c3-a3e3-6e02870c610e" providerId="ADAL" clId="{58C9EA42-68B0-4428-9268-9332EB386908}" dt="2023-06-05T16:52:02.704" v="0" actId="20577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Bigler, Elijah B." userId="f8c51b32-9712-48c3-a3e3-6e02870c610e" providerId="ADAL" clId="{58C9EA42-68B0-4428-9268-9332EB386908}" dt="2023-06-05T18:42:01.783" v="276" actId="12"/>
          <ac:spMkLst>
            <pc:docMk/>
            <pc:sldMk cId="0" sldId="259"/>
            <ac:spMk id="123" creationId="{00000000-0000-0000-0000-000000000000}"/>
          </ac:spMkLst>
        </pc:spChg>
      </pc:sldChg>
      <pc:sldChg chg="modSp mod">
        <pc:chgData name="Bigler, Elijah B." userId="f8c51b32-9712-48c3-a3e3-6e02870c610e" providerId="ADAL" clId="{58C9EA42-68B0-4428-9268-9332EB386908}" dt="2023-06-06T17:46:17.420" v="326" actId="20577"/>
        <pc:sldMkLst>
          <pc:docMk/>
          <pc:sldMk cId="0" sldId="260"/>
        </pc:sldMkLst>
        <pc:spChg chg="mod">
          <ac:chgData name="Bigler, Elijah B." userId="f8c51b32-9712-48c3-a3e3-6e02870c610e" providerId="ADAL" clId="{58C9EA42-68B0-4428-9268-9332EB386908}" dt="2023-06-06T17:46:17.420" v="326" actId="20577"/>
          <ac:spMkLst>
            <pc:docMk/>
            <pc:sldMk cId="0" sldId="260"/>
            <ac:spMk id="129" creationId="{00000000-0000-0000-0000-000000000000}"/>
          </ac:spMkLst>
        </pc:spChg>
      </pc:sldChg>
      <pc:sldChg chg="modSp mod">
        <pc:chgData name="Bigler, Elijah B." userId="f8c51b32-9712-48c3-a3e3-6e02870c610e" providerId="ADAL" clId="{58C9EA42-68B0-4428-9268-9332EB386908}" dt="2023-06-05T17:03:08.375" v="178" actId="20577"/>
        <pc:sldMkLst>
          <pc:docMk/>
          <pc:sldMk cId="0" sldId="261"/>
        </pc:sldMkLst>
        <pc:spChg chg="mod">
          <ac:chgData name="Bigler, Elijah B." userId="f8c51b32-9712-48c3-a3e3-6e02870c610e" providerId="ADAL" clId="{58C9EA42-68B0-4428-9268-9332EB386908}" dt="2023-06-05T17:03:08.375" v="178" actId="20577"/>
          <ac:spMkLst>
            <pc:docMk/>
            <pc:sldMk cId="0" sldId="261"/>
            <ac:spMk id="136" creationId="{00000000-0000-0000-0000-000000000000}"/>
          </ac:spMkLst>
        </pc:spChg>
      </pc:sldChg>
      <pc:sldChg chg="modSp mod">
        <pc:chgData name="Bigler, Elijah B." userId="f8c51b32-9712-48c3-a3e3-6e02870c610e" providerId="ADAL" clId="{58C9EA42-68B0-4428-9268-9332EB386908}" dt="2023-06-05T18:45:30.647" v="311" actId="403"/>
        <pc:sldMkLst>
          <pc:docMk/>
          <pc:sldMk cId="0" sldId="263"/>
        </pc:sldMkLst>
        <pc:spChg chg="mod">
          <ac:chgData name="Bigler, Elijah B." userId="f8c51b32-9712-48c3-a3e3-6e02870c610e" providerId="ADAL" clId="{58C9EA42-68B0-4428-9268-9332EB386908}" dt="2023-06-05T18:45:30.647" v="311" actId="403"/>
          <ac:spMkLst>
            <pc:docMk/>
            <pc:sldMk cId="0" sldId="263"/>
            <ac:spMk id="150" creationId="{00000000-0000-0000-0000-000000000000}"/>
          </ac:spMkLst>
        </pc:spChg>
      </pc:sldChg>
      <pc:sldChg chg="modSp mod">
        <pc:chgData name="Bigler, Elijah B." userId="f8c51b32-9712-48c3-a3e3-6e02870c610e" providerId="ADAL" clId="{58C9EA42-68B0-4428-9268-9332EB386908}" dt="2023-06-06T17:45:48.711" v="320" actId="1076"/>
        <pc:sldMkLst>
          <pc:docMk/>
          <pc:sldMk cId="0" sldId="267"/>
        </pc:sldMkLst>
        <pc:spChg chg="mod">
          <ac:chgData name="Bigler, Elijah B." userId="f8c51b32-9712-48c3-a3e3-6e02870c610e" providerId="ADAL" clId="{58C9EA42-68B0-4428-9268-9332EB386908}" dt="2023-06-06T17:45:39.437" v="319" actId="255"/>
          <ac:spMkLst>
            <pc:docMk/>
            <pc:sldMk cId="0" sldId="267"/>
            <ac:spMk id="174" creationId="{00000000-0000-0000-0000-000000000000}"/>
          </ac:spMkLst>
        </pc:spChg>
        <pc:picChg chg="mod">
          <ac:chgData name="Bigler, Elijah B." userId="f8c51b32-9712-48c3-a3e3-6e02870c610e" providerId="ADAL" clId="{58C9EA42-68B0-4428-9268-9332EB386908}" dt="2023-06-06T17:45:48.711" v="320" actId="1076"/>
          <ac:picMkLst>
            <pc:docMk/>
            <pc:sldMk cId="0" sldId="267"/>
            <ac:picMk id="175" creationId="{00000000-0000-0000-0000-000000000000}"/>
          </ac:picMkLst>
        </pc:picChg>
      </pc:sldChg>
      <pc:sldChg chg="modSp mod">
        <pc:chgData name="Bigler, Elijah B." userId="f8c51b32-9712-48c3-a3e3-6e02870c610e" providerId="ADAL" clId="{58C9EA42-68B0-4428-9268-9332EB386908}" dt="2023-06-15T14:57:41.065" v="328" actId="27636"/>
        <pc:sldMkLst>
          <pc:docMk/>
          <pc:sldMk cId="0" sldId="269"/>
        </pc:sldMkLst>
        <pc:spChg chg="mod">
          <ac:chgData name="Bigler, Elijah B." userId="f8c51b32-9712-48c3-a3e3-6e02870c610e" providerId="ADAL" clId="{58C9EA42-68B0-4428-9268-9332EB386908}" dt="2023-06-15T14:57:41.065" v="328" actId="27636"/>
          <ac:spMkLst>
            <pc:docMk/>
            <pc:sldMk cId="0" sldId="269"/>
            <ac:spMk id="185" creationId="{00000000-0000-0000-0000-000000000000}"/>
          </ac:spMkLst>
        </pc:spChg>
      </pc:sldChg>
      <pc:sldChg chg="modSp mod">
        <pc:chgData name="Bigler, Elijah B." userId="f8c51b32-9712-48c3-a3e3-6e02870c610e" providerId="ADAL" clId="{58C9EA42-68B0-4428-9268-9332EB386908}" dt="2023-06-15T14:57:48.634" v="329" actId="113"/>
        <pc:sldMkLst>
          <pc:docMk/>
          <pc:sldMk cId="0" sldId="270"/>
        </pc:sldMkLst>
        <pc:spChg chg="mod">
          <ac:chgData name="Bigler, Elijah B." userId="f8c51b32-9712-48c3-a3e3-6e02870c610e" providerId="ADAL" clId="{58C9EA42-68B0-4428-9268-9332EB386908}" dt="2023-06-15T14:57:48.634" v="329" actId="113"/>
          <ac:spMkLst>
            <pc:docMk/>
            <pc:sldMk cId="0" sldId="270"/>
            <ac:spMk id="1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.psu.edu/drussell/Demos/reflect/reflect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https://learn.k20center.ou.edu/strategy/827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c0f65db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c0f65db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4957f497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134957f497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2600">
                <a:latin typeface="Calibri"/>
                <a:ea typeface="Calibri"/>
                <a:cs typeface="Calibri"/>
                <a:sym typeface="Calibri"/>
              </a:rPr>
            </a:br>
            <a:r>
              <a:rPr lang="en-US" i="1" u="sng"/>
              <a:t>GIF Image Source:</a:t>
            </a:r>
            <a:r>
              <a:rPr lang="en-US" i="1" u="sng">
                <a:solidFill>
                  <a:schemeClr val="hlink"/>
                </a:solidFill>
                <a:hlinkClick r:id="rId3"/>
              </a:rPr>
              <a:t> https://www.acs.psu.edu/drussell/Demos/reflect/reflect.html</a:t>
            </a:r>
            <a:endParaRPr i="1" u="sng">
              <a:solidFill>
                <a:srgbClr val="BED7D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Images at this website may have a Creative Commons license.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4957f497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4957f497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Pxleyes.com (n.d.). Light refraction. [Digital Image]. http://www.pxleyes.com/photography-picture/500ab33be9af2/Light-refraction.html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Science Sauce. (2019, Oct 29). </a:t>
            </a:r>
            <a:r>
              <a:rPr lang="en-US" i="1"/>
              <a:t>Refraction explained</a:t>
            </a:r>
            <a:r>
              <a:rPr lang="en-US"/>
              <a:t>. [Video].  </a:t>
            </a:r>
            <a:r>
              <a:rPr lang="en-US" i="0"/>
              <a:t>YouTube. </a:t>
            </a:r>
            <a:r>
              <a:rPr lang="en-US"/>
              <a:t>https://youtu.be/zarxpu43-ls.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North Carolina State University. (n.d.). </a:t>
            </a:r>
            <a:r>
              <a:rPr lang="en-US" i="1"/>
              <a:t>Adventures of the agronauts. </a:t>
            </a:r>
            <a:r>
              <a:rPr lang="en-US"/>
              <a:t>[Digital Image]. https://projects.ncsu.edu/project/agronauts/mission4_6.htm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Fehrmann. (n.d.) </a:t>
            </a:r>
            <a:r>
              <a:rPr lang="en-US" i="1"/>
              <a:t>The fluorescent lamp.. </a:t>
            </a:r>
            <a:r>
              <a:rPr lang="en-US"/>
              <a:t>[Digital Image]. https://fehrmann.com.br/site/noticias/detalhes/a-lampada-fluorescente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https://learn.k20center.ou.edu/strategy/123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https://learn.k20center.ou.edu/strategy/136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https://learn.k20center.ou.edu/strategy/136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https://learn.k20center.ou.edu/strategy/1511</a:t>
            </a: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https://learn.k20center.ou.edu/strategy/827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2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3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3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3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36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3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8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2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2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  <p:pic>
        <p:nvPicPr>
          <p:cNvPr id="15" name="Google Shape;15;p2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26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28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7" name="Google Shape;37;p2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38" name="Google Shape;38;p29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/>
          <p:nvPr/>
        </p:nvSpPr>
        <p:spPr>
          <a:xfrm>
            <a:off x="1394597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1"/>
          </p:nvPr>
        </p:nvSpPr>
        <p:spPr>
          <a:xfrm>
            <a:off x="2247871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2"/>
          </p:nvPr>
        </p:nvSpPr>
        <p:spPr>
          <a:xfrm>
            <a:off x="2691070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5" name="Google Shape;45;p3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567134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46" name="Google Shape;46;p30" descr="A picture containing transport, wheel&#10;&#10;Description automatically generated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31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arxpu43-l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460353" y="200042"/>
            <a:ext cx="502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C.E.R.T.I.fy Your Thinking</a:t>
            </a:r>
            <a:endParaRPr b="1"/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457200" y="1303931"/>
            <a:ext cx="5020500" cy="274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1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Watch the water/pencil demonstration.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Do you still agree with your original claim? 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Explain why or why not, using evidence from the demonstration.</a:t>
            </a:r>
            <a:endParaRPr/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8203" y="1158888"/>
            <a:ext cx="2329525" cy="28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0883" y="1324035"/>
            <a:ext cx="5082274" cy="26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>
            <a:spLocks noGrp="1"/>
          </p:cNvSpPr>
          <p:nvPr>
            <p:ph type="title"/>
          </p:nvPr>
        </p:nvSpPr>
        <p:spPr>
          <a:xfrm>
            <a:off x="266705" y="-238237"/>
            <a:ext cx="861059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b="1" dirty="0"/>
              <a:t>What happens when the laser beam enters the water?</a:t>
            </a:r>
            <a:endParaRPr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261709" y="200045"/>
            <a:ext cx="742555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500" b="1" dirty="0"/>
              <a:t>What happens when the laser beam enters the water?</a:t>
            </a:r>
            <a:endParaRPr sz="2500" b="1" dirty="0"/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2762" y="1335512"/>
            <a:ext cx="4538476" cy="24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c0f65dbcc_0_0"/>
          <p:cNvSpPr txBox="1">
            <a:spLocks noGrp="1"/>
          </p:cNvSpPr>
          <p:nvPr>
            <p:ph type="ctrTitle"/>
          </p:nvPr>
        </p:nvSpPr>
        <p:spPr>
          <a:xfrm>
            <a:off x="646202" y="188594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electromagnetic waves interact with matter?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4957f4977_1_10"/>
          <p:cNvSpPr txBox="1">
            <a:spLocks noGrp="1"/>
          </p:cNvSpPr>
          <p:nvPr>
            <p:ph type="title"/>
          </p:nvPr>
        </p:nvSpPr>
        <p:spPr>
          <a:xfrm>
            <a:off x="601451" y="418360"/>
            <a:ext cx="4165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b="1" dirty="0"/>
              <a:t>Reflection - Definition</a:t>
            </a:r>
            <a:endParaRPr b="1" dirty="0"/>
          </a:p>
        </p:txBody>
      </p:sp>
      <p:sp>
        <p:nvSpPr>
          <p:cNvPr id="186" name="Google Shape;186;g134957f4977_1_10"/>
          <p:cNvSpPr txBox="1">
            <a:spLocks noGrp="1"/>
          </p:cNvSpPr>
          <p:nvPr>
            <p:ph type="body" idx="1"/>
          </p:nvPr>
        </p:nvSpPr>
        <p:spPr>
          <a:xfrm>
            <a:off x="346842" y="1088875"/>
            <a:ext cx="5020500" cy="2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a wave bounces off a barrier and changes direction of travel.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 wave that encounters a hard barrier is flipped on itself.</a:t>
            </a:r>
            <a:endParaRPr dirty="0"/>
          </a:p>
        </p:txBody>
      </p:sp>
      <p:pic>
        <p:nvPicPr>
          <p:cNvPr id="187" name="Google Shape;187;g134957f4977_1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9350" y="1088875"/>
            <a:ext cx="2743199" cy="219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4957f4977_1_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When an electromagnetic wave passes right through an object.</a:t>
            </a:r>
            <a:endParaRPr/>
          </a:p>
        </p:txBody>
      </p:sp>
      <p:sp>
        <p:nvSpPr>
          <p:cNvPr id="193" name="Google Shape;193;g134957f4977_1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Transmission</a:t>
            </a:r>
            <a:endParaRPr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38059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Refraction</a:t>
            </a:r>
            <a:endParaRPr b="1"/>
          </a:p>
        </p:txBody>
      </p:sp>
      <p:sp>
        <p:nvSpPr>
          <p:cNvPr id="199" name="Google Shape;199;p1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26253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fact or phenomenon of light, radio waves, etc. being deflected when they pass obliquely through the interface between one medium and another through a medium of varying density.</a:t>
            </a:r>
            <a:endParaRPr/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5072" y="1284002"/>
            <a:ext cx="2248470" cy="1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3" descr="Home: http://sciencesauceonline.com&#10;&#10;How does refraction work? Why does an an object appear to change shape in water?" title="Refraction Explain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98914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Absorption</a:t>
            </a:r>
            <a:endParaRPr b="1"/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6353503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process or action by which one thing soaks up or blots out another.</a:t>
            </a:r>
            <a:endParaRPr/>
          </a:p>
        </p:txBody>
      </p:sp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4112" y="1362173"/>
            <a:ext cx="2162995" cy="2008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29545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Emission</a:t>
            </a:r>
            <a:endParaRPr b="1"/>
          </a:p>
        </p:txBody>
      </p:sp>
      <p:sp>
        <p:nvSpPr>
          <p:cNvPr id="218" name="Google Shape;218;p16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3591385" cy="187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Something that has been emitted, released, or discharged.</a:t>
            </a:r>
            <a:endParaRPr/>
          </a:p>
        </p:txBody>
      </p:sp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7466" y="930953"/>
            <a:ext cx="2086566" cy="2086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New Direction</a:t>
            </a: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a Wave? Lesson 5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39811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Other types of EM radiation</a:t>
            </a:r>
            <a:endParaRPr b="1"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457200" y="1453015"/>
            <a:ext cx="5020500" cy="2021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With your group, create a list of other types of EM radiation.</a:t>
            </a:r>
            <a:endParaRPr/>
          </a:p>
        </p:txBody>
      </p:sp>
      <p:pic>
        <p:nvPicPr>
          <p:cNvPr id="226" name="Google Shape;2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7705" y="977127"/>
            <a:ext cx="2856424" cy="285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>
            <a:spLocks noGrp="1"/>
          </p:cNvSpPr>
          <p:nvPr>
            <p:ph type="title"/>
          </p:nvPr>
        </p:nvSpPr>
        <p:spPr>
          <a:xfrm>
            <a:off x="485578" y="102295"/>
            <a:ext cx="512875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Concept Card Mapping</a:t>
            </a:r>
            <a:endParaRPr b="1"/>
          </a:p>
        </p:txBody>
      </p:sp>
      <p:sp>
        <p:nvSpPr>
          <p:cNvPr id="232" name="Google Shape;232;p18"/>
          <p:cNvSpPr txBox="1">
            <a:spLocks noGrp="1"/>
          </p:cNvSpPr>
          <p:nvPr>
            <p:ph type="body" idx="1"/>
          </p:nvPr>
        </p:nvSpPr>
        <p:spPr>
          <a:xfrm>
            <a:off x="454047" y="1046505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7"/>
              <a:buNone/>
            </a:pPr>
            <a:r>
              <a:rPr lang="en-US"/>
              <a:t>With your partners: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Review the concept cards.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Determine how they connect.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Sort them into appropriate groups.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Determine how the groups connect.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Label the connections.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Provide a summary phrase that describes how all of the cards come together.</a:t>
            </a:r>
            <a:endParaRPr/>
          </a:p>
        </p:txBody>
      </p:sp>
      <p:pic>
        <p:nvPicPr>
          <p:cNvPr id="233" name="Google Shape;2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4335" y="1610286"/>
            <a:ext cx="335280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527830" y="991870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waves? 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 waves behave differently from particles?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Explain how different types of matter interact with electromagnetic waves.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457200" y="121214"/>
            <a:ext cx="250987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Strike Out!</a:t>
            </a:r>
            <a:endParaRPr b="1"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394137" y="1119352"/>
            <a:ext cx="5020500" cy="372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7500" lnSpcReduction="20000"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In your small group, generate a list of key ideas or themes from the last two lessons on waves.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Pass your list to another group.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Strike the least important idea from the list you are reviewing.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Pass the list </a:t>
            </a:r>
            <a:r>
              <a:rPr lang="en-US" dirty="0"/>
              <a:t>to another group, who will strike another least important idea.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Return lists to original groups.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Reclaim one concept that was stricken from your list.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None/>
            </a:pPr>
            <a:endParaRPr dirty="0"/>
          </a:p>
          <a:p>
            <a:pPr marL="5143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  <p:pic>
        <p:nvPicPr>
          <p:cNvPr id="130" name="Google Shape;130;p5" descr="A picture containing ar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5387" y="1024710"/>
            <a:ext cx="2935277" cy="15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457200" y="164156"/>
            <a:ext cx="283148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Strike Out!</a:t>
            </a:r>
            <a:endParaRPr b="1"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435128" y="1100434"/>
            <a:ext cx="5511625" cy="211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Combine your lists of important ideas and themes.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Add these to the Strike Out! Board created in Lesson 2.</a:t>
            </a:r>
            <a:endParaRPr dirty="0"/>
          </a:p>
        </p:txBody>
      </p:sp>
      <p:pic>
        <p:nvPicPr>
          <p:cNvPr id="137" name="Google Shape;137;p6" descr="A picture containing ar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4128" y="1021556"/>
            <a:ext cx="2935277" cy="15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7289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Driving Question Board</a:t>
            </a:r>
            <a:endParaRPr b="1"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441499" y="1171604"/>
            <a:ext cx="4704300" cy="2800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1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Are there any questions on the Driving Question Board that we can answer right now?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Are there any questions we can add to the Driving Question Board at this point? </a:t>
            </a:r>
            <a:endParaRPr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0361" y="1090778"/>
            <a:ext cx="2918890" cy="2043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460353" y="46087"/>
            <a:ext cx="504811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C.E.R.T.I.fy Your Thinking</a:t>
            </a:r>
            <a:endParaRPr b="1"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460353" y="973983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handout, write your claim for the following question: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/>
              <a:t>How does adding water to the glass affect the way you see the pencil?</a:t>
            </a:r>
            <a:endParaRPr sz="2000" dirty="0"/>
          </a:p>
          <a:p>
            <a:pPr>
              <a:spcBef>
                <a:spcPts val="0"/>
              </a:spcBef>
            </a:pPr>
            <a:r>
              <a:rPr lang="en-US" dirty="0"/>
              <a:t>Consider all that you have learned about waves so far: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What evidence do you have to support your claim?</a:t>
            </a:r>
          </a:p>
          <a:p>
            <a:pPr>
              <a:spcBef>
                <a:spcPts val="0"/>
              </a:spcBef>
            </a:pPr>
            <a:r>
              <a:rPr lang="en-US" dirty="0"/>
              <a:t>Provide a reasoning for your claim and evidence.</a:t>
            </a: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024" y="903487"/>
            <a:ext cx="2068909" cy="225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>
            <a:off x="644652" y="433734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Water/Pencil Demonstration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714</Words>
  <Application>Microsoft Office PowerPoint</Application>
  <PresentationFormat>On-screen Show (16:9)</PresentationFormat>
  <Paragraphs>69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Noto Sans Symbols</vt:lpstr>
      <vt:lpstr>LEARN theme</vt:lpstr>
      <vt:lpstr>LEARN theme</vt:lpstr>
      <vt:lpstr>PowerPoint Presentation</vt:lpstr>
      <vt:lpstr>New Direction</vt:lpstr>
      <vt:lpstr>Essential Questions</vt:lpstr>
      <vt:lpstr>Lesson Objective</vt:lpstr>
      <vt:lpstr>Strike Out!</vt:lpstr>
      <vt:lpstr>Strike Out!</vt:lpstr>
      <vt:lpstr>Driving Question Board</vt:lpstr>
      <vt:lpstr>C.E.R.T.I.fy Your Thinking</vt:lpstr>
      <vt:lpstr>Water/Pencil Demonstration</vt:lpstr>
      <vt:lpstr>C.E.R.T.I.fy Your Thinking</vt:lpstr>
      <vt:lpstr>What happens when the laser beam enters the water?</vt:lpstr>
      <vt:lpstr>What happens when the laser beam enters the water?</vt:lpstr>
      <vt:lpstr>How do electromagnetic waves interact with matter?</vt:lpstr>
      <vt:lpstr>Reflection - Definition</vt:lpstr>
      <vt:lpstr>Transmission</vt:lpstr>
      <vt:lpstr>Refraction</vt:lpstr>
      <vt:lpstr>PowerPoint Presentation</vt:lpstr>
      <vt:lpstr>Absorption</vt:lpstr>
      <vt:lpstr>Emission</vt:lpstr>
      <vt:lpstr>Other types of EM radiation</vt:lpstr>
      <vt:lpstr>Concept Card Mapping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Bigler, Elijah B.</cp:lastModifiedBy>
  <cp:revision>2</cp:revision>
  <dcterms:modified xsi:type="dcterms:W3CDTF">2023-06-15T14:57:50Z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