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6" r:id="rId5"/>
  </p:sldMasterIdLst>
  <p:notesMasterIdLst>
    <p:notesMasterId r:id="rId1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NnZMgoJTI300cgp9TXDVU7woF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7" autoAdjust="0"/>
    <p:restoredTop sz="94660"/>
  </p:normalViewPr>
  <p:slideViewPr>
    <p:cSldViewPr snapToGrid="0">
      <p:cViewPr varScale="1">
        <p:scale>
          <a:sx n="202" d="100"/>
          <a:sy n="202" d="100"/>
        </p:scale>
        <p:origin x="448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History. Tech Developments of World War I. [Video]. YouTube. https://www.youtube.com/watch?v=k7v3cq1ZJjM&amp;t=15s</a:t>
            </a:r>
            <a:endParaRPr dirty="0"/>
          </a:p>
        </p:txBody>
      </p:sp>
      <p:sp>
        <p:nvSpPr>
          <p:cNvPr id="144" name="Google Shape;14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https://learn.k20center.ou.edu/strategy/179</a:t>
            </a:r>
            <a:endParaRPr dirty="0"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Golson, J. (2014). The WWI battleships and saved (and doomed) the British Empire. Wired. https://www.wired.com/2014/08/the-wwi-battleships-that-saved-and-doomed-the-british-empire/</a:t>
            </a:r>
            <a:endParaRPr dirty="0"/>
          </a:p>
        </p:txBody>
      </p:sp>
      <p:sp>
        <p:nvSpPr>
          <p:cNvPr id="157" name="Google Shape;15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 https://learn.k20center.ou.edu/strategy/156</a:t>
            </a:r>
            <a:endParaRPr dirty="0"/>
          </a:p>
        </p:txBody>
      </p:sp>
      <p:sp>
        <p:nvSpPr>
          <p:cNvPr id="163" name="Google Shape;16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1" dirty="0"/>
              <a:t>Dulce Et Decorum Est </a:t>
            </a:r>
            <a:r>
              <a:rPr lang="en-US" dirty="0"/>
              <a:t>recited by Christopher Eccleston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https://www.youtube.com/watch?v=qB4cdRgIcB8&amp;t=120s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5652d8b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 err="1"/>
              <a:t>Langie</a:t>
            </a:r>
            <a:r>
              <a:rPr lang="en-US" dirty="0"/>
              <a:t>, A. (2013, November 16). </a:t>
            </a:r>
            <a:r>
              <a:rPr lang="en-US" i="1" dirty="0"/>
              <a:t>File:Wilfred Owen à </a:t>
            </a:r>
            <a:r>
              <a:rPr lang="en-US" i="1" dirty="0" err="1"/>
              <a:t>l'Arrouaise</a:t>
            </a:r>
            <a:r>
              <a:rPr lang="en-US" i="1" dirty="0"/>
              <a:t>. </a:t>
            </a:r>
            <a:r>
              <a:rPr lang="en-US" dirty="0"/>
              <a:t>Retrieved July 30, 2021, from https://upload.wikimedia.org/wikipedia/commons/a/a3/Wilfred_Owen_%C3%A0_l%27Arrouaise.jpg</a:t>
            </a:r>
            <a:endParaRPr dirty="0"/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History. (2014). </a:t>
            </a:r>
            <a:r>
              <a:rPr lang="en-US" i="1" dirty="0"/>
              <a:t>Historic Figures: Wilfred Owen (1893 - 1918). </a:t>
            </a:r>
            <a:r>
              <a:rPr lang="en-US" dirty="0"/>
              <a:t>Retrieved July 30, 2021, from http://www.bbc.co.uk/history/historic_figures/owen_wilfred.shtml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0" name="Google Shape;130;ge5652d8b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https://learn.k20center.ou.edu/strategy/1331</a:t>
            </a:r>
            <a:endParaRPr dirty="0"/>
          </a:p>
        </p:txBody>
      </p:sp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6" name="Google Shape;5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1" name="Google Shape;6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  <a:defRPr sz="5000" b="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9pPr>
          </a:lstStyle>
          <a:p>
            <a:endParaRPr/>
          </a:p>
        </p:txBody>
      </p:sp>
      <p:sp>
        <p:nvSpPr>
          <p:cNvPr id="17" name="Google Shape;17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9pPr>
          </a:lstStyle>
          <a:p>
            <a:endParaRPr/>
          </a:p>
        </p:txBody>
      </p:sp>
      <p:sp>
        <p:nvSpPr>
          <p:cNvPr id="26" name="Google Shape;26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9pPr>
          </a:lstStyle>
          <a:p>
            <a:endParaRPr/>
          </a:p>
        </p:txBody>
      </p:sp>
      <p:pic>
        <p:nvPicPr>
          <p:cNvPr id="33" name="Google Shape;33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Arial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  <a:defRPr sz="5000" b="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7v3cq1ZJjM?start=15&amp;feature=oembed" TargetMode="Externa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B4cdRgIcB8?start=120&amp;feature=oembed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-US" b="1" dirty="0"/>
              <a:t>Tech Developments of World War I</a:t>
            </a:r>
            <a:endParaRPr b="1" dirty="0"/>
          </a:p>
        </p:txBody>
      </p:sp>
      <p:pic>
        <p:nvPicPr>
          <p:cNvPr id="2" name="Online Media 1" title="Tech Developments of World War I | History">
            <a:hlinkClick r:id="" action="ppaction://media"/>
            <a:extLst>
              <a:ext uri="{FF2B5EF4-FFF2-40B4-BE49-F238E27FC236}">
                <a16:creationId xmlns:a16="http://schemas.microsoft.com/office/drawing/2014/main" id="{4DF038BC-B771-43FF-B9AC-4384E704F02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24748" y="1444059"/>
            <a:ext cx="4843166" cy="2736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710737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-US" b="1" dirty="0"/>
              <a:t>Technologies of WWI </a:t>
            </a:r>
            <a:endParaRPr b="1" dirty="0"/>
          </a:p>
        </p:txBody>
      </p:sp>
      <p:sp>
        <p:nvSpPr>
          <p:cNvPr id="153" name="Google Shape;153;p8"/>
          <p:cNvSpPr txBox="1">
            <a:spLocks noGrp="1"/>
          </p:cNvSpPr>
          <p:nvPr>
            <p:ph type="body" idx="1"/>
          </p:nvPr>
        </p:nvSpPr>
        <p:spPr>
          <a:xfrm>
            <a:off x="457199" y="1305059"/>
            <a:ext cx="5139559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622300" indent="-457200">
              <a:spcBef>
                <a:spcPts val="0"/>
              </a:spcBef>
            </a:pPr>
            <a:r>
              <a:rPr lang="en-US" dirty="0"/>
              <a:t>Divide the six readings between group members.</a:t>
            </a:r>
          </a:p>
          <a:p>
            <a:pPr marL="622300" indent="-457200">
              <a:spcBef>
                <a:spcPts val="0"/>
              </a:spcBef>
            </a:pPr>
            <a:r>
              <a:rPr lang="en-US" dirty="0"/>
              <a:t>Give two to each student.</a:t>
            </a:r>
            <a:endParaRPr dirty="0"/>
          </a:p>
          <a:p>
            <a:pPr marL="6223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Read about the war-time technology and take notes.</a:t>
            </a:r>
            <a:endParaRPr dirty="0"/>
          </a:p>
          <a:p>
            <a:pPr marL="6223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Share what you have learned with group members. </a:t>
            </a:r>
            <a:endParaRPr dirty="0"/>
          </a:p>
        </p:txBody>
      </p:sp>
      <p:pic>
        <p:nvPicPr>
          <p:cNvPr id="154" name="Google Shape;154;p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43" b="42"/>
          <a:stretch/>
        </p:blipFill>
        <p:spPr>
          <a:xfrm>
            <a:off x="5911849" y="1365901"/>
            <a:ext cx="2126365" cy="2125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4934607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Use the casualty handout to research how many people were killed or injured during WWI from each country.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Begin your research with suggested websites on the handout.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Turn your data into a table and analyze how many casualties occurred during the war. </a:t>
            </a:r>
            <a:endParaRPr dirty="0"/>
          </a:p>
        </p:txBody>
      </p:sp>
      <p:sp>
        <p:nvSpPr>
          <p:cNvPr id="160" name="Google Shape;160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6303054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-US" b="1" dirty="0"/>
              <a:t>Researching WWI Casualties </a:t>
            </a:r>
            <a:endParaRPr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B03A98-A867-4FEF-8B5A-D61C5F3F1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089" y="1511338"/>
            <a:ext cx="2886074" cy="2178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-US" b="1" dirty="0"/>
              <a:t>Claim, Evidence, Reasoning</a:t>
            </a:r>
            <a:endParaRPr b="1" dirty="0"/>
          </a:p>
        </p:txBody>
      </p:sp>
      <p:sp>
        <p:nvSpPr>
          <p:cNvPr id="166" name="Google Shape;166;p34"/>
          <p:cNvSpPr txBox="1">
            <a:spLocks noGrp="1"/>
          </p:cNvSpPr>
          <p:nvPr>
            <p:ph type="body" idx="1"/>
          </p:nvPr>
        </p:nvSpPr>
        <p:spPr>
          <a:xfrm>
            <a:off x="457199" y="1305059"/>
            <a:ext cx="5167937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92500" lnSpcReduction="10000"/>
          </a:bodyPr>
          <a:lstStyle/>
          <a:p>
            <a:pPr marL="6223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 dirty="0"/>
              <a:t>Think about the question, </a:t>
            </a:r>
            <a:r>
              <a:rPr lang="en-US" i="1" dirty="0"/>
              <a:t>how did new technologies impact World War I? </a:t>
            </a:r>
            <a:endParaRPr dirty="0"/>
          </a:p>
          <a:p>
            <a:pPr marL="6223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 dirty="0"/>
              <a:t>In the first box, write your </a:t>
            </a:r>
            <a:r>
              <a:rPr lang="en-US" b="1" u="sng" dirty="0"/>
              <a:t>claim</a:t>
            </a:r>
            <a:r>
              <a:rPr lang="en-US" dirty="0"/>
              <a:t>.</a:t>
            </a:r>
            <a:endParaRPr dirty="0"/>
          </a:p>
          <a:p>
            <a:pPr marL="6223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 dirty="0"/>
              <a:t>In the second box, write a sentence describing </a:t>
            </a:r>
            <a:r>
              <a:rPr lang="en-US" b="1" u="sng" dirty="0"/>
              <a:t>evidence</a:t>
            </a:r>
            <a:r>
              <a:rPr lang="en-US" dirty="0"/>
              <a:t> that backs up your claim. </a:t>
            </a:r>
            <a:endParaRPr dirty="0"/>
          </a:p>
          <a:p>
            <a:pPr marL="6223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 dirty="0"/>
              <a:t>In the third box, explain in one sentence (</a:t>
            </a:r>
            <a:r>
              <a:rPr lang="en-US" b="1" u="sng" dirty="0"/>
              <a:t>reasoning</a:t>
            </a:r>
            <a:r>
              <a:rPr lang="en-US" dirty="0"/>
              <a:t>) how your claim and evidence connect. </a:t>
            </a:r>
            <a:endParaRPr dirty="0"/>
          </a:p>
        </p:txBody>
      </p:sp>
      <p:pic>
        <p:nvPicPr>
          <p:cNvPr id="167" name="Google Shape;167;p34" descr="Icon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43" b="42"/>
          <a:stretch/>
        </p:blipFill>
        <p:spPr>
          <a:xfrm>
            <a:off x="5911849" y="1663336"/>
            <a:ext cx="1984597" cy="198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568978" y="5503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US" b="1" dirty="0"/>
              <a:t>From Horses to Airplanes</a:t>
            </a:r>
            <a:endParaRPr b="1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568978" y="2062918"/>
            <a:ext cx="5825291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b="1" dirty="0"/>
              <a:t>Technology in WWI and its Effects   </a:t>
            </a:r>
            <a:endParaRPr b="1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57831" y="546117"/>
            <a:ext cx="6327648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</a:pPr>
            <a:r>
              <a:rPr lang="en-US" b="1" dirty="0"/>
              <a:t>Essential Questions</a:t>
            </a:r>
            <a:endParaRPr b="1" dirty="0"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530351" y="2028498"/>
            <a:ext cx="7469071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10000"/>
          </a:bodyPr>
          <a:lstStyle/>
          <a:p>
            <a:pPr marL="512763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b="1" dirty="0"/>
              <a:t>How does war influence innovation? </a:t>
            </a:r>
          </a:p>
          <a:p>
            <a:pPr marL="512763" indent="-457200">
              <a:spcBef>
                <a:spcPts val="0"/>
              </a:spcBef>
            </a:pPr>
            <a:r>
              <a:rPr lang="en-US" b="1" dirty="0"/>
              <a:t>What are the consequences of war-time innovations? </a:t>
            </a:r>
            <a:endParaRPr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448371" y="419993"/>
            <a:ext cx="6683949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</a:pPr>
            <a:r>
              <a:rPr lang="en-US" b="1" dirty="0"/>
              <a:t>Lesson Objective</a:t>
            </a:r>
            <a:endParaRPr b="1" dirty="0"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171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b="1" dirty="0"/>
              <a:t>Explain how advancements in technology impacted WWI and the major combatants involved in the war.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endParaRPr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-US" b="1" i="1" dirty="0"/>
              <a:t>Dulce Et Decorum Est </a:t>
            </a:r>
            <a:r>
              <a:rPr lang="en-US" b="1" dirty="0"/>
              <a:t>– Wilfred Owen </a:t>
            </a:r>
            <a:endParaRPr b="1" dirty="0"/>
          </a:p>
        </p:txBody>
      </p:sp>
      <p:pic>
        <p:nvPicPr>
          <p:cNvPr id="2" name="Online Media 1" title="Dulce Et Decorum Est by Wilfred Owen: Read by Christopher Eccleston | Remembering World War 1 | C4">
            <a:hlinkClick r:id="" action="ppaction://media"/>
            <a:extLst>
              <a:ext uri="{FF2B5EF4-FFF2-40B4-BE49-F238E27FC236}">
                <a16:creationId xmlns:a16="http://schemas.microsoft.com/office/drawing/2014/main" id="{D180BC62-A8FC-4C91-9C21-89D6B4B57A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78220" y="1550730"/>
            <a:ext cx="4900895" cy="2769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11111"/>
              <a:buFont typeface="Arial"/>
              <a:buNone/>
            </a:pPr>
            <a:r>
              <a:rPr lang="en-US" sz="3000" b="1" i="1" dirty="0"/>
              <a:t>Dulce Et Decorum Est </a:t>
            </a:r>
            <a:r>
              <a:rPr lang="en-US" sz="3000" b="1" dirty="0"/>
              <a:t>Reflection Questions</a:t>
            </a:r>
            <a:endParaRPr sz="3000" b="1" dirty="0"/>
          </a:p>
        </p:txBody>
      </p:sp>
      <p:sp>
        <p:nvSpPr>
          <p:cNvPr id="119" name="Google Shape;119;p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is the poem about?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is the tone of the poem?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is happening to the person the poet describes in the last paragraph? </a:t>
            </a:r>
            <a:endParaRPr dirty="0"/>
          </a:p>
        </p:txBody>
      </p:sp>
      <p:pic>
        <p:nvPicPr>
          <p:cNvPr id="120" name="Google Shape;120;p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43" b="42"/>
          <a:stretch/>
        </p:blipFill>
        <p:spPr>
          <a:xfrm>
            <a:off x="6205765" y="982963"/>
            <a:ext cx="2133452" cy="2132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"/>
          <p:cNvSpPr txBox="1">
            <a:spLocks noGrp="1"/>
          </p:cNvSpPr>
          <p:nvPr>
            <p:ph type="title"/>
          </p:nvPr>
        </p:nvSpPr>
        <p:spPr>
          <a:xfrm>
            <a:off x="457200" y="-265481"/>
            <a:ext cx="7981406" cy="157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11111"/>
              <a:buFont typeface="Arial"/>
              <a:buNone/>
            </a:pPr>
            <a:br>
              <a:rPr lang="en-US" b="1" i="1" dirty="0"/>
            </a:br>
            <a:br>
              <a:rPr lang="en-US" b="1" i="1" dirty="0"/>
            </a:br>
            <a:br>
              <a:rPr lang="en-US" b="1" i="1" dirty="0"/>
            </a:br>
            <a:br>
              <a:rPr lang="en-US" b="1" i="1" dirty="0"/>
            </a:br>
            <a:br>
              <a:rPr lang="en-US" b="1" i="1" dirty="0"/>
            </a:br>
            <a:br>
              <a:rPr lang="en-US" b="1" i="1" dirty="0"/>
            </a:br>
            <a:br>
              <a:rPr lang="en-US" b="1" i="1" dirty="0"/>
            </a:br>
            <a:br>
              <a:rPr lang="en-US" b="1" i="1" dirty="0"/>
            </a:br>
            <a:r>
              <a:rPr lang="en-US" sz="3100" b="1" i="1" dirty="0"/>
              <a:t>Reflection Questions:  Dulce Et Decorum Est </a:t>
            </a:r>
            <a:br>
              <a:rPr lang="en-US" b="1" dirty="0"/>
            </a:br>
            <a:endParaRPr b="1" dirty="0"/>
          </a:p>
        </p:txBody>
      </p:sp>
      <p:sp>
        <p:nvSpPr>
          <p:cNvPr id="126" name="Google Shape;126;p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6260156" cy="239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i="1" dirty="0"/>
              <a:t>Dulce Et Decorum Est </a:t>
            </a:r>
            <a:r>
              <a:rPr lang="en-US" dirty="0"/>
              <a:t>– </a:t>
            </a:r>
            <a:r>
              <a:rPr lang="en-US" i="1" dirty="0"/>
              <a:t>It is sweet and good to die for your country.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does this last line change the tone of the poem?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does the poet think of war? </a:t>
            </a:r>
            <a:endParaRPr dirty="0"/>
          </a:p>
        </p:txBody>
      </p:sp>
      <p:pic>
        <p:nvPicPr>
          <p:cNvPr id="127" name="Google Shape;127;p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43" b="42"/>
          <a:stretch/>
        </p:blipFill>
        <p:spPr>
          <a:xfrm>
            <a:off x="6661838" y="938460"/>
            <a:ext cx="2133452" cy="2132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5652d8ba2_0_0"/>
          <p:cNvSpPr txBox="1">
            <a:spLocks noGrp="1"/>
          </p:cNvSpPr>
          <p:nvPr>
            <p:ph type="body" idx="1"/>
          </p:nvPr>
        </p:nvSpPr>
        <p:spPr>
          <a:xfrm>
            <a:off x="457201" y="1309352"/>
            <a:ext cx="5404756" cy="3439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 dirty="0"/>
              <a:t>Wilfred Owen was an English poet who lived from 1893-1918.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 dirty="0"/>
              <a:t>He enlisted in the army in 1915. 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 dirty="0"/>
              <a:t>He wrote poetry about his experience in war, which was published after his death.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en-US" dirty="0"/>
              <a:t>He was killed leading his troops into France four days before the war ended.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132" name="Google Shape;132;ge5652d8ba2_0_0"/>
          <p:cNvSpPr txBox="1">
            <a:spLocks noGrp="1"/>
          </p:cNvSpPr>
          <p:nvPr>
            <p:ph type="title"/>
          </p:nvPr>
        </p:nvSpPr>
        <p:spPr>
          <a:xfrm>
            <a:off x="457201" y="99624"/>
            <a:ext cx="5603966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-US" b="1" dirty="0"/>
              <a:t>Wilfred Owen Biography</a:t>
            </a:r>
            <a:endParaRPr b="1" dirty="0"/>
          </a:p>
        </p:txBody>
      </p:sp>
      <p:pic>
        <p:nvPicPr>
          <p:cNvPr id="5" name="Picture 4" descr="A person in a uniform&#10;&#10;Description automatically generated with low confidence">
            <a:extLst>
              <a:ext uri="{FF2B5EF4-FFF2-40B4-BE49-F238E27FC236}">
                <a16:creationId xmlns:a16="http://schemas.microsoft.com/office/drawing/2014/main" id="{7B3D409C-7C29-42BD-95D1-44F21EB83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583" y="1165860"/>
            <a:ext cx="1739089" cy="26755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5849007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-US" b="1" dirty="0"/>
              <a:t>New Technologies of WWI </a:t>
            </a:r>
            <a:endParaRPr b="1" dirty="0"/>
          </a:p>
        </p:txBody>
      </p:sp>
      <p:sp>
        <p:nvSpPr>
          <p:cNvPr id="140" name="Google Shape;140;p1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345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6223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Visit the six image stations posted around the room to view images related to WWI. </a:t>
            </a:r>
            <a:endParaRPr dirty="0"/>
          </a:p>
          <a:p>
            <a:pPr marL="6223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the Painting a Picture Chart to record observations on the left side and inferences on the right side. </a:t>
            </a:r>
            <a:endParaRPr dirty="0"/>
          </a:p>
        </p:txBody>
      </p:sp>
      <p:pic>
        <p:nvPicPr>
          <p:cNvPr id="141" name="Google Shape;141;p1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9232" b="9232"/>
          <a:stretch/>
        </p:blipFill>
        <p:spPr>
          <a:xfrm>
            <a:off x="6108831" y="1249541"/>
            <a:ext cx="2424076" cy="2423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3010F4-C7DF-48AE-97E7-F499270B56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441A61-A0B9-4EF0-8196-D3694764FD8A}">
  <ds:schemaRefs>
    <ds:schemaRef ds:uri="http://purl.org/dc/terms/"/>
    <ds:schemaRef ds:uri="http://www.w3.org/XML/1998/namespace"/>
    <ds:schemaRef ds:uri="http://schemas.microsoft.com/office/infopath/2007/PartnerControls"/>
    <ds:schemaRef ds:uri="966e68ee-ec3c-4f12-bd4f-fedbbec8de0b"/>
    <ds:schemaRef ds:uri="http://schemas.microsoft.com/office/2006/documentManagement/types"/>
    <ds:schemaRef ds:uri="http://purl.org/dc/elements/1.1/"/>
    <ds:schemaRef ds:uri="http://schemas.microsoft.com/office/2006/metadata/properties"/>
    <ds:schemaRef ds:uri="d06b737b-b789-4524-96b5-d3d460658ae2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006A16F-D682-42E7-B002-6F2EF13967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609</Words>
  <Application>Microsoft Office PowerPoint</Application>
  <PresentationFormat>On-screen Show (16:9)</PresentationFormat>
  <Paragraphs>49</Paragraphs>
  <Slides>13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Noto Sans Symbols</vt:lpstr>
      <vt:lpstr>LEARN theme</vt:lpstr>
      <vt:lpstr>LEARN theme</vt:lpstr>
      <vt:lpstr>PowerPoint Presentation</vt:lpstr>
      <vt:lpstr>From Horses to Airplanes</vt:lpstr>
      <vt:lpstr>Essential Questions</vt:lpstr>
      <vt:lpstr>Lesson Objective</vt:lpstr>
      <vt:lpstr>Dulce Et Decorum Est – Wilfred Owen </vt:lpstr>
      <vt:lpstr>Dulce Et Decorum Est Reflection Questions</vt:lpstr>
      <vt:lpstr>        Reflection Questions:  Dulce Et Decorum Est  </vt:lpstr>
      <vt:lpstr>Wilfred Owen Biography</vt:lpstr>
      <vt:lpstr>New Technologies of WWI </vt:lpstr>
      <vt:lpstr>Tech Developments of World War I</vt:lpstr>
      <vt:lpstr>Technologies of WWI </vt:lpstr>
      <vt:lpstr>Researching WWI Casualties </vt:lpstr>
      <vt:lpstr>Claim, Evidence, Reasoning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Lunsford, Janaye N.</dc:creator>
  <cp:lastModifiedBy>McLeod Porter, Delma</cp:lastModifiedBy>
  <cp:revision>5</cp:revision>
  <dcterms:created xsi:type="dcterms:W3CDTF">2020-10-14T20:24:40Z</dcterms:created>
  <dcterms:modified xsi:type="dcterms:W3CDTF">2021-08-19T15:15:33Z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