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6" r:id="rId8"/>
    <p:sldId id="267" r:id="rId9"/>
    <p:sldId id="271" r:id="rId10"/>
    <p:sldId id="269" r:id="rId11"/>
    <p:sldId id="272" r:id="rId12"/>
    <p:sldId id="270" r:id="rId13"/>
    <p:sldId id="274" r:id="rId14"/>
    <p:sldId id="276" r:id="rId15"/>
    <p:sldId id="275" r:id="rId16"/>
    <p:sldId id="273" r:id="rId17"/>
    <p:sldId id="268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07ADED-D501-4FE5-B2E1-12AAA20F34D2}" v="16" dt="2021-10-18T15:10:11.951"/>
  </p1510:revLst>
</p1510:revInfo>
</file>

<file path=ppt/tableStyles.xml><?xml version="1.0" encoding="utf-8"?>
<a:tblStyleLst xmlns:a="http://schemas.openxmlformats.org/drawingml/2006/main" def="{4FE1FFAE-C277-41DE-B313-73A80C984298}">
  <a:tblStyle styleId="{4FE1FFAE-C277-41DE-B313-73A80C9842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89" autoAdjust="0"/>
  </p:normalViewPr>
  <p:slideViewPr>
    <p:cSldViewPr snapToGrid="0">
      <p:cViewPr varScale="1">
        <p:scale>
          <a:sx n="105" d="100"/>
          <a:sy n="105" d="100"/>
        </p:scale>
        <p:origin x="80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solar-system-planets-11111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mercedes-benz-parked-in-a-row-164634/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73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8304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 sources: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WikiImages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(2011, December 15). Solar System Planets [Illustration]. </a:t>
            </a:r>
            <a:r>
              <a:rPr lang="en-US" sz="11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Pixabay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 </a:t>
            </a:r>
            <a:r>
              <a:rPr lang="en-US" sz="11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https://pixabay.com/illustrations/solar-system-planets-11111/</a:t>
            </a:r>
            <a:endParaRPr lang="en-US" sz="1100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Pixabay</a:t>
            </a:r>
            <a:r>
              <a:rPr lang="en-US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(2016, March 30). Mercedes Benz Parked in a Row [Photo]. </a:t>
            </a:r>
            <a:r>
              <a:rPr lang="en-US" sz="1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Pexels</a:t>
            </a:r>
            <a:r>
              <a:rPr lang="en-US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 </a:t>
            </a:r>
            <a:r>
              <a:rPr lang="en-US" sz="11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https://www.pexels.com/photo/mercedes-benz-parked-in-a-row-164634/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0353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0261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8158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3540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2608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Strategy: K20 Center. (n.d.). Choice Boards. Strategies. </a:t>
            </a:r>
            <a:r>
              <a:rPr lang="en-US" sz="11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https://learn.k20center.ou.edu/strategy/73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6218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9020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8221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4374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4682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media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20.bin"/><Relationship Id="rId3" Type="http://schemas.openxmlformats.org/officeDocument/2006/relationships/oleObject" Target="../embeddings/oleObject13.bin"/><Relationship Id="rId21" Type="http://schemas.openxmlformats.org/officeDocument/2006/relationships/image" Target="../media/image28.w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6.wmf"/><Relationship Id="rId2" Type="http://schemas.openxmlformats.org/officeDocument/2006/relationships/notesSlide" Target="../notesSlides/notesSlide13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3.wmf"/><Relationship Id="rId5" Type="http://schemas.openxmlformats.org/officeDocument/2006/relationships/image" Target="../media/image20.png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27.wmf"/><Relationship Id="rId4" Type="http://schemas.openxmlformats.org/officeDocument/2006/relationships/image" Target="../media/image19.wmf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Let’s complete the Guided Notes together. </a:t>
            </a: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Guided Notes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079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3125972" y="1309352"/>
            <a:ext cx="5560828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Kepler Industries, Inc. </a:t>
            </a:r>
          </a:p>
          <a:p>
            <a:pPr lvl="1" indent="-457200">
              <a:spcBef>
                <a:spcPts val="0"/>
              </a:spcBef>
            </a:pPr>
            <a:r>
              <a:rPr lang="en-US" sz="1800" dirty="0"/>
              <a:t>Round each distance to the nearest kilometer. </a:t>
            </a:r>
          </a:p>
          <a:p>
            <a:pPr indent="-457200">
              <a:spcBef>
                <a:spcPts val="0"/>
              </a:spcBef>
            </a:pPr>
            <a:endParaRPr lang="en-US" sz="2400" dirty="0"/>
          </a:p>
          <a:p>
            <a:pPr indent="-457200">
              <a:spcBef>
                <a:spcPts val="0"/>
              </a:spcBef>
            </a:pPr>
            <a:endParaRPr lang="en-US" sz="2400" dirty="0"/>
          </a:p>
          <a:p>
            <a:pPr indent="-457200">
              <a:spcBef>
                <a:spcPts val="0"/>
              </a:spcBef>
            </a:pPr>
            <a:endParaRPr lang="en-US" sz="2400" dirty="0"/>
          </a:p>
          <a:p>
            <a:pPr indent="-457200"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Depreciation </a:t>
            </a:r>
          </a:p>
          <a:p>
            <a:pPr lvl="1" indent="-457200">
              <a:spcBef>
                <a:spcPts val="0"/>
              </a:spcBef>
            </a:pPr>
            <a:r>
              <a:rPr lang="en-US" sz="1800" dirty="0"/>
              <a:t>Round your answer to the nearest cent.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Real-World Rational Exponents</a:t>
            </a:r>
            <a:endParaRPr dirty="0"/>
          </a:p>
        </p:txBody>
      </p:sp>
      <p:pic>
        <p:nvPicPr>
          <p:cNvPr id="4" name="Picture 3" descr="A planet in space&#10;&#10;Description automatically generated with medium confidence">
            <a:extLst>
              <a:ext uri="{FF2B5EF4-FFF2-40B4-BE49-F238E27FC236}">
                <a16:creationId xmlns:a16="http://schemas.microsoft.com/office/drawing/2014/main" id="{0094637F-804A-4B72-964E-D1722CF17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3" r="-2" b="-2"/>
          <a:stretch/>
        </p:blipFill>
        <p:spPr>
          <a:xfrm>
            <a:off x="462516" y="1313351"/>
            <a:ext cx="2578395" cy="1643126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A60D8B-6060-4781-A65A-DC1F0EF533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519" b="7519"/>
          <a:stretch/>
        </p:blipFill>
        <p:spPr>
          <a:xfrm>
            <a:off x="457200" y="3100323"/>
            <a:ext cx="2578395" cy="1643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706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Solve the equation for    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Kepler Industries, Inc. (Solution, Part 1)</a:t>
            </a:r>
            <a:endParaRPr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8C37209-7CA6-4F16-B9EA-5742B93A81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480805"/>
              </p:ext>
            </p:extLst>
          </p:nvPr>
        </p:nvGraphicFramePr>
        <p:xfrm>
          <a:off x="773885" y="1873512"/>
          <a:ext cx="20320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31840" imgH="2463480" progId="Equation.DSMT4">
                  <p:embed/>
                </p:oleObj>
              </mc:Choice>
              <mc:Fallback>
                <p:oleObj name="Equation" r:id="rId3" imgW="2031840" imgH="246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8C37209-7CA6-4F16-B9EA-5742B93A81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3885" y="1873512"/>
                        <a:ext cx="2032000" cy="246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F49F326-3BFA-4B3C-9875-BC8BBD996576}"/>
              </a:ext>
            </a:extLst>
          </p:cNvPr>
          <p:cNvSpPr/>
          <p:nvPr/>
        </p:nvSpPr>
        <p:spPr>
          <a:xfrm>
            <a:off x="2050870" y="2321553"/>
            <a:ext cx="1505434" cy="1912705"/>
          </a:xfrm>
          <a:custGeom>
            <a:avLst/>
            <a:gdLst>
              <a:gd name="connsiteX0" fmla="*/ 0 w 1336916"/>
              <a:gd name="connsiteY0" fmla="*/ 2308072 h 2308072"/>
              <a:gd name="connsiteX1" fmla="*/ 548640 w 1336916"/>
              <a:gd name="connsiteY1" fmla="*/ 1854025 h 2308072"/>
              <a:gd name="connsiteX2" fmla="*/ 447741 w 1336916"/>
              <a:gd name="connsiteY2" fmla="*/ 472965 h 2308072"/>
              <a:gd name="connsiteX3" fmla="*/ 1336916 w 1336916"/>
              <a:gd name="connsiteY3" fmla="*/ 0 h 2308072"/>
              <a:gd name="connsiteX4" fmla="*/ 1336916 w 1336916"/>
              <a:gd name="connsiteY4" fmla="*/ 0 h 2308072"/>
              <a:gd name="connsiteX5" fmla="*/ 1336916 w 1336916"/>
              <a:gd name="connsiteY5" fmla="*/ 0 h 2308072"/>
              <a:gd name="connsiteX0" fmla="*/ 0 w 1336916"/>
              <a:gd name="connsiteY0" fmla="*/ 2308977 h 2308977"/>
              <a:gd name="connsiteX1" fmla="*/ 548640 w 1336916"/>
              <a:gd name="connsiteY1" fmla="*/ 1854930 h 2308977"/>
              <a:gd name="connsiteX2" fmla="*/ 630621 w 1336916"/>
              <a:gd name="connsiteY2" fmla="*/ 278378 h 2308977"/>
              <a:gd name="connsiteX3" fmla="*/ 1336916 w 1336916"/>
              <a:gd name="connsiteY3" fmla="*/ 905 h 2308977"/>
              <a:gd name="connsiteX4" fmla="*/ 1336916 w 1336916"/>
              <a:gd name="connsiteY4" fmla="*/ 905 h 2308977"/>
              <a:gd name="connsiteX5" fmla="*/ 1336916 w 1336916"/>
              <a:gd name="connsiteY5" fmla="*/ 905 h 2308977"/>
              <a:gd name="connsiteX0" fmla="*/ 0 w 1336916"/>
              <a:gd name="connsiteY0" fmla="*/ 2314297 h 2314297"/>
              <a:gd name="connsiteX1" fmla="*/ 460353 w 1336916"/>
              <a:gd name="connsiteY1" fmla="*/ 2106192 h 2314297"/>
              <a:gd name="connsiteX2" fmla="*/ 630621 w 1336916"/>
              <a:gd name="connsiteY2" fmla="*/ 283698 h 2314297"/>
              <a:gd name="connsiteX3" fmla="*/ 1336916 w 1336916"/>
              <a:gd name="connsiteY3" fmla="*/ 6225 h 2314297"/>
              <a:gd name="connsiteX4" fmla="*/ 1336916 w 1336916"/>
              <a:gd name="connsiteY4" fmla="*/ 6225 h 2314297"/>
              <a:gd name="connsiteX5" fmla="*/ 1336916 w 1336916"/>
              <a:gd name="connsiteY5" fmla="*/ 6225 h 2314297"/>
              <a:gd name="connsiteX0" fmla="*/ 0 w 1336916"/>
              <a:gd name="connsiteY0" fmla="*/ 2311720 h 2311720"/>
              <a:gd name="connsiteX1" fmla="*/ 498190 w 1336916"/>
              <a:gd name="connsiteY1" fmla="*/ 2009022 h 2311720"/>
              <a:gd name="connsiteX2" fmla="*/ 630621 w 1336916"/>
              <a:gd name="connsiteY2" fmla="*/ 281121 h 2311720"/>
              <a:gd name="connsiteX3" fmla="*/ 1336916 w 1336916"/>
              <a:gd name="connsiteY3" fmla="*/ 3648 h 2311720"/>
              <a:gd name="connsiteX4" fmla="*/ 1336916 w 1336916"/>
              <a:gd name="connsiteY4" fmla="*/ 3648 h 2311720"/>
              <a:gd name="connsiteX5" fmla="*/ 1336916 w 1336916"/>
              <a:gd name="connsiteY5" fmla="*/ 3648 h 2311720"/>
              <a:gd name="connsiteX0" fmla="*/ 0 w 1336916"/>
              <a:gd name="connsiteY0" fmla="*/ 2348285 h 2348285"/>
              <a:gd name="connsiteX1" fmla="*/ 498190 w 1336916"/>
              <a:gd name="connsiteY1" fmla="*/ 2045587 h 2348285"/>
              <a:gd name="connsiteX2" fmla="*/ 649540 w 1336916"/>
              <a:gd name="connsiteY2" fmla="*/ 210481 h 2348285"/>
              <a:gd name="connsiteX3" fmla="*/ 1336916 w 1336916"/>
              <a:gd name="connsiteY3" fmla="*/ 40213 h 2348285"/>
              <a:gd name="connsiteX4" fmla="*/ 1336916 w 1336916"/>
              <a:gd name="connsiteY4" fmla="*/ 40213 h 2348285"/>
              <a:gd name="connsiteX5" fmla="*/ 1336916 w 1336916"/>
              <a:gd name="connsiteY5" fmla="*/ 40213 h 2348285"/>
              <a:gd name="connsiteX0" fmla="*/ 0 w 1336916"/>
              <a:gd name="connsiteY0" fmla="*/ 2331404 h 2331404"/>
              <a:gd name="connsiteX1" fmla="*/ 498190 w 1336916"/>
              <a:gd name="connsiteY1" fmla="*/ 2028706 h 2331404"/>
              <a:gd name="connsiteX2" fmla="*/ 636927 w 1336916"/>
              <a:gd name="connsiteY2" fmla="*/ 231437 h 2331404"/>
              <a:gd name="connsiteX3" fmla="*/ 1336916 w 1336916"/>
              <a:gd name="connsiteY3" fmla="*/ 23332 h 2331404"/>
              <a:gd name="connsiteX4" fmla="*/ 1336916 w 1336916"/>
              <a:gd name="connsiteY4" fmla="*/ 23332 h 2331404"/>
              <a:gd name="connsiteX5" fmla="*/ 1336916 w 1336916"/>
              <a:gd name="connsiteY5" fmla="*/ 23332 h 2331404"/>
              <a:gd name="connsiteX0" fmla="*/ 0 w 1336916"/>
              <a:gd name="connsiteY0" fmla="*/ 2310785 h 2310785"/>
              <a:gd name="connsiteX1" fmla="*/ 498190 w 1336916"/>
              <a:gd name="connsiteY1" fmla="*/ 2008087 h 2310785"/>
              <a:gd name="connsiteX2" fmla="*/ 630621 w 1336916"/>
              <a:gd name="connsiteY2" fmla="*/ 286493 h 2310785"/>
              <a:gd name="connsiteX3" fmla="*/ 1336916 w 1336916"/>
              <a:gd name="connsiteY3" fmla="*/ 2713 h 2310785"/>
              <a:gd name="connsiteX4" fmla="*/ 1336916 w 1336916"/>
              <a:gd name="connsiteY4" fmla="*/ 2713 h 2310785"/>
              <a:gd name="connsiteX5" fmla="*/ 1336916 w 1336916"/>
              <a:gd name="connsiteY5" fmla="*/ 2713 h 2310785"/>
              <a:gd name="connsiteX0" fmla="*/ 0 w 1336916"/>
              <a:gd name="connsiteY0" fmla="*/ 2311472 h 2311472"/>
              <a:gd name="connsiteX1" fmla="*/ 592783 w 1336916"/>
              <a:gd name="connsiteY1" fmla="*/ 2040305 h 2311472"/>
              <a:gd name="connsiteX2" fmla="*/ 630621 w 1336916"/>
              <a:gd name="connsiteY2" fmla="*/ 287180 h 2311472"/>
              <a:gd name="connsiteX3" fmla="*/ 1336916 w 1336916"/>
              <a:gd name="connsiteY3" fmla="*/ 3400 h 2311472"/>
              <a:gd name="connsiteX4" fmla="*/ 1336916 w 1336916"/>
              <a:gd name="connsiteY4" fmla="*/ 3400 h 2311472"/>
              <a:gd name="connsiteX5" fmla="*/ 1336916 w 1336916"/>
              <a:gd name="connsiteY5" fmla="*/ 3400 h 2311472"/>
              <a:gd name="connsiteX0" fmla="*/ 0 w 1336916"/>
              <a:gd name="connsiteY0" fmla="*/ 2308518 h 2308518"/>
              <a:gd name="connsiteX1" fmla="*/ 592783 w 1336916"/>
              <a:gd name="connsiteY1" fmla="*/ 1848165 h 2308518"/>
              <a:gd name="connsiteX2" fmla="*/ 630621 w 1336916"/>
              <a:gd name="connsiteY2" fmla="*/ 284226 h 2308518"/>
              <a:gd name="connsiteX3" fmla="*/ 1336916 w 1336916"/>
              <a:gd name="connsiteY3" fmla="*/ 446 h 2308518"/>
              <a:gd name="connsiteX4" fmla="*/ 1336916 w 1336916"/>
              <a:gd name="connsiteY4" fmla="*/ 446 h 2308518"/>
              <a:gd name="connsiteX5" fmla="*/ 1336916 w 1336916"/>
              <a:gd name="connsiteY5" fmla="*/ 446 h 2308518"/>
              <a:gd name="connsiteX0" fmla="*/ 0 w 1499532"/>
              <a:gd name="connsiteY0" fmla="*/ 2151771 h 2151771"/>
              <a:gd name="connsiteX1" fmla="*/ 755399 w 1499532"/>
              <a:gd name="connsiteY1" fmla="*/ 1848165 h 2151771"/>
              <a:gd name="connsiteX2" fmla="*/ 793237 w 1499532"/>
              <a:gd name="connsiteY2" fmla="*/ 284226 h 2151771"/>
              <a:gd name="connsiteX3" fmla="*/ 1499532 w 1499532"/>
              <a:gd name="connsiteY3" fmla="*/ 446 h 2151771"/>
              <a:gd name="connsiteX4" fmla="*/ 1499532 w 1499532"/>
              <a:gd name="connsiteY4" fmla="*/ 446 h 2151771"/>
              <a:gd name="connsiteX5" fmla="*/ 1499532 w 1499532"/>
              <a:gd name="connsiteY5" fmla="*/ 446 h 2151771"/>
              <a:gd name="connsiteX0" fmla="*/ 0 w 1499532"/>
              <a:gd name="connsiteY0" fmla="*/ 2151978 h 2151978"/>
              <a:gd name="connsiteX1" fmla="*/ 755399 w 1499532"/>
              <a:gd name="connsiteY1" fmla="*/ 1848372 h 2151978"/>
              <a:gd name="connsiteX2" fmla="*/ 844181 w 1499532"/>
              <a:gd name="connsiteY2" fmla="*/ 280754 h 2151978"/>
              <a:gd name="connsiteX3" fmla="*/ 1499532 w 1499532"/>
              <a:gd name="connsiteY3" fmla="*/ 653 h 2151978"/>
              <a:gd name="connsiteX4" fmla="*/ 1499532 w 1499532"/>
              <a:gd name="connsiteY4" fmla="*/ 653 h 2151978"/>
              <a:gd name="connsiteX5" fmla="*/ 1499532 w 1499532"/>
              <a:gd name="connsiteY5" fmla="*/ 653 h 2151978"/>
              <a:gd name="connsiteX0" fmla="*/ 0 w 1499532"/>
              <a:gd name="connsiteY0" fmla="*/ 2152400 h 2152400"/>
              <a:gd name="connsiteX1" fmla="*/ 803158 w 1499532"/>
              <a:gd name="connsiteY1" fmla="*/ 1885576 h 2152400"/>
              <a:gd name="connsiteX2" fmla="*/ 844181 w 1499532"/>
              <a:gd name="connsiteY2" fmla="*/ 281176 h 2152400"/>
              <a:gd name="connsiteX3" fmla="*/ 1499532 w 1499532"/>
              <a:gd name="connsiteY3" fmla="*/ 1075 h 2152400"/>
              <a:gd name="connsiteX4" fmla="*/ 1499532 w 1499532"/>
              <a:gd name="connsiteY4" fmla="*/ 1075 h 2152400"/>
              <a:gd name="connsiteX5" fmla="*/ 1499532 w 1499532"/>
              <a:gd name="connsiteY5" fmla="*/ 1075 h 2152400"/>
              <a:gd name="connsiteX0" fmla="*/ 0 w 1499532"/>
              <a:gd name="connsiteY0" fmla="*/ 2155203 h 2155203"/>
              <a:gd name="connsiteX1" fmla="*/ 803158 w 1499532"/>
              <a:gd name="connsiteY1" fmla="*/ 1888379 h 2155203"/>
              <a:gd name="connsiteX2" fmla="*/ 891941 w 1499532"/>
              <a:gd name="connsiteY2" fmla="*/ 261910 h 2155203"/>
              <a:gd name="connsiteX3" fmla="*/ 1499532 w 1499532"/>
              <a:gd name="connsiteY3" fmla="*/ 3878 h 2155203"/>
              <a:gd name="connsiteX4" fmla="*/ 1499532 w 1499532"/>
              <a:gd name="connsiteY4" fmla="*/ 3878 h 2155203"/>
              <a:gd name="connsiteX5" fmla="*/ 1499532 w 1499532"/>
              <a:gd name="connsiteY5" fmla="*/ 3878 h 2155203"/>
              <a:gd name="connsiteX0" fmla="*/ 0 w 1499532"/>
              <a:gd name="connsiteY0" fmla="*/ 2153613 h 2153613"/>
              <a:gd name="connsiteX1" fmla="*/ 857286 w 1499532"/>
              <a:gd name="connsiteY1" fmla="*/ 1816903 h 2153613"/>
              <a:gd name="connsiteX2" fmla="*/ 891941 w 1499532"/>
              <a:gd name="connsiteY2" fmla="*/ 260320 h 2153613"/>
              <a:gd name="connsiteX3" fmla="*/ 1499532 w 1499532"/>
              <a:gd name="connsiteY3" fmla="*/ 2288 h 2153613"/>
              <a:gd name="connsiteX4" fmla="*/ 1499532 w 1499532"/>
              <a:gd name="connsiteY4" fmla="*/ 2288 h 2153613"/>
              <a:gd name="connsiteX5" fmla="*/ 1499532 w 1499532"/>
              <a:gd name="connsiteY5" fmla="*/ 2288 h 2153613"/>
              <a:gd name="connsiteX0" fmla="*/ 0 w 1499532"/>
              <a:gd name="connsiteY0" fmla="*/ 2157161 h 2157161"/>
              <a:gd name="connsiteX1" fmla="*/ 863655 w 1499532"/>
              <a:gd name="connsiteY1" fmla="*/ 1960224 h 2157161"/>
              <a:gd name="connsiteX2" fmla="*/ 891941 w 1499532"/>
              <a:gd name="connsiteY2" fmla="*/ 263868 h 2157161"/>
              <a:gd name="connsiteX3" fmla="*/ 1499532 w 1499532"/>
              <a:gd name="connsiteY3" fmla="*/ 5836 h 2157161"/>
              <a:gd name="connsiteX4" fmla="*/ 1499532 w 1499532"/>
              <a:gd name="connsiteY4" fmla="*/ 5836 h 2157161"/>
              <a:gd name="connsiteX5" fmla="*/ 1499532 w 1499532"/>
              <a:gd name="connsiteY5" fmla="*/ 5836 h 2157161"/>
              <a:gd name="connsiteX0" fmla="*/ 0 w 1499532"/>
              <a:gd name="connsiteY0" fmla="*/ 2154318 h 2154318"/>
              <a:gd name="connsiteX1" fmla="*/ 870022 w 1499532"/>
              <a:gd name="connsiteY1" fmla="*/ 1850712 h 2154318"/>
              <a:gd name="connsiteX2" fmla="*/ 891941 w 1499532"/>
              <a:gd name="connsiteY2" fmla="*/ 261025 h 2154318"/>
              <a:gd name="connsiteX3" fmla="*/ 1499532 w 1499532"/>
              <a:gd name="connsiteY3" fmla="*/ 2993 h 2154318"/>
              <a:gd name="connsiteX4" fmla="*/ 1499532 w 1499532"/>
              <a:gd name="connsiteY4" fmla="*/ 2993 h 2154318"/>
              <a:gd name="connsiteX5" fmla="*/ 1499532 w 1499532"/>
              <a:gd name="connsiteY5" fmla="*/ 2993 h 215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9532" h="2154318">
                <a:moveTo>
                  <a:pt x="0" y="2154318"/>
                </a:moveTo>
                <a:cubicBezTo>
                  <a:pt x="237008" y="2080220"/>
                  <a:pt x="721365" y="2166261"/>
                  <a:pt x="870022" y="1850712"/>
                </a:cubicBezTo>
                <a:cubicBezTo>
                  <a:pt x="1018679" y="1535163"/>
                  <a:pt x="787023" y="568978"/>
                  <a:pt x="891941" y="261025"/>
                </a:cubicBezTo>
                <a:cubicBezTo>
                  <a:pt x="996859" y="-46928"/>
                  <a:pt x="1499532" y="2993"/>
                  <a:pt x="1499532" y="2993"/>
                </a:cubicBezTo>
                <a:lnTo>
                  <a:pt x="1499532" y="2993"/>
                </a:lnTo>
                <a:lnTo>
                  <a:pt x="1499532" y="2993"/>
                </a:lnTo>
              </a:path>
            </a:pathLst>
          </a:custGeom>
          <a:noFill/>
          <a:ln>
            <a:solidFill>
              <a:schemeClr val="accent6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4D03F65-4B42-4DF2-8C7E-4816DA71FF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68033"/>
              </p:ext>
            </p:extLst>
          </p:nvPr>
        </p:nvGraphicFramePr>
        <p:xfrm>
          <a:off x="3588884" y="1659535"/>
          <a:ext cx="2184400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84120" imgH="2654280" progId="Equation.DSMT4">
                  <p:embed/>
                </p:oleObj>
              </mc:Choice>
              <mc:Fallback>
                <p:oleObj name="Equation" r:id="rId5" imgW="2184120" imgH="26542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4D03F65-4B42-4DF2-8C7E-4816DA71FF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88884" y="1659535"/>
                        <a:ext cx="2184400" cy="265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D19229D-55DA-4ECF-A000-6CD844DB0C4C}"/>
              </a:ext>
            </a:extLst>
          </p:cNvPr>
          <p:cNvSpPr/>
          <p:nvPr/>
        </p:nvSpPr>
        <p:spPr>
          <a:xfrm>
            <a:off x="3540355" y="3627454"/>
            <a:ext cx="1632917" cy="79052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622E4BD-D94C-466C-B5A7-531C2FAE381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0749" r="2115"/>
          <a:stretch/>
        </p:blipFill>
        <p:spPr>
          <a:xfrm>
            <a:off x="3586220" y="1390781"/>
            <a:ext cx="239232" cy="38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8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Complete any two rows of the table.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Kepler Industries, Inc. (Solution, Part 2)</a:t>
            </a:r>
            <a:endParaRPr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E02BF3C-1819-4391-93DB-1C76E21A6E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064534"/>
              </p:ext>
            </p:extLst>
          </p:nvPr>
        </p:nvGraphicFramePr>
        <p:xfrm>
          <a:off x="3664046" y="2500866"/>
          <a:ext cx="4000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00320" imgH="622080" progId="Equation.DSMT4">
                  <p:embed/>
                </p:oleObj>
              </mc:Choice>
              <mc:Fallback>
                <p:oleObj name="Equation" r:id="rId3" imgW="4000320" imgH="6220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E02BF3C-1819-4391-93DB-1C76E21A6E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4046" y="2500866"/>
                        <a:ext cx="40005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32157922-2BA7-4390-B85F-D33A6106E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736" y="1832687"/>
            <a:ext cx="3131361" cy="2916079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65B30B8-D5CF-45A9-A8FA-A9F5262D07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37953"/>
              </p:ext>
            </p:extLst>
          </p:nvPr>
        </p:nvGraphicFramePr>
        <p:xfrm>
          <a:off x="2429376" y="2772458"/>
          <a:ext cx="1206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06360" imgH="279360" progId="Equation.DSMT4">
                  <p:embed/>
                </p:oleObj>
              </mc:Choice>
              <mc:Fallback>
                <p:oleObj name="Equation" r:id="rId6" imgW="1206360" imgH="2793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65B30B8-D5CF-45A9-A8FA-A9F5262D07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29376" y="2772458"/>
                        <a:ext cx="12065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243FFB9-4516-4E5B-936F-D6CF7E1CF1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831564"/>
              </p:ext>
            </p:extLst>
          </p:nvPr>
        </p:nvGraphicFramePr>
        <p:xfrm>
          <a:off x="2353176" y="3180485"/>
          <a:ext cx="1282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82680" imgH="279360" progId="Equation.DSMT4">
                  <p:embed/>
                </p:oleObj>
              </mc:Choice>
              <mc:Fallback>
                <p:oleObj name="Equation" r:id="rId8" imgW="128268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243FFB9-4516-4E5B-936F-D6CF7E1CF1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53176" y="3180485"/>
                        <a:ext cx="12827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FAB32E0-3DB5-40BE-AF55-65CC6F8CD0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52363"/>
              </p:ext>
            </p:extLst>
          </p:nvPr>
        </p:nvGraphicFramePr>
        <p:xfrm>
          <a:off x="2327776" y="3588219"/>
          <a:ext cx="1308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07880" imgH="279360" progId="Equation.DSMT4">
                  <p:embed/>
                </p:oleObj>
              </mc:Choice>
              <mc:Fallback>
                <p:oleObj name="Equation" r:id="rId10" imgW="1307880" imgH="2793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FAB32E0-3DB5-40BE-AF55-65CC6F8CD0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27776" y="3588219"/>
                        <a:ext cx="1308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05BB64A-D841-4AE9-BF14-A9BD3F0569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889865"/>
              </p:ext>
            </p:extLst>
          </p:nvPr>
        </p:nvGraphicFramePr>
        <p:xfrm>
          <a:off x="2276976" y="3993116"/>
          <a:ext cx="1358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58640" imgH="279360" progId="Equation.DSMT4">
                  <p:embed/>
                </p:oleObj>
              </mc:Choice>
              <mc:Fallback>
                <p:oleObj name="Equation" r:id="rId12" imgW="1358640" imgH="2793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05BB64A-D841-4AE9-BF14-A9BD3F0569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76976" y="3993116"/>
                        <a:ext cx="1358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3FD22C4-6CF2-470D-9FA2-F2B957B48A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22290"/>
              </p:ext>
            </p:extLst>
          </p:nvPr>
        </p:nvGraphicFramePr>
        <p:xfrm>
          <a:off x="3664046" y="2919100"/>
          <a:ext cx="4267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267080" imgH="622080" progId="Equation.DSMT4">
                  <p:embed/>
                </p:oleObj>
              </mc:Choice>
              <mc:Fallback>
                <p:oleObj name="Equation" r:id="rId14" imgW="4267080" imgH="6220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3FD22C4-6CF2-470D-9FA2-F2B957B48A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64046" y="2919100"/>
                        <a:ext cx="42672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AD7E7D7-1F2B-4D1C-A4AB-AD4F12E7FE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921221"/>
              </p:ext>
            </p:extLst>
          </p:nvPr>
        </p:nvGraphicFramePr>
        <p:xfrm>
          <a:off x="3664046" y="3331538"/>
          <a:ext cx="4267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267080" imgH="622080" progId="Equation.DSMT4">
                  <p:embed/>
                </p:oleObj>
              </mc:Choice>
              <mc:Fallback>
                <p:oleObj name="Equation" r:id="rId16" imgW="4267080" imgH="6220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5AD7E7D7-1F2B-4D1C-A4AB-AD4F12E7FE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664046" y="3331538"/>
                        <a:ext cx="42672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4BDA1F3-DCEF-4196-AC4C-EC91D3BD30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236821"/>
              </p:ext>
            </p:extLst>
          </p:nvPr>
        </p:nvGraphicFramePr>
        <p:xfrm>
          <a:off x="3664046" y="3755399"/>
          <a:ext cx="4292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292280" imgH="622080" progId="Equation.DSMT4">
                  <p:embed/>
                </p:oleObj>
              </mc:Choice>
              <mc:Fallback>
                <p:oleObj name="Equation" r:id="rId18" imgW="4292280" imgH="6220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4BDA1F3-DCEF-4196-AC4C-EC91D3BD30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664046" y="3755399"/>
                        <a:ext cx="42926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CD60F33-60E4-443D-92BA-DB0D7FC580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444486"/>
              </p:ext>
            </p:extLst>
          </p:nvPr>
        </p:nvGraphicFramePr>
        <p:xfrm>
          <a:off x="1846698" y="4307532"/>
          <a:ext cx="635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34680" imgH="419040" progId="Equation.DSMT4">
                  <p:embed/>
                </p:oleObj>
              </mc:Choice>
              <mc:Fallback>
                <p:oleObj name="Equation" r:id="rId20" imgW="634680" imgH="419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CD60F33-60E4-443D-92BA-DB0D7FC580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846698" y="4307532"/>
                        <a:ext cx="6350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237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Identify what you know (the given information). 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Identify what you do not know (what is being asked).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Depreciation (Solution, Part 1)</a:t>
            </a:r>
            <a:endParaRPr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7DC5933-72E9-4EC2-9937-6661B42F01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874977"/>
              </p:ext>
            </p:extLst>
          </p:nvPr>
        </p:nvGraphicFramePr>
        <p:xfrm>
          <a:off x="1006545" y="2469061"/>
          <a:ext cx="16764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76160" imgH="1866600" progId="Equation.DSMT4">
                  <p:embed/>
                </p:oleObj>
              </mc:Choice>
              <mc:Fallback>
                <p:oleObj name="Equation" r:id="rId3" imgW="1676160" imgH="1866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7DC5933-72E9-4EC2-9937-6661B42F01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6545" y="2469061"/>
                        <a:ext cx="1676400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200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Plug in the given and solve for the unknown.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Depreciation (Solution, Part 2)</a:t>
            </a:r>
            <a:endParaRPr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22A086F-1365-4C59-BD72-6FF8607A8C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294558"/>
              </p:ext>
            </p:extLst>
          </p:nvPr>
        </p:nvGraphicFramePr>
        <p:xfrm>
          <a:off x="457200" y="1884245"/>
          <a:ext cx="24384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38280" imgH="2057400" progId="Equation.DSMT4">
                  <p:embed/>
                </p:oleObj>
              </mc:Choice>
              <mc:Fallback>
                <p:oleObj name="Equation" r:id="rId3" imgW="2438280" imgH="2057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22A086F-1365-4C59-BD72-6FF8607A8C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884245"/>
                        <a:ext cx="2438400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38409C1-8C0A-4F9B-A7FD-EE4343A73F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037783"/>
              </p:ext>
            </p:extLst>
          </p:nvPr>
        </p:nvGraphicFramePr>
        <p:xfrm>
          <a:off x="6489700" y="1884245"/>
          <a:ext cx="21971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97080" imgH="1396800" progId="Equation.DSMT4">
                  <p:embed/>
                </p:oleObj>
              </mc:Choice>
              <mc:Fallback>
                <p:oleObj name="Equation" r:id="rId5" imgW="2197080" imgH="1396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38409C1-8C0A-4F9B-A7FD-EE4343A73F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89700" y="1884245"/>
                        <a:ext cx="2197100" cy="139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92395EB-087A-42DA-A4C0-A7B350BE9D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805652"/>
              </p:ext>
            </p:extLst>
          </p:nvPr>
        </p:nvGraphicFramePr>
        <p:xfrm>
          <a:off x="3487783" y="1884245"/>
          <a:ext cx="2463800" cy="288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63480" imgH="2882880" progId="Equation.DSMT4">
                  <p:embed/>
                </p:oleObj>
              </mc:Choice>
              <mc:Fallback>
                <p:oleObj name="Equation" r:id="rId7" imgW="2463480" imgH="28828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92395EB-087A-42DA-A4C0-A7B350BE9D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87783" y="1884245"/>
                        <a:ext cx="2463800" cy="288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1FD0FBD-92D7-42E3-A415-3EB09EA8471D}"/>
              </a:ext>
            </a:extLst>
          </p:cNvPr>
          <p:cNvSpPr/>
          <p:nvPr/>
        </p:nvSpPr>
        <p:spPr>
          <a:xfrm>
            <a:off x="2839122" y="2418907"/>
            <a:ext cx="594595" cy="1206190"/>
          </a:xfrm>
          <a:custGeom>
            <a:avLst/>
            <a:gdLst>
              <a:gd name="connsiteX0" fmla="*/ 0 w 1336916"/>
              <a:gd name="connsiteY0" fmla="*/ 2308072 h 2308072"/>
              <a:gd name="connsiteX1" fmla="*/ 548640 w 1336916"/>
              <a:gd name="connsiteY1" fmla="*/ 1854025 h 2308072"/>
              <a:gd name="connsiteX2" fmla="*/ 447741 w 1336916"/>
              <a:gd name="connsiteY2" fmla="*/ 472965 h 2308072"/>
              <a:gd name="connsiteX3" fmla="*/ 1336916 w 1336916"/>
              <a:gd name="connsiteY3" fmla="*/ 0 h 2308072"/>
              <a:gd name="connsiteX4" fmla="*/ 1336916 w 1336916"/>
              <a:gd name="connsiteY4" fmla="*/ 0 h 2308072"/>
              <a:gd name="connsiteX5" fmla="*/ 1336916 w 1336916"/>
              <a:gd name="connsiteY5" fmla="*/ 0 h 2308072"/>
              <a:gd name="connsiteX0" fmla="*/ 0 w 1336916"/>
              <a:gd name="connsiteY0" fmla="*/ 2308977 h 2308977"/>
              <a:gd name="connsiteX1" fmla="*/ 548640 w 1336916"/>
              <a:gd name="connsiteY1" fmla="*/ 1854930 h 2308977"/>
              <a:gd name="connsiteX2" fmla="*/ 630621 w 1336916"/>
              <a:gd name="connsiteY2" fmla="*/ 278378 h 2308977"/>
              <a:gd name="connsiteX3" fmla="*/ 1336916 w 1336916"/>
              <a:gd name="connsiteY3" fmla="*/ 905 h 2308977"/>
              <a:gd name="connsiteX4" fmla="*/ 1336916 w 1336916"/>
              <a:gd name="connsiteY4" fmla="*/ 905 h 2308977"/>
              <a:gd name="connsiteX5" fmla="*/ 1336916 w 1336916"/>
              <a:gd name="connsiteY5" fmla="*/ 905 h 2308977"/>
              <a:gd name="connsiteX0" fmla="*/ 0 w 1336916"/>
              <a:gd name="connsiteY0" fmla="*/ 2314297 h 2314297"/>
              <a:gd name="connsiteX1" fmla="*/ 460353 w 1336916"/>
              <a:gd name="connsiteY1" fmla="*/ 2106192 h 2314297"/>
              <a:gd name="connsiteX2" fmla="*/ 630621 w 1336916"/>
              <a:gd name="connsiteY2" fmla="*/ 283698 h 2314297"/>
              <a:gd name="connsiteX3" fmla="*/ 1336916 w 1336916"/>
              <a:gd name="connsiteY3" fmla="*/ 6225 h 2314297"/>
              <a:gd name="connsiteX4" fmla="*/ 1336916 w 1336916"/>
              <a:gd name="connsiteY4" fmla="*/ 6225 h 2314297"/>
              <a:gd name="connsiteX5" fmla="*/ 1336916 w 1336916"/>
              <a:gd name="connsiteY5" fmla="*/ 6225 h 2314297"/>
              <a:gd name="connsiteX0" fmla="*/ 0 w 1336916"/>
              <a:gd name="connsiteY0" fmla="*/ 2311720 h 2311720"/>
              <a:gd name="connsiteX1" fmla="*/ 498190 w 1336916"/>
              <a:gd name="connsiteY1" fmla="*/ 2009022 h 2311720"/>
              <a:gd name="connsiteX2" fmla="*/ 630621 w 1336916"/>
              <a:gd name="connsiteY2" fmla="*/ 281121 h 2311720"/>
              <a:gd name="connsiteX3" fmla="*/ 1336916 w 1336916"/>
              <a:gd name="connsiteY3" fmla="*/ 3648 h 2311720"/>
              <a:gd name="connsiteX4" fmla="*/ 1336916 w 1336916"/>
              <a:gd name="connsiteY4" fmla="*/ 3648 h 2311720"/>
              <a:gd name="connsiteX5" fmla="*/ 1336916 w 1336916"/>
              <a:gd name="connsiteY5" fmla="*/ 3648 h 2311720"/>
              <a:gd name="connsiteX0" fmla="*/ 0 w 1336916"/>
              <a:gd name="connsiteY0" fmla="*/ 2348285 h 2348285"/>
              <a:gd name="connsiteX1" fmla="*/ 498190 w 1336916"/>
              <a:gd name="connsiteY1" fmla="*/ 2045587 h 2348285"/>
              <a:gd name="connsiteX2" fmla="*/ 649540 w 1336916"/>
              <a:gd name="connsiteY2" fmla="*/ 210481 h 2348285"/>
              <a:gd name="connsiteX3" fmla="*/ 1336916 w 1336916"/>
              <a:gd name="connsiteY3" fmla="*/ 40213 h 2348285"/>
              <a:gd name="connsiteX4" fmla="*/ 1336916 w 1336916"/>
              <a:gd name="connsiteY4" fmla="*/ 40213 h 2348285"/>
              <a:gd name="connsiteX5" fmla="*/ 1336916 w 1336916"/>
              <a:gd name="connsiteY5" fmla="*/ 40213 h 2348285"/>
              <a:gd name="connsiteX0" fmla="*/ 0 w 1336916"/>
              <a:gd name="connsiteY0" fmla="*/ 2331404 h 2331404"/>
              <a:gd name="connsiteX1" fmla="*/ 498190 w 1336916"/>
              <a:gd name="connsiteY1" fmla="*/ 2028706 h 2331404"/>
              <a:gd name="connsiteX2" fmla="*/ 636927 w 1336916"/>
              <a:gd name="connsiteY2" fmla="*/ 231437 h 2331404"/>
              <a:gd name="connsiteX3" fmla="*/ 1336916 w 1336916"/>
              <a:gd name="connsiteY3" fmla="*/ 23332 h 2331404"/>
              <a:gd name="connsiteX4" fmla="*/ 1336916 w 1336916"/>
              <a:gd name="connsiteY4" fmla="*/ 23332 h 2331404"/>
              <a:gd name="connsiteX5" fmla="*/ 1336916 w 1336916"/>
              <a:gd name="connsiteY5" fmla="*/ 23332 h 2331404"/>
              <a:gd name="connsiteX0" fmla="*/ 0 w 1336916"/>
              <a:gd name="connsiteY0" fmla="*/ 2310785 h 2310785"/>
              <a:gd name="connsiteX1" fmla="*/ 498190 w 1336916"/>
              <a:gd name="connsiteY1" fmla="*/ 2008087 h 2310785"/>
              <a:gd name="connsiteX2" fmla="*/ 630621 w 1336916"/>
              <a:gd name="connsiteY2" fmla="*/ 286493 h 2310785"/>
              <a:gd name="connsiteX3" fmla="*/ 1336916 w 1336916"/>
              <a:gd name="connsiteY3" fmla="*/ 2713 h 2310785"/>
              <a:gd name="connsiteX4" fmla="*/ 1336916 w 1336916"/>
              <a:gd name="connsiteY4" fmla="*/ 2713 h 2310785"/>
              <a:gd name="connsiteX5" fmla="*/ 1336916 w 1336916"/>
              <a:gd name="connsiteY5" fmla="*/ 2713 h 2310785"/>
              <a:gd name="connsiteX0" fmla="*/ 0 w 1336916"/>
              <a:gd name="connsiteY0" fmla="*/ 2311472 h 2311472"/>
              <a:gd name="connsiteX1" fmla="*/ 592783 w 1336916"/>
              <a:gd name="connsiteY1" fmla="*/ 2040305 h 2311472"/>
              <a:gd name="connsiteX2" fmla="*/ 630621 w 1336916"/>
              <a:gd name="connsiteY2" fmla="*/ 287180 h 2311472"/>
              <a:gd name="connsiteX3" fmla="*/ 1336916 w 1336916"/>
              <a:gd name="connsiteY3" fmla="*/ 3400 h 2311472"/>
              <a:gd name="connsiteX4" fmla="*/ 1336916 w 1336916"/>
              <a:gd name="connsiteY4" fmla="*/ 3400 h 2311472"/>
              <a:gd name="connsiteX5" fmla="*/ 1336916 w 1336916"/>
              <a:gd name="connsiteY5" fmla="*/ 3400 h 2311472"/>
              <a:gd name="connsiteX0" fmla="*/ 0 w 1336916"/>
              <a:gd name="connsiteY0" fmla="*/ 2308518 h 2308518"/>
              <a:gd name="connsiteX1" fmla="*/ 592783 w 1336916"/>
              <a:gd name="connsiteY1" fmla="*/ 1848165 h 2308518"/>
              <a:gd name="connsiteX2" fmla="*/ 630621 w 1336916"/>
              <a:gd name="connsiteY2" fmla="*/ 284226 h 2308518"/>
              <a:gd name="connsiteX3" fmla="*/ 1336916 w 1336916"/>
              <a:gd name="connsiteY3" fmla="*/ 446 h 2308518"/>
              <a:gd name="connsiteX4" fmla="*/ 1336916 w 1336916"/>
              <a:gd name="connsiteY4" fmla="*/ 446 h 2308518"/>
              <a:gd name="connsiteX5" fmla="*/ 1336916 w 1336916"/>
              <a:gd name="connsiteY5" fmla="*/ 446 h 230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916" h="2308518">
                <a:moveTo>
                  <a:pt x="0" y="2308518"/>
                </a:moveTo>
                <a:cubicBezTo>
                  <a:pt x="237008" y="2234420"/>
                  <a:pt x="487680" y="2185547"/>
                  <a:pt x="592783" y="1848165"/>
                </a:cubicBezTo>
                <a:cubicBezTo>
                  <a:pt x="697887" y="1510783"/>
                  <a:pt x="506599" y="592179"/>
                  <a:pt x="630621" y="284226"/>
                </a:cubicBezTo>
                <a:cubicBezTo>
                  <a:pt x="754643" y="-23727"/>
                  <a:pt x="1336916" y="446"/>
                  <a:pt x="1336916" y="446"/>
                </a:cubicBezTo>
                <a:lnTo>
                  <a:pt x="1336916" y="446"/>
                </a:lnTo>
                <a:lnTo>
                  <a:pt x="1336916" y="446"/>
                </a:lnTo>
              </a:path>
            </a:pathLst>
          </a:custGeom>
          <a:noFill/>
          <a:ln>
            <a:solidFill>
              <a:schemeClr val="accent6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BF20D8-B5A4-42EB-986B-C23EF58E5C68}"/>
              </a:ext>
            </a:extLst>
          </p:cNvPr>
          <p:cNvSpPr/>
          <p:nvPr/>
        </p:nvSpPr>
        <p:spPr>
          <a:xfrm>
            <a:off x="5481083" y="2148129"/>
            <a:ext cx="960835" cy="2254743"/>
          </a:xfrm>
          <a:custGeom>
            <a:avLst/>
            <a:gdLst>
              <a:gd name="connsiteX0" fmla="*/ 0 w 1336916"/>
              <a:gd name="connsiteY0" fmla="*/ 2308072 h 2308072"/>
              <a:gd name="connsiteX1" fmla="*/ 548640 w 1336916"/>
              <a:gd name="connsiteY1" fmla="*/ 1854025 h 2308072"/>
              <a:gd name="connsiteX2" fmla="*/ 447741 w 1336916"/>
              <a:gd name="connsiteY2" fmla="*/ 472965 h 2308072"/>
              <a:gd name="connsiteX3" fmla="*/ 1336916 w 1336916"/>
              <a:gd name="connsiteY3" fmla="*/ 0 h 2308072"/>
              <a:gd name="connsiteX4" fmla="*/ 1336916 w 1336916"/>
              <a:gd name="connsiteY4" fmla="*/ 0 h 2308072"/>
              <a:gd name="connsiteX5" fmla="*/ 1336916 w 1336916"/>
              <a:gd name="connsiteY5" fmla="*/ 0 h 2308072"/>
              <a:gd name="connsiteX0" fmla="*/ 0 w 1336916"/>
              <a:gd name="connsiteY0" fmla="*/ 2308977 h 2308977"/>
              <a:gd name="connsiteX1" fmla="*/ 548640 w 1336916"/>
              <a:gd name="connsiteY1" fmla="*/ 1854930 h 2308977"/>
              <a:gd name="connsiteX2" fmla="*/ 630621 w 1336916"/>
              <a:gd name="connsiteY2" fmla="*/ 278378 h 2308977"/>
              <a:gd name="connsiteX3" fmla="*/ 1336916 w 1336916"/>
              <a:gd name="connsiteY3" fmla="*/ 905 h 2308977"/>
              <a:gd name="connsiteX4" fmla="*/ 1336916 w 1336916"/>
              <a:gd name="connsiteY4" fmla="*/ 905 h 2308977"/>
              <a:gd name="connsiteX5" fmla="*/ 1336916 w 1336916"/>
              <a:gd name="connsiteY5" fmla="*/ 905 h 2308977"/>
              <a:gd name="connsiteX0" fmla="*/ 0 w 1336916"/>
              <a:gd name="connsiteY0" fmla="*/ 2314297 h 2314297"/>
              <a:gd name="connsiteX1" fmla="*/ 460353 w 1336916"/>
              <a:gd name="connsiteY1" fmla="*/ 2106192 h 2314297"/>
              <a:gd name="connsiteX2" fmla="*/ 630621 w 1336916"/>
              <a:gd name="connsiteY2" fmla="*/ 283698 h 2314297"/>
              <a:gd name="connsiteX3" fmla="*/ 1336916 w 1336916"/>
              <a:gd name="connsiteY3" fmla="*/ 6225 h 2314297"/>
              <a:gd name="connsiteX4" fmla="*/ 1336916 w 1336916"/>
              <a:gd name="connsiteY4" fmla="*/ 6225 h 2314297"/>
              <a:gd name="connsiteX5" fmla="*/ 1336916 w 1336916"/>
              <a:gd name="connsiteY5" fmla="*/ 6225 h 2314297"/>
              <a:gd name="connsiteX0" fmla="*/ 0 w 1336916"/>
              <a:gd name="connsiteY0" fmla="*/ 2311720 h 2311720"/>
              <a:gd name="connsiteX1" fmla="*/ 498190 w 1336916"/>
              <a:gd name="connsiteY1" fmla="*/ 2009022 h 2311720"/>
              <a:gd name="connsiteX2" fmla="*/ 630621 w 1336916"/>
              <a:gd name="connsiteY2" fmla="*/ 281121 h 2311720"/>
              <a:gd name="connsiteX3" fmla="*/ 1336916 w 1336916"/>
              <a:gd name="connsiteY3" fmla="*/ 3648 h 2311720"/>
              <a:gd name="connsiteX4" fmla="*/ 1336916 w 1336916"/>
              <a:gd name="connsiteY4" fmla="*/ 3648 h 2311720"/>
              <a:gd name="connsiteX5" fmla="*/ 1336916 w 1336916"/>
              <a:gd name="connsiteY5" fmla="*/ 3648 h 2311720"/>
              <a:gd name="connsiteX0" fmla="*/ 0 w 1336916"/>
              <a:gd name="connsiteY0" fmla="*/ 2348285 h 2348285"/>
              <a:gd name="connsiteX1" fmla="*/ 498190 w 1336916"/>
              <a:gd name="connsiteY1" fmla="*/ 2045587 h 2348285"/>
              <a:gd name="connsiteX2" fmla="*/ 649540 w 1336916"/>
              <a:gd name="connsiteY2" fmla="*/ 210481 h 2348285"/>
              <a:gd name="connsiteX3" fmla="*/ 1336916 w 1336916"/>
              <a:gd name="connsiteY3" fmla="*/ 40213 h 2348285"/>
              <a:gd name="connsiteX4" fmla="*/ 1336916 w 1336916"/>
              <a:gd name="connsiteY4" fmla="*/ 40213 h 2348285"/>
              <a:gd name="connsiteX5" fmla="*/ 1336916 w 1336916"/>
              <a:gd name="connsiteY5" fmla="*/ 40213 h 2348285"/>
              <a:gd name="connsiteX0" fmla="*/ 0 w 1336916"/>
              <a:gd name="connsiteY0" fmla="*/ 2331404 h 2331404"/>
              <a:gd name="connsiteX1" fmla="*/ 498190 w 1336916"/>
              <a:gd name="connsiteY1" fmla="*/ 2028706 h 2331404"/>
              <a:gd name="connsiteX2" fmla="*/ 636927 w 1336916"/>
              <a:gd name="connsiteY2" fmla="*/ 231437 h 2331404"/>
              <a:gd name="connsiteX3" fmla="*/ 1336916 w 1336916"/>
              <a:gd name="connsiteY3" fmla="*/ 23332 h 2331404"/>
              <a:gd name="connsiteX4" fmla="*/ 1336916 w 1336916"/>
              <a:gd name="connsiteY4" fmla="*/ 23332 h 2331404"/>
              <a:gd name="connsiteX5" fmla="*/ 1336916 w 1336916"/>
              <a:gd name="connsiteY5" fmla="*/ 23332 h 2331404"/>
              <a:gd name="connsiteX0" fmla="*/ 0 w 1336916"/>
              <a:gd name="connsiteY0" fmla="*/ 2310785 h 2310785"/>
              <a:gd name="connsiteX1" fmla="*/ 498190 w 1336916"/>
              <a:gd name="connsiteY1" fmla="*/ 2008087 h 2310785"/>
              <a:gd name="connsiteX2" fmla="*/ 630621 w 1336916"/>
              <a:gd name="connsiteY2" fmla="*/ 286493 h 2310785"/>
              <a:gd name="connsiteX3" fmla="*/ 1336916 w 1336916"/>
              <a:gd name="connsiteY3" fmla="*/ 2713 h 2310785"/>
              <a:gd name="connsiteX4" fmla="*/ 1336916 w 1336916"/>
              <a:gd name="connsiteY4" fmla="*/ 2713 h 2310785"/>
              <a:gd name="connsiteX5" fmla="*/ 1336916 w 1336916"/>
              <a:gd name="connsiteY5" fmla="*/ 2713 h 2310785"/>
              <a:gd name="connsiteX0" fmla="*/ 0 w 1336916"/>
              <a:gd name="connsiteY0" fmla="*/ 2311472 h 2311472"/>
              <a:gd name="connsiteX1" fmla="*/ 592783 w 1336916"/>
              <a:gd name="connsiteY1" fmla="*/ 2040305 h 2311472"/>
              <a:gd name="connsiteX2" fmla="*/ 630621 w 1336916"/>
              <a:gd name="connsiteY2" fmla="*/ 287180 h 2311472"/>
              <a:gd name="connsiteX3" fmla="*/ 1336916 w 1336916"/>
              <a:gd name="connsiteY3" fmla="*/ 3400 h 2311472"/>
              <a:gd name="connsiteX4" fmla="*/ 1336916 w 1336916"/>
              <a:gd name="connsiteY4" fmla="*/ 3400 h 2311472"/>
              <a:gd name="connsiteX5" fmla="*/ 1336916 w 1336916"/>
              <a:gd name="connsiteY5" fmla="*/ 3400 h 2311472"/>
              <a:gd name="connsiteX0" fmla="*/ 0 w 1336916"/>
              <a:gd name="connsiteY0" fmla="*/ 2308518 h 2308518"/>
              <a:gd name="connsiteX1" fmla="*/ 592783 w 1336916"/>
              <a:gd name="connsiteY1" fmla="*/ 1848165 h 2308518"/>
              <a:gd name="connsiteX2" fmla="*/ 630621 w 1336916"/>
              <a:gd name="connsiteY2" fmla="*/ 284226 h 2308518"/>
              <a:gd name="connsiteX3" fmla="*/ 1336916 w 1336916"/>
              <a:gd name="connsiteY3" fmla="*/ 446 h 2308518"/>
              <a:gd name="connsiteX4" fmla="*/ 1336916 w 1336916"/>
              <a:gd name="connsiteY4" fmla="*/ 446 h 2308518"/>
              <a:gd name="connsiteX5" fmla="*/ 1336916 w 1336916"/>
              <a:gd name="connsiteY5" fmla="*/ 446 h 2308518"/>
              <a:gd name="connsiteX0" fmla="*/ 0 w 1369385"/>
              <a:gd name="connsiteY0" fmla="*/ 2269465 h 2269465"/>
              <a:gd name="connsiteX1" fmla="*/ 625252 w 1369385"/>
              <a:gd name="connsiteY1" fmla="*/ 1848165 h 2269465"/>
              <a:gd name="connsiteX2" fmla="*/ 663090 w 1369385"/>
              <a:gd name="connsiteY2" fmla="*/ 284226 h 2269465"/>
              <a:gd name="connsiteX3" fmla="*/ 1369385 w 1369385"/>
              <a:gd name="connsiteY3" fmla="*/ 446 h 2269465"/>
              <a:gd name="connsiteX4" fmla="*/ 1369385 w 1369385"/>
              <a:gd name="connsiteY4" fmla="*/ 446 h 2269465"/>
              <a:gd name="connsiteX5" fmla="*/ 1369385 w 1369385"/>
              <a:gd name="connsiteY5" fmla="*/ 446 h 2269465"/>
              <a:gd name="connsiteX0" fmla="*/ 0 w 1369385"/>
              <a:gd name="connsiteY0" fmla="*/ 2269465 h 2269465"/>
              <a:gd name="connsiteX1" fmla="*/ 625252 w 1369385"/>
              <a:gd name="connsiteY1" fmla="*/ 1848165 h 2269465"/>
              <a:gd name="connsiteX2" fmla="*/ 663090 w 1369385"/>
              <a:gd name="connsiteY2" fmla="*/ 284226 h 2269465"/>
              <a:gd name="connsiteX3" fmla="*/ 1369385 w 1369385"/>
              <a:gd name="connsiteY3" fmla="*/ 446 h 2269465"/>
              <a:gd name="connsiteX4" fmla="*/ 1369385 w 1369385"/>
              <a:gd name="connsiteY4" fmla="*/ 446 h 2269465"/>
              <a:gd name="connsiteX5" fmla="*/ 1369385 w 1369385"/>
              <a:gd name="connsiteY5" fmla="*/ 446 h 2269465"/>
              <a:gd name="connsiteX0" fmla="*/ 0 w 1369385"/>
              <a:gd name="connsiteY0" fmla="*/ 2275064 h 2275064"/>
              <a:gd name="connsiteX1" fmla="*/ 625252 w 1369385"/>
              <a:gd name="connsiteY1" fmla="*/ 1853764 h 2275064"/>
              <a:gd name="connsiteX2" fmla="*/ 755860 w 1369385"/>
              <a:gd name="connsiteY2" fmla="*/ 247516 h 2275064"/>
              <a:gd name="connsiteX3" fmla="*/ 1369385 w 1369385"/>
              <a:gd name="connsiteY3" fmla="*/ 6045 h 2275064"/>
              <a:gd name="connsiteX4" fmla="*/ 1369385 w 1369385"/>
              <a:gd name="connsiteY4" fmla="*/ 6045 h 2275064"/>
              <a:gd name="connsiteX5" fmla="*/ 1369385 w 1369385"/>
              <a:gd name="connsiteY5" fmla="*/ 6045 h 2275064"/>
              <a:gd name="connsiteX0" fmla="*/ 0 w 1369385"/>
              <a:gd name="connsiteY0" fmla="*/ 2275805 h 2275805"/>
              <a:gd name="connsiteX1" fmla="*/ 704107 w 1369385"/>
              <a:gd name="connsiteY1" fmla="*/ 1877287 h 2275805"/>
              <a:gd name="connsiteX2" fmla="*/ 755860 w 1369385"/>
              <a:gd name="connsiteY2" fmla="*/ 248257 h 2275805"/>
              <a:gd name="connsiteX3" fmla="*/ 1369385 w 1369385"/>
              <a:gd name="connsiteY3" fmla="*/ 6786 h 2275805"/>
              <a:gd name="connsiteX4" fmla="*/ 1369385 w 1369385"/>
              <a:gd name="connsiteY4" fmla="*/ 6786 h 2275805"/>
              <a:gd name="connsiteX5" fmla="*/ 1369385 w 1369385"/>
              <a:gd name="connsiteY5" fmla="*/ 6786 h 2275805"/>
              <a:gd name="connsiteX0" fmla="*/ 0 w 1369385"/>
              <a:gd name="connsiteY0" fmla="*/ 2292680 h 2292680"/>
              <a:gd name="connsiteX1" fmla="*/ 704107 w 1369385"/>
              <a:gd name="connsiteY1" fmla="*/ 1894162 h 2292680"/>
              <a:gd name="connsiteX2" fmla="*/ 797607 w 1369385"/>
              <a:gd name="connsiteY2" fmla="*/ 213059 h 2292680"/>
              <a:gd name="connsiteX3" fmla="*/ 1369385 w 1369385"/>
              <a:gd name="connsiteY3" fmla="*/ 23661 h 2292680"/>
              <a:gd name="connsiteX4" fmla="*/ 1369385 w 1369385"/>
              <a:gd name="connsiteY4" fmla="*/ 23661 h 2292680"/>
              <a:gd name="connsiteX5" fmla="*/ 1369385 w 1369385"/>
              <a:gd name="connsiteY5" fmla="*/ 23661 h 2292680"/>
              <a:gd name="connsiteX0" fmla="*/ 0 w 1369385"/>
              <a:gd name="connsiteY0" fmla="*/ 2273153 h 2273153"/>
              <a:gd name="connsiteX1" fmla="*/ 704107 w 1369385"/>
              <a:gd name="connsiteY1" fmla="*/ 1874635 h 2273153"/>
              <a:gd name="connsiteX2" fmla="*/ 792968 w 1369385"/>
              <a:gd name="connsiteY2" fmla="*/ 258622 h 2273153"/>
              <a:gd name="connsiteX3" fmla="*/ 1369385 w 1369385"/>
              <a:gd name="connsiteY3" fmla="*/ 4134 h 2273153"/>
              <a:gd name="connsiteX4" fmla="*/ 1369385 w 1369385"/>
              <a:gd name="connsiteY4" fmla="*/ 4134 h 2273153"/>
              <a:gd name="connsiteX5" fmla="*/ 1369385 w 1369385"/>
              <a:gd name="connsiteY5" fmla="*/ 4134 h 2273153"/>
              <a:gd name="connsiteX0" fmla="*/ 0 w 1369385"/>
              <a:gd name="connsiteY0" fmla="*/ 2276282 h 2276282"/>
              <a:gd name="connsiteX1" fmla="*/ 731939 w 1369385"/>
              <a:gd name="connsiteY1" fmla="*/ 1981907 h 2276282"/>
              <a:gd name="connsiteX2" fmla="*/ 792968 w 1369385"/>
              <a:gd name="connsiteY2" fmla="*/ 261751 h 2276282"/>
              <a:gd name="connsiteX3" fmla="*/ 1369385 w 1369385"/>
              <a:gd name="connsiteY3" fmla="*/ 7263 h 2276282"/>
              <a:gd name="connsiteX4" fmla="*/ 1369385 w 1369385"/>
              <a:gd name="connsiteY4" fmla="*/ 7263 h 2276282"/>
              <a:gd name="connsiteX5" fmla="*/ 1369385 w 1369385"/>
              <a:gd name="connsiteY5" fmla="*/ 7263 h 2276282"/>
              <a:gd name="connsiteX0" fmla="*/ 0 w 1387939"/>
              <a:gd name="connsiteY0" fmla="*/ 2260010 h 2260010"/>
              <a:gd name="connsiteX1" fmla="*/ 750493 w 1387939"/>
              <a:gd name="connsiteY1" fmla="*/ 1981907 h 2260010"/>
              <a:gd name="connsiteX2" fmla="*/ 811522 w 1387939"/>
              <a:gd name="connsiteY2" fmla="*/ 261751 h 2260010"/>
              <a:gd name="connsiteX3" fmla="*/ 1387939 w 1387939"/>
              <a:gd name="connsiteY3" fmla="*/ 7263 h 2260010"/>
              <a:gd name="connsiteX4" fmla="*/ 1387939 w 1387939"/>
              <a:gd name="connsiteY4" fmla="*/ 7263 h 2260010"/>
              <a:gd name="connsiteX5" fmla="*/ 1387939 w 1387939"/>
              <a:gd name="connsiteY5" fmla="*/ 7263 h 2260010"/>
              <a:gd name="connsiteX0" fmla="*/ 0 w 1267339"/>
              <a:gd name="connsiteY0" fmla="*/ 2250247 h 2250247"/>
              <a:gd name="connsiteX1" fmla="*/ 629893 w 1267339"/>
              <a:gd name="connsiteY1" fmla="*/ 1981907 h 2250247"/>
              <a:gd name="connsiteX2" fmla="*/ 690922 w 1267339"/>
              <a:gd name="connsiteY2" fmla="*/ 261751 h 2250247"/>
              <a:gd name="connsiteX3" fmla="*/ 1267339 w 1267339"/>
              <a:gd name="connsiteY3" fmla="*/ 7263 h 2250247"/>
              <a:gd name="connsiteX4" fmla="*/ 1267339 w 1267339"/>
              <a:gd name="connsiteY4" fmla="*/ 7263 h 2250247"/>
              <a:gd name="connsiteX5" fmla="*/ 1267339 w 1267339"/>
              <a:gd name="connsiteY5" fmla="*/ 7263 h 2250247"/>
              <a:gd name="connsiteX0" fmla="*/ 0 w 1476071"/>
              <a:gd name="connsiteY0" fmla="*/ 2246992 h 2246992"/>
              <a:gd name="connsiteX1" fmla="*/ 838625 w 1476071"/>
              <a:gd name="connsiteY1" fmla="*/ 1981907 h 2246992"/>
              <a:gd name="connsiteX2" fmla="*/ 899654 w 1476071"/>
              <a:gd name="connsiteY2" fmla="*/ 261751 h 2246992"/>
              <a:gd name="connsiteX3" fmla="*/ 1476071 w 1476071"/>
              <a:gd name="connsiteY3" fmla="*/ 7263 h 2246992"/>
              <a:gd name="connsiteX4" fmla="*/ 1476071 w 1476071"/>
              <a:gd name="connsiteY4" fmla="*/ 7263 h 2246992"/>
              <a:gd name="connsiteX5" fmla="*/ 1476071 w 1476071"/>
              <a:gd name="connsiteY5" fmla="*/ 7263 h 224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6071" h="2246992">
                <a:moveTo>
                  <a:pt x="0" y="2246992"/>
                </a:moveTo>
                <a:cubicBezTo>
                  <a:pt x="237008" y="2172894"/>
                  <a:pt x="688683" y="2312781"/>
                  <a:pt x="838625" y="1981907"/>
                </a:cubicBezTo>
                <a:cubicBezTo>
                  <a:pt x="988567" y="1651034"/>
                  <a:pt x="793413" y="590858"/>
                  <a:pt x="899654" y="261751"/>
                </a:cubicBezTo>
                <a:cubicBezTo>
                  <a:pt x="1005895" y="-67356"/>
                  <a:pt x="1476071" y="7263"/>
                  <a:pt x="1476071" y="7263"/>
                </a:cubicBezTo>
                <a:lnTo>
                  <a:pt x="1476071" y="7263"/>
                </a:lnTo>
                <a:lnTo>
                  <a:pt x="1476071" y="7263"/>
                </a:lnTo>
              </a:path>
            </a:pathLst>
          </a:custGeom>
          <a:noFill/>
          <a:ln>
            <a:solidFill>
              <a:schemeClr val="accent6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0E9BCC-0057-46BC-B447-CD9B1B48AB75}"/>
              </a:ext>
            </a:extLst>
          </p:cNvPr>
          <p:cNvSpPr/>
          <p:nvPr/>
        </p:nvSpPr>
        <p:spPr>
          <a:xfrm>
            <a:off x="6436603" y="2874374"/>
            <a:ext cx="2031393" cy="43815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7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Select and complete three tasks. </a:t>
            </a:r>
          </a:p>
          <a:p>
            <a:pPr lvl="1" indent="-457200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Choose only one task per row. </a:t>
            </a:r>
          </a:p>
          <a:p>
            <a:pPr lvl="1" indent="-457200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Choose only one task per column. </a:t>
            </a:r>
          </a:p>
          <a:p>
            <a:pPr lvl="1" indent="-457200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For example: </a:t>
            </a:r>
          </a:p>
          <a:p>
            <a:pPr lvl="2" indent="-457200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Complete 1B – 2C – 3A. </a:t>
            </a:r>
          </a:p>
          <a:p>
            <a:pPr lvl="2" indent="-457200">
              <a:spcBef>
                <a:spcPts val="0"/>
              </a:spcBef>
            </a:pPr>
            <a:r>
              <a:rPr lang="en-US" dirty="0"/>
              <a:t>Complete 1C – 2A – 3B. </a:t>
            </a:r>
          </a:p>
          <a:p>
            <a:pPr lvl="1" indent="-457200">
              <a:spcBef>
                <a:spcPts val="0"/>
              </a:spcBef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Choice Board</a:t>
            </a:r>
            <a:endParaRPr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2388EBBE-33C7-432D-860D-6A8F848F2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390168" y="1343965"/>
            <a:ext cx="2296632" cy="245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Radical Yet Rational, Part 2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Solving With Rational Exponents and Radicals 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do we use rational exponents and radicals </a:t>
            </a:r>
            <a:br>
              <a:rPr lang="en-US" dirty="0"/>
            </a:br>
            <a:r>
              <a:rPr lang="en-US" dirty="0"/>
              <a:t>to solve problems?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2022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Understand how rational exponents and radicals can be used as inverse operations to isolate a variable. 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Compare the use of rational exponents to the use of radicals when solving problems.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Work with a partner to describe and correct the error. </a:t>
            </a:r>
          </a:p>
          <a:p>
            <a:pPr lvl="1" indent="-457200">
              <a:spcBef>
                <a:spcPts val="0"/>
              </a:spcBef>
              <a:spcAft>
                <a:spcPts val="3000"/>
              </a:spcAft>
            </a:pPr>
            <a:r>
              <a:rPr lang="en-US" dirty="0"/>
              <a:t>Assume all variables are positive. 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 </a:t>
            </a: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Find the Mistake</a:t>
            </a:r>
            <a:endParaRPr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664AB95-9D72-4AFB-AEFB-E9C0B89DA0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38158"/>
              </p:ext>
            </p:extLst>
          </p:nvPr>
        </p:nvGraphicFramePr>
        <p:xfrm>
          <a:off x="961023" y="2225133"/>
          <a:ext cx="3213100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13000" imgH="2044440" progId="Equation.DSMT4">
                  <p:embed/>
                </p:oleObj>
              </mc:Choice>
              <mc:Fallback>
                <p:oleObj name="Equation" r:id="rId3" imgW="3213000" imgH="20444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664AB95-9D72-4AFB-AEFB-E9C0B89DA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1023" y="2225133"/>
                        <a:ext cx="3213100" cy="204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</a:pPr>
            <a:r>
              <a:rPr lang="en-US" dirty="0"/>
              <a:t>Find the solution(s) to the following equations. </a:t>
            </a:r>
          </a:p>
          <a:p>
            <a:pPr indent="-457200">
              <a:spcBef>
                <a:spcPts val="0"/>
              </a:spcBef>
            </a:pPr>
            <a:endParaRPr lang="en-US" dirty="0"/>
          </a:p>
          <a:p>
            <a:pPr indent="-457200"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 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Solving Questions 1 and 2</a:t>
            </a:r>
            <a:endParaRPr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728FA26-401B-4106-99B5-226DA89292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424513"/>
              </p:ext>
            </p:extLst>
          </p:nvPr>
        </p:nvGraphicFramePr>
        <p:xfrm>
          <a:off x="1024607" y="2046354"/>
          <a:ext cx="1498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98320" imgH="533160" progId="Equation.DSMT4">
                  <p:embed/>
                </p:oleObj>
              </mc:Choice>
              <mc:Fallback>
                <p:oleObj name="Equation" r:id="rId3" imgW="1498320" imgH="5331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728FA26-401B-4106-99B5-226DA89292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4607" y="2046354"/>
                        <a:ext cx="14986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B94124C-6DB3-4E12-9A30-46AE5B91AD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071333"/>
              </p:ext>
            </p:extLst>
          </p:nvPr>
        </p:nvGraphicFramePr>
        <p:xfrm>
          <a:off x="1028301" y="2571019"/>
          <a:ext cx="2463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64498" imgH="533564" progId="Equation.DSMT4">
                  <p:embed/>
                </p:oleObj>
              </mc:Choice>
              <mc:Fallback>
                <p:oleObj name="Equation" r:id="rId5" imgW="2464498" imgH="533564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B94124C-6DB3-4E12-9A30-46AE5B91AD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8301" y="2571019"/>
                        <a:ext cx="24638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63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Question 1 (Solution)</a:t>
            </a:r>
            <a:endParaRPr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7059656-95C0-45ED-8056-1DD9CF0B88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823282"/>
              </p:ext>
            </p:extLst>
          </p:nvPr>
        </p:nvGraphicFramePr>
        <p:xfrm>
          <a:off x="552984" y="1347022"/>
          <a:ext cx="24384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38280" imgH="2743200" progId="Equation.DSMT4">
                  <p:embed/>
                </p:oleObj>
              </mc:Choice>
              <mc:Fallback>
                <p:oleObj name="Equation" r:id="rId3" imgW="2438280" imgH="2743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7059656-95C0-45ED-8056-1DD9CF0B88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984" y="1347022"/>
                        <a:ext cx="2438400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FB6309D-F6CB-407C-888B-EDB5CC035C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701758"/>
              </p:ext>
            </p:extLst>
          </p:nvPr>
        </p:nvGraphicFramePr>
        <p:xfrm>
          <a:off x="4487200" y="1347022"/>
          <a:ext cx="35433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543120" imgH="876240" progId="Equation.DSMT4">
                  <p:embed/>
                </p:oleObj>
              </mc:Choice>
              <mc:Fallback>
                <p:oleObj name="Equation" r:id="rId5" imgW="3543120" imgH="8762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FB6309D-F6CB-407C-888B-EDB5CC035C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87200" y="1347022"/>
                        <a:ext cx="35433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04AF18E-E28D-4F2B-8B60-1E42CCBB2BBA}"/>
              </a:ext>
            </a:extLst>
          </p:cNvPr>
          <p:cNvSpPr/>
          <p:nvPr/>
        </p:nvSpPr>
        <p:spPr>
          <a:xfrm>
            <a:off x="4493506" y="1790488"/>
            <a:ext cx="971096" cy="43815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3DDDC0-C2DF-482A-A283-A94154AB601D}"/>
              </a:ext>
            </a:extLst>
          </p:cNvPr>
          <p:cNvSpPr/>
          <p:nvPr/>
        </p:nvSpPr>
        <p:spPr>
          <a:xfrm>
            <a:off x="6733261" y="1790488"/>
            <a:ext cx="971096" cy="43815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2BCE2A-CBD3-4CCE-8AF6-7DF57044BCF4}"/>
              </a:ext>
            </a:extLst>
          </p:cNvPr>
          <p:cNvSpPr/>
          <p:nvPr/>
        </p:nvSpPr>
        <p:spPr>
          <a:xfrm>
            <a:off x="3069820" y="1525764"/>
            <a:ext cx="1336916" cy="2328538"/>
          </a:xfrm>
          <a:custGeom>
            <a:avLst/>
            <a:gdLst>
              <a:gd name="connsiteX0" fmla="*/ 0 w 1336916"/>
              <a:gd name="connsiteY0" fmla="*/ 2308072 h 2308072"/>
              <a:gd name="connsiteX1" fmla="*/ 548640 w 1336916"/>
              <a:gd name="connsiteY1" fmla="*/ 1854025 h 2308072"/>
              <a:gd name="connsiteX2" fmla="*/ 447741 w 1336916"/>
              <a:gd name="connsiteY2" fmla="*/ 472965 h 2308072"/>
              <a:gd name="connsiteX3" fmla="*/ 1336916 w 1336916"/>
              <a:gd name="connsiteY3" fmla="*/ 0 h 2308072"/>
              <a:gd name="connsiteX4" fmla="*/ 1336916 w 1336916"/>
              <a:gd name="connsiteY4" fmla="*/ 0 h 2308072"/>
              <a:gd name="connsiteX5" fmla="*/ 1336916 w 1336916"/>
              <a:gd name="connsiteY5" fmla="*/ 0 h 2308072"/>
              <a:gd name="connsiteX0" fmla="*/ 0 w 1336916"/>
              <a:gd name="connsiteY0" fmla="*/ 2308977 h 2308977"/>
              <a:gd name="connsiteX1" fmla="*/ 548640 w 1336916"/>
              <a:gd name="connsiteY1" fmla="*/ 1854930 h 2308977"/>
              <a:gd name="connsiteX2" fmla="*/ 630621 w 1336916"/>
              <a:gd name="connsiteY2" fmla="*/ 278378 h 2308977"/>
              <a:gd name="connsiteX3" fmla="*/ 1336916 w 1336916"/>
              <a:gd name="connsiteY3" fmla="*/ 905 h 2308977"/>
              <a:gd name="connsiteX4" fmla="*/ 1336916 w 1336916"/>
              <a:gd name="connsiteY4" fmla="*/ 905 h 2308977"/>
              <a:gd name="connsiteX5" fmla="*/ 1336916 w 1336916"/>
              <a:gd name="connsiteY5" fmla="*/ 905 h 2308977"/>
              <a:gd name="connsiteX0" fmla="*/ 0 w 1336916"/>
              <a:gd name="connsiteY0" fmla="*/ 2314297 h 2314297"/>
              <a:gd name="connsiteX1" fmla="*/ 460353 w 1336916"/>
              <a:gd name="connsiteY1" fmla="*/ 2106192 h 2314297"/>
              <a:gd name="connsiteX2" fmla="*/ 630621 w 1336916"/>
              <a:gd name="connsiteY2" fmla="*/ 283698 h 2314297"/>
              <a:gd name="connsiteX3" fmla="*/ 1336916 w 1336916"/>
              <a:gd name="connsiteY3" fmla="*/ 6225 h 2314297"/>
              <a:gd name="connsiteX4" fmla="*/ 1336916 w 1336916"/>
              <a:gd name="connsiteY4" fmla="*/ 6225 h 2314297"/>
              <a:gd name="connsiteX5" fmla="*/ 1336916 w 1336916"/>
              <a:gd name="connsiteY5" fmla="*/ 6225 h 2314297"/>
              <a:gd name="connsiteX0" fmla="*/ 0 w 1336916"/>
              <a:gd name="connsiteY0" fmla="*/ 2311720 h 2311720"/>
              <a:gd name="connsiteX1" fmla="*/ 498190 w 1336916"/>
              <a:gd name="connsiteY1" fmla="*/ 2009022 h 2311720"/>
              <a:gd name="connsiteX2" fmla="*/ 630621 w 1336916"/>
              <a:gd name="connsiteY2" fmla="*/ 281121 h 2311720"/>
              <a:gd name="connsiteX3" fmla="*/ 1336916 w 1336916"/>
              <a:gd name="connsiteY3" fmla="*/ 3648 h 2311720"/>
              <a:gd name="connsiteX4" fmla="*/ 1336916 w 1336916"/>
              <a:gd name="connsiteY4" fmla="*/ 3648 h 2311720"/>
              <a:gd name="connsiteX5" fmla="*/ 1336916 w 1336916"/>
              <a:gd name="connsiteY5" fmla="*/ 3648 h 2311720"/>
              <a:gd name="connsiteX0" fmla="*/ 0 w 1336916"/>
              <a:gd name="connsiteY0" fmla="*/ 2348285 h 2348285"/>
              <a:gd name="connsiteX1" fmla="*/ 498190 w 1336916"/>
              <a:gd name="connsiteY1" fmla="*/ 2045587 h 2348285"/>
              <a:gd name="connsiteX2" fmla="*/ 649540 w 1336916"/>
              <a:gd name="connsiteY2" fmla="*/ 210481 h 2348285"/>
              <a:gd name="connsiteX3" fmla="*/ 1336916 w 1336916"/>
              <a:gd name="connsiteY3" fmla="*/ 40213 h 2348285"/>
              <a:gd name="connsiteX4" fmla="*/ 1336916 w 1336916"/>
              <a:gd name="connsiteY4" fmla="*/ 40213 h 2348285"/>
              <a:gd name="connsiteX5" fmla="*/ 1336916 w 1336916"/>
              <a:gd name="connsiteY5" fmla="*/ 40213 h 2348285"/>
              <a:gd name="connsiteX0" fmla="*/ 0 w 1336916"/>
              <a:gd name="connsiteY0" fmla="*/ 2331404 h 2331404"/>
              <a:gd name="connsiteX1" fmla="*/ 498190 w 1336916"/>
              <a:gd name="connsiteY1" fmla="*/ 2028706 h 2331404"/>
              <a:gd name="connsiteX2" fmla="*/ 636927 w 1336916"/>
              <a:gd name="connsiteY2" fmla="*/ 231437 h 2331404"/>
              <a:gd name="connsiteX3" fmla="*/ 1336916 w 1336916"/>
              <a:gd name="connsiteY3" fmla="*/ 23332 h 2331404"/>
              <a:gd name="connsiteX4" fmla="*/ 1336916 w 1336916"/>
              <a:gd name="connsiteY4" fmla="*/ 23332 h 2331404"/>
              <a:gd name="connsiteX5" fmla="*/ 1336916 w 1336916"/>
              <a:gd name="connsiteY5" fmla="*/ 23332 h 2331404"/>
              <a:gd name="connsiteX0" fmla="*/ 0 w 1336916"/>
              <a:gd name="connsiteY0" fmla="*/ 2310785 h 2310785"/>
              <a:gd name="connsiteX1" fmla="*/ 498190 w 1336916"/>
              <a:gd name="connsiteY1" fmla="*/ 2008087 h 2310785"/>
              <a:gd name="connsiteX2" fmla="*/ 630621 w 1336916"/>
              <a:gd name="connsiteY2" fmla="*/ 286493 h 2310785"/>
              <a:gd name="connsiteX3" fmla="*/ 1336916 w 1336916"/>
              <a:gd name="connsiteY3" fmla="*/ 2713 h 2310785"/>
              <a:gd name="connsiteX4" fmla="*/ 1336916 w 1336916"/>
              <a:gd name="connsiteY4" fmla="*/ 2713 h 2310785"/>
              <a:gd name="connsiteX5" fmla="*/ 1336916 w 1336916"/>
              <a:gd name="connsiteY5" fmla="*/ 2713 h 2310785"/>
              <a:gd name="connsiteX0" fmla="*/ 0 w 1336916"/>
              <a:gd name="connsiteY0" fmla="*/ 2311472 h 2311472"/>
              <a:gd name="connsiteX1" fmla="*/ 592783 w 1336916"/>
              <a:gd name="connsiteY1" fmla="*/ 2040305 h 2311472"/>
              <a:gd name="connsiteX2" fmla="*/ 630621 w 1336916"/>
              <a:gd name="connsiteY2" fmla="*/ 287180 h 2311472"/>
              <a:gd name="connsiteX3" fmla="*/ 1336916 w 1336916"/>
              <a:gd name="connsiteY3" fmla="*/ 3400 h 2311472"/>
              <a:gd name="connsiteX4" fmla="*/ 1336916 w 1336916"/>
              <a:gd name="connsiteY4" fmla="*/ 3400 h 2311472"/>
              <a:gd name="connsiteX5" fmla="*/ 1336916 w 1336916"/>
              <a:gd name="connsiteY5" fmla="*/ 3400 h 2311472"/>
              <a:gd name="connsiteX0" fmla="*/ 0 w 1336916"/>
              <a:gd name="connsiteY0" fmla="*/ 2308518 h 2308518"/>
              <a:gd name="connsiteX1" fmla="*/ 592783 w 1336916"/>
              <a:gd name="connsiteY1" fmla="*/ 1848165 h 2308518"/>
              <a:gd name="connsiteX2" fmla="*/ 630621 w 1336916"/>
              <a:gd name="connsiteY2" fmla="*/ 284226 h 2308518"/>
              <a:gd name="connsiteX3" fmla="*/ 1336916 w 1336916"/>
              <a:gd name="connsiteY3" fmla="*/ 446 h 2308518"/>
              <a:gd name="connsiteX4" fmla="*/ 1336916 w 1336916"/>
              <a:gd name="connsiteY4" fmla="*/ 446 h 2308518"/>
              <a:gd name="connsiteX5" fmla="*/ 1336916 w 1336916"/>
              <a:gd name="connsiteY5" fmla="*/ 446 h 230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916" h="2308518">
                <a:moveTo>
                  <a:pt x="0" y="2308518"/>
                </a:moveTo>
                <a:cubicBezTo>
                  <a:pt x="237008" y="2234420"/>
                  <a:pt x="487680" y="2185547"/>
                  <a:pt x="592783" y="1848165"/>
                </a:cubicBezTo>
                <a:cubicBezTo>
                  <a:pt x="697887" y="1510783"/>
                  <a:pt x="506599" y="592179"/>
                  <a:pt x="630621" y="284226"/>
                </a:cubicBezTo>
                <a:cubicBezTo>
                  <a:pt x="754643" y="-23727"/>
                  <a:pt x="1336916" y="446"/>
                  <a:pt x="1336916" y="446"/>
                </a:cubicBezTo>
                <a:lnTo>
                  <a:pt x="1336916" y="446"/>
                </a:lnTo>
                <a:lnTo>
                  <a:pt x="1336916" y="446"/>
                </a:lnTo>
              </a:path>
            </a:pathLst>
          </a:custGeom>
          <a:noFill/>
          <a:ln>
            <a:solidFill>
              <a:schemeClr val="accent6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6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Question 2 (Solution)</a:t>
            </a:r>
            <a:endParaRPr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D5565FB-11BF-419E-AF18-3AD25C8715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623741"/>
              </p:ext>
            </p:extLst>
          </p:nvPr>
        </p:nvGraphicFramePr>
        <p:xfrm>
          <a:off x="566260" y="1346564"/>
          <a:ext cx="26670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66880" imgH="3390840" progId="Equation.DSMT4">
                  <p:embed/>
                </p:oleObj>
              </mc:Choice>
              <mc:Fallback>
                <p:oleObj name="Equation" r:id="rId3" imgW="2666880" imgH="33908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D5565FB-11BF-419E-AF18-3AD25C871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6260" y="1346564"/>
                        <a:ext cx="2667000" cy="339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560FA84-CD55-405F-99A4-7B16FD03BE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563462"/>
              </p:ext>
            </p:extLst>
          </p:nvPr>
        </p:nvGraphicFramePr>
        <p:xfrm>
          <a:off x="3512660" y="1338536"/>
          <a:ext cx="2387600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87520" imgH="2628720" progId="Equation.DSMT4">
                  <p:embed/>
                </p:oleObj>
              </mc:Choice>
              <mc:Fallback>
                <p:oleObj name="Equation" r:id="rId5" imgW="2387520" imgH="26287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560FA84-CD55-405F-99A4-7B16FD03BE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12660" y="1338536"/>
                        <a:ext cx="2387600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C4618B0-779E-44DB-9252-B18B18ABE8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350186"/>
              </p:ext>
            </p:extLst>
          </p:nvPr>
        </p:nvGraphicFramePr>
        <p:xfrm>
          <a:off x="6744067" y="1156313"/>
          <a:ext cx="1181100" cy="31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80800" imgH="3149280" progId="Equation.DSMT4">
                  <p:embed/>
                </p:oleObj>
              </mc:Choice>
              <mc:Fallback>
                <p:oleObj name="Equation" r:id="rId7" imgW="1180800" imgH="31492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C4618B0-779E-44DB-9252-B18B18ABE8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4067" y="1156313"/>
                        <a:ext cx="1181100" cy="314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9410E23-F23E-4953-8AF9-D35ED56949A5}"/>
              </a:ext>
            </a:extLst>
          </p:cNvPr>
          <p:cNvSpPr/>
          <p:nvPr/>
        </p:nvSpPr>
        <p:spPr>
          <a:xfrm>
            <a:off x="3233260" y="1494023"/>
            <a:ext cx="913271" cy="2945069"/>
          </a:xfrm>
          <a:custGeom>
            <a:avLst/>
            <a:gdLst>
              <a:gd name="connsiteX0" fmla="*/ 0 w 1336916"/>
              <a:gd name="connsiteY0" fmla="*/ 2308072 h 2308072"/>
              <a:gd name="connsiteX1" fmla="*/ 548640 w 1336916"/>
              <a:gd name="connsiteY1" fmla="*/ 1854025 h 2308072"/>
              <a:gd name="connsiteX2" fmla="*/ 447741 w 1336916"/>
              <a:gd name="connsiteY2" fmla="*/ 472965 h 2308072"/>
              <a:gd name="connsiteX3" fmla="*/ 1336916 w 1336916"/>
              <a:gd name="connsiteY3" fmla="*/ 0 h 2308072"/>
              <a:gd name="connsiteX4" fmla="*/ 1336916 w 1336916"/>
              <a:gd name="connsiteY4" fmla="*/ 0 h 2308072"/>
              <a:gd name="connsiteX5" fmla="*/ 1336916 w 1336916"/>
              <a:gd name="connsiteY5" fmla="*/ 0 h 2308072"/>
              <a:gd name="connsiteX0" fmla="*/ 0 w 1336916"/>
              <a:gd name="connsiteY0" fmla="*/ 2308977 h 2308977"/>
              <a:gd name="connsiteX1" fmla="*/ 548640 w 1336916"/>
              <a:gd name="connsiteY1" fmla="*/ 1854930 h 2308977"/>
              <a:gd name="connsiteX2" fmla="*/ 630621 w 1336916"/>
              <a:gd name="connsiteY2" fmla="*/ 278378 h 2308977"/>
              <a:gd name="connsiteX3" fmla="*/ 1336916 w 1336916"/>
              <a:gd name="connsiteY3" fmla="*/ 905 h 2308977"/>
              <a:gd name="connsiteX4" fmla="*/ 1336916 w 1336916"/>
              <a:gd name="connsiteY4" fmla="*/ 905 h 2308977"/>
              <a:gd name="connsiteX5" fmla="*/ 1336916 w 1336916"/>
              <a:gd name="connsiteY5" fmla="*/ 905 h 2308977"/>
              <a:gd name="connsiteX0" fmla="*/ 0 w 1336916"/>
              <a:gd name="connsiteY0" fmla="*/ 2314297 h 2314297"/>
              <a:gd name="connsiteX1" fmla="*/ 460353 w 1336916"/>
              <a:gd name="connsiteY1" fmla="*/ 2106192 h 2314297"/>
              <a:gd name="connsiteX2" fmla="*/ 630621 w 1336916"/>
              <a:gd name="connsiteY2" fmla="*/ 283698 h 2314297"/>
              <a:gd name="connsiteX3" fmla="*/ 1336916 w 1336916"/>
              <a:gd name="connsiteY3" fmla="*/ 6225 h 2314297"/>
              <a:gd name="connsiteX4" fmla="*/ 1336916 w 1336916"/>
              <a:gd name="connsiteY4" fmla="*/ 6225 h 2314297"/>
              <a:gd name="connsiteX5" fmla="*/ 1336916 w 1336916"/>
              <a:gd name="connsiteY5" fmla="*/ 6225 h 2314297"/>
              <a:gd name="connsiteX0" fmla="*/ 0 w 1336916"/>
              <a:gd name="connsiteY0" fmla="*/ 2311720 h 2311720"/>
              <a:gd name="connsiteX1" fmla="*/ 498190 w 1336916"/>
              <a:gd name="connsiteY1" fmla="*/ 2009022 h 2311720"/>
              <a:gd name="connsiteX2" fmla="*/ 630621 w 1336916"/>
              <a:gd name="connsiteY2" fmla="*/ 281121 h 2311720"/>
              <a:gd name="connsiteX3" fmla="*/ 1336916 w 1336916"/>
              <a:gd name="connsiteY3" fmla="*/ 3648 h 2311720"/>
              <a:gd name="connsiteX4" fmla="*/ 1336916 w 1336916"/>
              <a:gd name="connsiteY4" fmla="*/ 3648 h 2311720"/>
              <a:gd name="connsiteX5" fmla="*/ 1336916 w 1336916"/>
              <a:gd name="connsiteY5" fmla="*/ 3648 h 2311720"/>
              <a:gd name="connsiteX0" fmla="*/ 0 w 1336916"/>
              <a:gd name="connsiteY0" fmla="*/ 2348285 h 2348285"/>
              <a:gd name="connsiteX1" fmla="*/ 498190 w 1336916"/>
              <a:gd name="connsiteY1" fmla="*/ 2045587 h 2348285"/>
              <a:gd name="connsiteX2" fmla="*/ 649540 w 1336916"/>
              <a:gd name="connsiteY2" fmla="*/ 210481 h 2348285"/>
              <a:gd name="connsiteX3" fmla="*/ 1336916 w 1336916"/>
              <a:gd name="connsiteY3" fmla="*/ 40213 h 2348285"/>
              <a:gd name="connsiteX4" fmla="*/ 1336916 w 1336916"/>
              <a:gd name="connsiteY4" fmla="*/ 40213 h 2348285"/>
              <a:gd name="connsiteX5" fmla="*/ 1336916 w 1336916"/>
              <a:gd name="connsiteY5" fmla="*/ 40213 h 2348285"/>
              <a:gd name="connsiteX0" fmla="*/ 0 w 1336916"/>
              <a:gd name="connsiteY0" fmla="*/ 2331404 h 2331404"/>
              <a:gd name="connsiteX1" fmla="*/ 498190 w 1336916"/>
              <a:gd name="connsiteY1" fmla="*/ 2028706 h 2331404"/>
              <a:gd name="connsiteX2" fmla="*/ 636927 w 1336916"/>
              <a:gd name="connsiteY2" fmla="*/ 231437 h 2331404"/>
              <a:gd name="connsiteX3" fmla="*/ 1336916 w 1336916"/>
              <a:gd name="connsiteY3" fmla="*/ 23332 h 2331404"/>
              <a:gd name="connsiteX4" fmla="*/ 1336916 w 1336916"/>
              <a:gd name="connsiteY4" fmla="*/ 23332 h 2331404"/>
              <a:gd name="connsiteX5" fmla="*/ 1336916 w 1336916"/>
              <a:gd name="connsiteY5" fmla="*/ 23332 h 2331404"/>
              <a:gd name="connsiteX0" fmla="*/ 0 w 1336916"/>
              <a:gd name="connsiteY0" fmla="*/ 2310785 h 2310785"/>
              <a:gd name="connsiteX1" fmla="*/ 498190 w 1336916"/>
              <a:gd name="connsiteY1" fmla="*/ 2008087 h 2310785"/>
              <a:gd name="connsiteX2" fmla="*/ 630621 w 1336916"/>
              <a:gd name="connsiteY2" fmla="*/ 286493 h 2310785"/>
              <a:gd name="connsiteX3" fmla="*/ 1336916 w 1336916"/>
              <a:gd name="connsiteY3" fmla="*/ 2713 h 2310785"/>
              <a:gd name="connsiteX4" fmla="*/ 1336916 w 1336916"/>
              <a:gd name="connsiteY4" fmla="*/ 2713 h 2310785"/>
              <a:gd name="connsiteX5" fmla="*/ 1336916 w 1336916"/>
              <a:gd name="connsiteY5" fmla="*/ 2713 h 2310785"/>
              <a:gd name="connsiteX0" fmla="*/ 0 w 1336916"/>
              <a:gd name="connsiteY0" fmla="*/ 2311472 h 2311472"/>
              <a:gd name="connsiteX1" fmla="*/ 592783 w 1336916"/>
              <a:gd name="connsiteY1" fmla="*/ 2040305 h 2311472"/>
              <a:gd name="connsiteX2" fmla="*/ 630621 w 1336916"/>
              <a:gd name="connsiteY2" fmla="*/ 287180 h 2311472"/>
              <a:gd name="connsiteX3" fmla="*/ 1336916 w 1336916"/>
              <a:gd name="connsiteY3" fmla="*/ 3400 h 2311472"/>
              <a:gd name="connsiteX4" fmla="*/ 1336916 w 1336916"/>
              <a:gd name="connsiteY4" fmla="*/ 3400 h 2311472"/>
              <a:gd name="connsiteX5" fmla="*/ 1336916 w 1336916"/>
              <a:gd name="connsiteY5" fmla="*/ 3400 h 2311472"/>
              <a:gd name="connsiteX0" fmla="*/ 0 w 1336916"/>
              <a:gd name="connsiteY0" fmla="*/ 2308518 h 2308518"/>
              <a:gd name="connsiteX1" fmla="*/ 592783 w 1336916"/>
              <a:gd name="connsiteY1" fmla="*/ 1848165 h 2308518"/>
              <a:gd name="connsiteX2" fmla="*/ 630621 w 1336916"/>
              <a:gd name="connsiteY2" fmla="*/ 284226 h 2308518"/>
              <a:gd name="connsiteX3" fmla="*/ 1336916 w 1336916"/>
              <a:gd name="connsiteY3" fmla="*/ 446 h 2308518"/>
              <a:gd name="connsiteX4" fmla="*/ 1336916 w 1336916"/>
              <a:gd name="connsiteY4" fmla="*/ 446 h 2308518"/>
              <a:gd name="connsiteX5" fmla="*/ 1336916 w 1336916"/>
              <a:gd name="connsiteY5" fmla="*/ 446 h 230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916" h="2308518">
                <a:moveTo>
                  <a:pt x="0" y="2308518"/>
                </a:moveTo>
                <a:cubicBezTo>
                  <a:pt x="237008" y="2234420"/>
                  <a:pt x="487680" y="2185547"/>
                  <a:pt x="592783" y="1848165"/>
                </a:cubicBezTo>
                <a:cubicBezTo>
                  <a:pt x="697887" y="1510783"/>
                  <a:pt x="506599" y="592179"/>
                  <a:pt x="630621" y="284226"/>
                </a:cubicBezTo>
                <a:cubicBezTo>
                  <a:pt x="754643" y="-23727"/>
                  <a:pt x="1336916" y="446"/>
                  <a:pt x="1336916" y="446"/>
                </a:cubicBezTo>
                <a:lnTo>
                  <a:pt x="1336916" y="446"/>
                </a:lnTo>
                <a:lnTo>
                  <a:pt x="1336916" y="446"/>
                </a:lnTo>
              </a:path>
            </a:pathLst>
          </a:custGeom>
          <a:noFill/>
          <a:ln>
            <a:solidFill>
              <a:schemeClr val="accent6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A5B4FB8-394A-46B4-BCCE-CA3023D7F8A6}"/>
              </a:ext>
            </a:extLst>
          </p:cNvPr>
          <p:cNvSpPr/>
          <p:nvPr/>
        </p:nvSpPr>
        <p:spPr>
          <a:xfrm>
            <a:off x="5910892" y="1577690"/>
            <a:ext cx="762473" cy="2016115"/>
          </a:xfrm>
          <a:custGeom>
            <a:avLst/>
            <a:gdLst>
              <a:gd name="connsiteX0" fmla="*/ 0 w 1336916"/>
              <a:gd name="connsiteY0" fmla="*/ 2308072 h 2308072"/>
              <a:gd name="connsiteX1" fmla="*/ 548640 w 1336916"/>
              <a:gd name="connsiteY1" fmla="*/ 1854025 h 2308072"/>
              <a:gd name="connsiteX2" fmla="*/ 447741 w 1336916"/>
              <a:gd name="connsiteY2" fmla="*/ 472965 h 2308072"/>
              <a:gd name="connsiteX3" fmla="*/ 1336916 w 1336916"/>
              <a:gd name="connsiteY3" fmla="*/ 0 h 2308072"/>
              <a:gd name="connsiteX4" fmla="*/ 1336916 w 1336916"/>
              <a:gd name="connsiteY4" fmla="*/ 0 h 2308072"/>
              <a:gd name="connsiteX5" fmla="*/ 1336916 w 1336916"/>
              <a:gd name="connsiteY5" fmla="*/ 0 h 2308072"/>
              <a:gd name="connsiteX0" fmla="*/ 0 w 1336916"/>
              <a:gd name="connsiteY0" fmla="*/ 2308977 h 2308977"/>
              <a:gd name="connsiteX1" fmla="*/ 548640 w 1336916"/>
              <a:gd name="connsiteY1" fmla="*/ 1854930 h 2308977"/>
              <a:gd name="connsiteX2" fmla="*/ 630621 w 1336916"/>
              <a:gd name="connsiteY2" fmla="*/ 278378 h 2308977"/>
              <a:gd name="connsiteX3" fmla="*/ 1336916 w 1336916"/>
              <a:gd name="connsiteY3" fmla="*/ 905 h 2308977"/>
              <a:gd name="connsiteX4" fmla="*/ 1336916 w 1336916"/>
              <a:gd name="connsiteY4" fmla="*/ 905 h 2308977"/>
              <a:gd name="connsiteX5" fmla="*/ 1336916 w 1336916"/>
              <a:gd name="connsiteY5" fmla="*/ 905 h 2308977"/>
              <a:gd name="connsiteX0" fmla="*/ 0 w 1336916"/>
              <a:gd name="connsiteY0" fmla="*/ 2314297 h 2314297"/>
              <a:gd name="connsiteX1" fmla="*/ 460353 w 1336916"/>
              <a:gd name="connsiteY1" fmla="*/ 2106192 h 2314297"/>
              <a:gd name="connsiteX2" fmla="*/ 630621 w 1336916"/>
              <a:gd name="connsiteY2" fmla="*/ 283698 h 2314297"/>
              <a:gd name="connsiteX3" fmla="*/ 1336916 w 1336916"/>
              <a:gd name="connsiteY3" fmla="*/ 6225 h 2314297"/>
              <a:gd name="connsiteX4" fmla="*/ 1336916 w 1336916"/>
              <a:gd name="connsiteY4" fmla="*/ 6225 h 2314297"/>
              <a:gd name="connsiteX5" fmla="*/ 1336916 w 1336916"/>
              <a:gd name="connsiteY5" fmla="*/ 6225 h 2314297"/>
              <a:gd name="connsiteX0" fmla="*/ 0 w 1336916"/>
              <a:gd name="connsiteY0" fmla="*/ 2311720 h 2311720"/>
              <a:gd name="connsiteX1" fmla="*/ 498190 w 1336916"/>
              <a:gd name="connsiteY1" fmla="*/ 2009022 h 2311720"/>
              <a:gd name="connsiteX2" fmla="*/ 630621 w 1336916"/>
              <a:gd name="connsiteY2" fmla="*/ 281121 h 2311720"/>
              <a:gd name="connsiteX3" fmla="*/ 1336916 w 1336916"/>
              <a:gd name="connsiteY3" fmla="*/ 3648 h 2311720"/>
              <a:gd name="connsiteX4" fmla="*/ 1336916 w 1336916"/>
              <a:gd name="connsiteY4" fmla="*/ 3648 h 2311720"/>
              <a:gd name="connsiteX5" fmla="*/ 1336916 w 1336916"/>
              <a:gd name="connsiteY5" fmla="*/ 3648 h 2311720"/>
              <a:gd name="connsiteX0" fmla="*/ 0 w 1336916"/>
              <a:gd name="connsiteY0" fmla="*/ 2348285 h 2348285"/>
              <a:gd name="connsiteX1" fmla="*/ 498190 w 1336916"/>
              <a:gd name="connsiteY1" fmla="*/ 2045587 h 2348285"/>
              <a:gd name="connsiteX2" fmla="*/ 649540 w 1336916"/>
              <a:gd name="connsiteY2" fmla="*/ 210481 h 2348285"/>
              <a:gd name="connsiteX3" fmla="*/ 1336916 w 1336916"/>
              <a:gd name="connsiteY3" fmla="*/ 40213 h 2348285"/>
              <a:gd name="connsiteX4" fmla="*/ 1336916 w 1336916"/>
              <a:gd name="connsiteY4" fmla="*/ 40213 h 2348285"/>
              <a:gd name="connsiteX5" fmla="*/ 1336916 w 1336916"/>
              <a:gd name="connsiteY5" fmla="*/ 40213 h 2348285"/>
              <a:gd name="connsiteX0" fmla="*/ 0 w 1336916"/>
              <a:gd name="connsiteY0" fmla="*/ 2331404 h 2331404"/>
              <a:gd name="connsiteX1" fmla="*/ 498190 w 1336916"/>
              <a:gd name="connsiteY1" fmla="*/ 2028706 h 2331404"/>
              <a:gd name="connsiteX2" fmla="*/ 636927 w 1336916"/>
              <a:gd name="connsiteY2" fmla="*/ 231437 h 2331404"/>
              <a:gd name="connsiteX3" fmla="*/ 1336916 w 1336916"/>
              <a:gd name="connsiteY3" fmla="*/ 23332 h 2331404"/>
              <a:gd name="connsiteX4" fmla="*/ 1336916 w 1336916"/>
              <a:gd name="connsiteY4" fmla="*/ 23332 h 2331404"/>
              <a:gd name="connsiteX5" fmla="*/ 1336916 w 1336916"/>
              <a:gd name="connsiteY5" fmla="*/ 23332 h 2331404"/>
              <a:gd name="connsiteX0" fmla="*/ 0 w 1336916"/>
              <a:gd name="connsiteY0" fmla="*/ 2310785 h 2310785"/>
              <a:gd name="connsiteX1" fmla="*/ 498190 w 1336916"/>
              <a:gd name="connsiteY1" fmla="*/ 2008087 h 2310785"/>
              <a:gd name="connsiteX2" fmla="*/ 630621 w 1336916"/>
              <a:gd name="connsiteY2" fmla="*/ 286493 h 2310785"/>
              <a:gd name="connsiteX3" fmla="*/ 1336916 w 1336916"/>
              <a:gd name="connsiteY3" fmla="*/ 2713 h 2310785"/>
              <a:gd name="connsiteX4" fmla="*/ 1336916 w 1336916"/>
              <a:gd name="connsiteY4" fmla="*/ 2713 h 2310785"/>
              <a:gd name="connsiteX5" fmla="*/ 1336916 w 1336916"/>
              <a:gd name="connsiteY5" fmla="*/ 2713 h 2310785"/>
              <a:gd name="connsiteX0" fmla="*/ 0 w 1336916"/>
              <a:gd name="connsiteY0" fmla="*/ 2311472 h 2311472"/>
              <a:gd name="connsiteX1" fmla="*/ 592783 w 1336916"/>
              <a:gd name="connsiteY1" fmla="*/ 2040305 h 2311472"/>
              <a:gd name="connsiteX2" fmla="*/ 630621 w 1336916"/>
              <a:gd name="connsiteY2" fmla="*/ 287180 h 2311472"/>
              <a:gd name="connsiteX3" fmla="*/ 1336916 w 1336916"/>
              <a:gd name="connsiteY3" fmla="*/ 3400 h 2311472"/>
              <a:gd name="connsiteX4" fmla="*/ 1336916 w 1336916"/>
              <a:gd name="connsiteY4" fmla="*/ 3400 h 2311472"/>
              <a:gd name="connsiteX5" fmla="*/ 1336916 w 1336916"/>
              <a:gd name="connsiteY5" fmla="*/ 3400 h 2311472"/>
              <a:gd name="connsiteX0" fmla="*/ 0 w 1336916"/>
              <a:gd name="connsiteY0" fmla="*/ 2308518 h 2308518"/>
              <a:gd name="connsiteX1" fmla="*/ 592783 w 1336916"/>
              <a:gd name="connsiteY1" fmla="*/ 1848165 h 2308518"/>
              <a:gd name="connsiteX2" fmla="*/ 630621 w 1336916"/>
              <a:gd name="connsiteY2" fmla="*/ 284226 h 2308518"/>
              <a:gd name="connsiteX3" fmla="*/ 1336916 w 1336916"/>
              <a:gd name="connsiteY3" fmla="*/ 446 h 2308518"/>
              <a:gd name="connsiteX4" fmla="*/ 1336916 w 1336916"/>
              <a:gd name="connsiteY4" fmla="*/ 446 h 2308518"/>
              <a:gd name="connsiteX5" fmla="*/ 1336916 w 1336916"/>
              <a:gd name="connsiteY5" fmla="*/ 446 h 230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916" h="2308518">
                <a:moveTo>
                  <a:pt x="0" y="2308518"/>
                </a:moveTo>
                <a:cubicBezTo>
                  <a:pt x="237008" y="2234420"/>
                  <a:pt x="487680" y="2185547"/>
                  <a:pt x="592783" y="1848165"/>
                </a:cubicBezTo>
                <a:cubicBezTo>
                  <a:pt x="697887" y="1510783"/>
                  <a:pt x="506599" y="592179"/>
                  <a:pt x="630621" y="284226"/>
                </a:cubicBezTo>
                <a:cubicBezTo>
                  <a:pt x="754643" y="-23727"/>
                  <a:pt x="1336916" y="446"/>
                  <a:pt x="1336916" y="446"/>
                </a:cubicBezTo>
                <a:lnTo>
                  <a:pt x="1336916" y="446"/>
                </a:lnTo>
                <a:lnTo>
                  <a:pt x="1336916" y="446"/>
                </a:lnTo>
              </a:path>
            </a:pathLst>
          </a:custGeom>
          <a:noFill/>
          <a:ln>
            <a:solidFill>
              <a:schemeClr val="accent6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0AA60C-D201-4F9E-B48A-07AC701454F3}"/>
              </a:ext>
            </a:extLst>
          </p:cNvPr>
          <p:cNvSpPr/>
          <p:nvPr/>
        </p:nvSpPr>
        <p:spPr>
          <a:xfrm>
            <a:off x="6620381" y="2008247"/>
            <a:ext cx="971096" cy="43815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C4B8278-558B-4D86-B040-F4B5EF1B79F8}"/>
              </a:ext>
            </a:extLst>
          </p:cNvPr>
          <p:cNvSpPr/>
          <p:nvPr/>
        </p:nvSpPr>
        <p:spPr>
          <a:xfrm>
            <a:off x="6681155" y="3882900"/>
            <a:ext cx="971096" cy="43815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87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</a:pPr>
            <a:r>
              <a:rPr lang="en-US" dirty="0"/>
              <a:t>Share your thinking on how to start solving the following equations.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indent="-457200">
              <a:spcBef>
                <a:spcPts val="0"/>
              </a:spcBef>
              <a:spcAft>
                <a:spcPts val="1500"/>
              </a:spcAft>
            </a:pPr>
            <a:r>
              <a:rPr lang="en-US" dirty="0"/>
              <a:t> 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 </a:t>
            </a: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Solving Questions 3 and 4</a:t>
            </a:r>
            <a:endParaRPr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D075382-E03E-42D8-B4F8-C3042D3EAC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02126"/>
              </p:ext>
            </p:extLst>
          </p:nvPr>
        </p:nvGraphicFramePr>
        <p:xfrm>
          <a:off x="1020766" y="2440024"/>
          <a:ext cx="2679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79480" imgH="533160" progId="Equation.DSMT4">
                  <p:embed/>
                </p:oleObj>
              </mc:Choice>
              <mc:Fallback>
                <p:oleObj name="Equation" r:id="rId3" imgW="2679480" imgH="5331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D075382-E03E-42D8-B4F8-C3042D3EAC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0766" y="2440024"/>
                        <a:ext cx="26797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5FCCF93-0818-4D56-ABBE-F1100DEC68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343365"/>
              </p:ext>
            </p:extLst>
          </p:nvPr>
        </p:nvGraphicFramePr>
        <p:xfrm>
          <a:off x="1020767" y="2931294"/>
          <a:ext cx="1866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67175" imgH="647847" progId="Equation.DSMT4">
                  <p:embed/>
                </p:oleObj>
              </mc:Choice>
              <mc:Fallback>
                <p:oleObj name="Equation" r:id="rId5" imgW="1867175" imgH="647847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5FCCF93-0818-4D56-ABBE-F1100DEC68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0767" y="2931294"/>
                        <a:ext cx="18669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14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.pptx" id="{FB11AECB-DEBB-4565-9502-161921046C3D}" vid="{8C4B9385-8DD8-4ABC-B82D-B601503170C4}"/>
    </a:ext>
  </a:extLst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.pptx" id="{FB11AECB-DEBB-4565-9502-161921046C3D}" vid="{7490C62D-3B0B-4AE8-9E00-D93D1F10E0FE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LEARN Slides</Template>
  <TotalTime>85</TotalTime>
  <Words>370</Words>
  <Application>Microsoft Office PowerPoint</Application>
  <PresentationFormat>On-screen Show (16:9)</PresentationFormat>
  <Paragraphs>53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Noto Sans Symbols</vt:lpstr>
      <vt:lpstr>Times New Roman</vt:lpstr>
      <vt:lpstr>LEARN theme</vt:lpstr>
      <vt:lpstr>LEARN theme</vt:lpstr>
      <vt:lpstr>Equation</vt:lpstr>
      <vt:lpstr>PowerPoint Presentation</vt:lpstr>
      <vt:lpstr>Radical Yet Rational, Part 2</vt:lpstr>
      <vt:lpstr>Essential Question</vt:lpstr>
      <vt:lpstr>Lesson Objectives</vt:lpstr>
      <vt:lpstr>Find the Mistake</vt:lpstr>
      <vt:lpstr>Solving Questions 1 and 2</vt:lpstr>
      <vt:lpstr>Question 1 (Solution)</vt:lpstr>
      <vt:lpstr>Question 2 (Solution)</vt:lpstr>
      <vt:lpstr>Solving Questions 3 and 4</vt:lpstr>
      <vt:lpstr>Guided Notes</vt:lpstr>
      <vt:lpstr>Real-World Rational Exponents</vt:lpstr>
      <vt:lpstr>Kepler Industries, Inc. (Solution, Part 1)</vt:lpstr>
      <vt:lpstr>Kepler Industries, Inc. (Solution, Part 2)</vt:lpstr>
      <vt:lpstr>Depreciation (Solution, Part 1)</vt:lpstr>
      <vt:lpstr>Depreciation (Solution, Part 2)</vt:lpstr>
      <vt:lpstr>Choice 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Radical Yet Rational, Part 2</dc:title>
  <dc:creator>k20center@ou.edu</dc:creator>
  <cp:lastModifiedBy>Bracken, Pam</cp:lastModifiedBy>
  <cp:revision>2</cp:revision>
  <dcterms:created xsi:type="dcterms:W3CDTF">2021-10-18T13:51:17Z</dcterms:created>
  <dcterms:modified xsi:type="dcterms:W3CDTF">2024-12-02T18:45:55Z</dcterms:modified>
</cp:coreProperties>
</file>