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1"/>
  </p:notesMasterIdLst>
  <p:sldIdLst>
    <p:sldId id="256" r:id="rId6"/>
    <p:sldId id="257" r:id="rId7"/>
    <p:sldId id="258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24MST40g8fkOxu6nH9JddRV/j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Lans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5F003-7C7B-42BE-851A-F603F0B3F112}">
  <a:tblStyle styleId="{BBB5F003-7C7B-42BE-851A-F603F0B3F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1T15:32:45.321" idx="1">
    <p:pos x="288" y="80"/>
    <p:text>Will this be replaced with the image from the video?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N76-v5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b2zbVl-r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6989799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K2O Center. 2021. Writing a Thesis Statement. Video. YouTube. </a:t>
            </a:r>
            <a:r>
              <a:rPr lang="en-US" dirty="0">
                <a:hlinkClick r:id="rId3"/>
              </a:rPr>
              <a:t>https://www.youtube.com/watch?v=qWb2zbVl-rot - YouTube</a:t>
            </a:r>
            <a:endParaRPr dirty="0"/>
          </a:p>
        </p:txBody>
      </p:sp>
      <p:sp>
        <p:nvSpPr>
          <p:cNvPr id="140" name="Google Shape;140;gd6989799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eec7fd6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eec7fd6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698979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698979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01143c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01143c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690301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690301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41c24e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941c24e3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Bell Ringers and Exit Tickets.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5d3735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5d37354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BuzzFeedVideo</a:t>
            </a:r>
            <a:r>
              <a:rPr lang="en-US" dirty="0"/>
              <a:t>. (2016, July 6). People try the lettuce challenge. [Video]. </a:t>
            </a:r>
            <a:r>
              <a:rPr lang="en-US" dirty="0" err="1"/>
              <a:t>Youtube</a:t>
            </a:r>
            <a:r>
              <a:rPr lang="en-US" dirty="0"/>
              <a:t>. https://www.youtube.com/watch?v=za-WknY7lMQ 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 (2021, Aug. 19). Claims, Evidence, and Reasoning. [Video]. YouTube. https://www.youtube.com/watch?v=JGOxVIgmGWE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161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Click the link to view: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1619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https://www.youtube.com/watch?v=JGOxVIgmGWE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D161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8ebbf56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8ebbf56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S-I-T (Surprising-Interesting-Troubling). Strategies. https://learn.k20center.ou.edu/strategy/926</a:t>
            </a: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eec7fd61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eec7fd61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(2022), Writing Road Map Infographic. https://learn.k20center.ou.edu/lesson/1737/LettuceClub-RoadMap-1-1.pdf?rev=13483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b2zbVl-r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54f4853ef1a642d1e73e3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54f4853ef1a642d1e73e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C1C8D-6FFE-4C1A-A056-C50C16E9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0792"/>
            <a:ext cx="6965206" cy="353265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>
              <a:buNone/>
            </a:pPr>
            <a:r>
              <a:rPr lang="en-US" sz="1900" dirty="0">
                <a:solidFill>
                  <a:schemeClr val="accent6"/>
                </a:solidFill>
              </a:rPr>
              <a:t>Click the link to view video: </a:t>
            </a:r>
            <a:r>
              <a:rPr lang="en-US" sz="19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 Thesis Statement - YouTube</a:t>
            </a:r>
            <a:r>
              <a:rPr lang="en-US" sz="19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42" name="Google Shape;142;gd69897990f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665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Writing a Thesis Statement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CA485-F75F-41EA-8D71-FA2182E8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91" y="1215584"/>
            <a:ext cx="5577839" cy="2955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eec7fd61a_0_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359343" cy="2565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having one sentence like a thesis statement accomplish the following: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Efficiency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Clarity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148" name="Google Shape;148;geeec7fd61a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9350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 the Following: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9897990f_0_0"/>
          <p:cNvSpPr txBox="1"/>
          <p:nvPr/>
        </p:nvSpPr>
        <p:spPr>
          <a:xfrm>
            <a:off x="1389475" y="4304225"/>
            <a:ext cx="6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Click the link to view: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https://edpuzzle.com/media/6054f4853ef1a642d1e73e35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54" name="Google Shape;154;gd69897990f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9272"/>
          <a:stretch/>
        </p:blipFill>
        <p:spPr>
          <a:xfrm>
            <a:off x="1756278" y="1415743"/>
            <a:ext cx="5372889" cy="2851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69897990f_0_0"/>
          <p:cNvSpPr txBox="1">
            <a:spLocks noGrp="1"/>
          </p:cNvSpPr>
          <p:nvPr>
            <p:ph type="title" idx="4294967295"/>
          </p:nvPr>
        </p:nvSpPr>
        <p:spPr>
          <a:xfrm>
            <a:off x="457200" y="690529"/>
            <a:ext cx="7542223" cy="47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800" dirty="0"/>
              <a:t>Thesis Statement: People Try the Lettuce Challenge</a:t>
            </a:r>
            <a:endParaRPr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gd01143c03c_0_0"/>
          <p:cNvGraphicFramePr/>
          <p:nvPr>
            <p:extLst>
              <p:ext uri="{D42A27DB-BD31-4B8C-83A1-F6EECF244321}">
                <p14:modId xmlns:p14="http://schemas.microsoft.com/office/powerpoint/2010/main" val="933451716"/>
              </p:ext>
            </p:extLst>
          </p:nvPr>
        </p:nvGraphicFramePr>
        <p:xfrm>
          <a:off x="509350" y="234775"/>
          <a:ext cx="7534100" cy="3973600"/>
        </p:xfrm>
        <a:graphic>
          <a:graphicData uri="http://schemas.openxmlformats.org/drawingml/2006/table">
            <a:tbl>
              <a:tblPr bandRow="1">
                <a:noFill/>
                <a:tableStyleId>{BBB5F003-7C7B-42BE-851A-F603F0B3F112}</a:tableStyleId>
              </a:tblPr>
              <a:tblGrid>
                <a:gridCol w="198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Thesis Elements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Claim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Eating iceberg lettuce is a good group activity because</a:t>
                      </a:r>
                      <a:endParaRPr sz="1200" i="1" dirty="0"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1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can bring together a diverse mix of friends,</a:t>
                      </a:r>
                      <a:endParaRPr sz="1200" i="1" dirty="0"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2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D0E0E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invites healthy competition,</a:t>
                      </a:r>
                      <a:endParaRPr sz="1200" i="1" dirty="0">
                        <a:highlight>
                          <a:srgbClr val="D0E0E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3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D9D2E9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requires a sense of humor.</a:t>
                      </a:r>
                      <a:endParaRPr sz="1200" i="1" dirty="0">
                        <a:highlight>
                          <a:srgbClr val="D9D2E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Thesis Statement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1" dirty="0"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Eating iceberg lettuce is a good group activity because </a:t>
                      </a:r>
                      <a:r>
                        <a:rPr kumimoji="0" lang="en-US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can bring together a diverse mix of friends,</a:t>
                      </a:r>
                      <a:r>
                        <a:rPr kumimoji="0" lang="en-US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D0E0E3"/>
                          </a:highlight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i="1" dirty="0">
                          <a:highlight>
                            <a:srgbClr val="D0E0E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invites healthy competition, </a:t>
                      </a:r>
                      <a:r>
                        <a:rPr lang="en-US" sz="1200" i="1" dirty="0">
                          <a:highlight>
                            <a:srgbClr val="D9D2E9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requires a sense of humor.</a:t>
                      </a:r>
                      <a:endParaRPr sz="1200" i="1" dirty="0">
                        <a:highlight>
                          <a:srgbClr val="D9D2E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6903014c2_0_0"/>
          <p:cNvSpPr/>
          <p:nvPr/>
        </p:nvSpPr>
        <p:spPr>
          <a:xfrm>
            <a:off x="613200" y="7962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Thesis statement with </a:t>
            </a:r>
            <a:r>
              <a:rPr lang="en-US" b="1" dirty="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claim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="1" dirty="0"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subtopics.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d6903014c2_0_0"/>
          <p:cNvSpPr/>
          <p:nvPr/>
        </p:nvSpPr>
        <p:spPr>
          <a:xfrm>
            <a:off x="613200" y="160760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Subtopic 1</a:t>
            </a:r>
            <a:endParaRPr b="1" dirty="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d6903014c2_0_0"/>
          <p:cNvSpPr/>
          <p:nvPr/>
        </p:nvSpPr>
        <p:spPr>
          <a:xfrm>
            <a:off x="613200" y="24189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Subtopic 2</a:t>
            </a:r>
            <a:endParaRPr b="1" dirty="0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 dirty="0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d6903014c2_0_0"/>
          <p:cNvSpPr/>
          <p:nvPr/>
        </p:nvSpPr>
        <p:spPr>
          <a:xfrm>
            <a:off x="613200" y="323030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Subtopic 3</a:t>
            </a:r>
            <a:endParaRPr b="1">
              <a:solidFill>
                <a:schemeClr val="dk1"/>
              </a:solidFill>
              <a:highlight>
                <a:srgbClr val="D9D2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>
              <a:solidFill>
                <a:schemeClr val="dk1"/>
              </a:solidFill>
              <a:highlight>
                <a:srgbClr val="D9D2E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d6903014c2_0_0"/>
          <p:cNvSpPr/>
          <p:nvPr/>
        </p:nvSpPr>
        <p:spPr>
          <a:xfrm>
            <a:off x="613200" y="40416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Restate </a:t>
            </a:r>
            <a:r>
              <a:rPr lang="en-US" b="1">
                <a:solidFill>
                  <a:schemeClr val="dk1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claim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summarize </a:t>
            </a:r>
            <a:r>
              <a:rPr lang="en-US" b="1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>
                <a:solidFill>
                  <a:schemeClr val="dk1"/>
                </a:solidFill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>
                <a:solidFill>
                  <a:schemeClr val="dk1"/>
                </a:solidFill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3 subtopics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gd6903014c2_0_0"/>
          <p:cNvCxnSpPr>
            <a:stCxn id="165" idx="3"/>
            <a:endCxn id="166" idx="3"/>
          </p:cNvCxnSpPr>
          <p:nvPr/>
        </p:nvCxnSpPr>
        <p:spPr>
          <a:xfrm>
            <a:off x="5097600" y="1134950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gd6903014c2_0_0"/>
          <p:cNvCxnSpPr/>
          <p:nvPr/>
        </p:nvCxnSpPr>
        <p:spPr>
          <a:xfrm>
            <a:off x="5097600" y="1946225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gd6903014c2_0_0"/>
          <p:cNvCxnSpPr/>
          <p:nvPr/>
        </p:nvCxnSpPr>
        <p:spPr>
          <a:xfrm>
            <a:off x="5097600" y="2757575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gd6903014c2_0_0"/>
          <p:cNvCxnSpPr/>
          <p:nvPr/>
        </p:nvCxnSpPr>
        <p:spPr>
          <a:xfrm>
            <a:off x="5097600" y="3568850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gd6903014c2_0_0"/>
          <p:cNvSpPr txBox="1">
            <a:spLocks noGrp="1"/>
          </p:cNvSpPr>
          <p:nvPr>
            <p:ph type="title" idx="4294967295"/>
          </p:nvPr>
        </p:nvSpPr>
        <p:spPr>
          <a:xfrm>
            <a:off x="457200" y="128124"/>
            <a:ext cx="8229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Outline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941c24e35_0_3"/>
          <p:cNvSpPr txBox="1">
            <a:spLocks noGrp="1"/>
          </p:cNvSpPr>
          <p:nvPr>
            <p:ph type="body" idx="1"/>
          </p:nvPr>
        </p:nvSpPr>
        <p:spPr>
          <a:xfrm>
            <a:off x="457200" y="1922100"/>
            <a:ext cx="5935500" cy="129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[insert prompt here]</a:t>
            </a:r>
            <a:endParaRPr/>
          </a:p>
        </p:txBody>
      </p:sp>
      <p:sp>
        <p:nvSpPr>
          <p:cNvPr id="180" name="Google Shape;180;ge941c24e35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181" name="Google Shape;181;ge941c24e35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173" y="1267345"/>
            <a:ext cx="2905711" cy="269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Let Us Start the Lettuce Club (Or Not)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012482" cy="81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Writing a Thesis Statement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d3735460_0_0"/>
          <p:cNvSpPr txBox="1"/>
          <p:nvPr/>
        </p:nvSpPr>
        <p:spPr>
          <a:xfrm>
            <a:off x="1206595" y="4304225"/>
            <a:ext cx="64081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Click the link to view: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https://edpuzzle.com/media/6054f4853ef1a642d1e73e35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01" name="Google Shape;101;gd5d3735460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754"/>
          <a:stretch/>
        </p:blipFill>
        <p:spPr>
          <a:xfrm>
            <a:off x="1236940" y="1012145"/>
            <a:ext cx="5529620" cy="3319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2CDEA7-8607-42C8-8694-1ED6F76C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22" y="133617"/>
            <a:ext cx="6309360" cy="857250"/>
          </a:xfrm>
        </p:spPr>
        <p:txBody>
          <a:bodyPr>
            <a:normAutofit/>
          </a:bodyPr>
          <a:lstStyle/>
          <a:p>
            <a:r>
              <a:rPr lang="en-US" sz="2800" dirty="0"/>
              <a:t>People Try the Lettuce Challenge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4157E8-A519-429D-9887-47AD2651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7154392" cy="34340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16A9A-4AD7-49E6-814E-5AE11849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6388188" cy="857250"/>
          </a:xfrm>
        </p:spPr>
        <p:txBody>
          <a:bodyPr/>
          <a:lstStyle/>
          <a:p>
            <a:r>
              <a:rPr lang="en-US" dirty="0"/>
              <a:t>Claims, Evidence, and Reasoning</a:t>
            </a:r>
          </a:p>
        </p:txBody>
      </p:sp>
      <p:pic>
        <p:nvPicPr>
          <p:cNvPr id="4" name="Google Shape;106;ge8ebbf564a_0_8" descr="This video provides an introduction to and brief explanation for writing a claim with evidence and reasoning. The CER framework is a key concept used across all content area and multiple grade levels to provide structure in writing arguments." title="Claims, Evidence, and Reasoning.">
            <a:hlinkClick r:id="rId3"/>
            <a:extLst>
              <a:ext uri="{FF2B5EF4-FFF2-40B4-BE49-F238E27FC236}">
                <a16:creationId xmlns:a16="http://schemas.microsoft.com/office/drawing/2014/main" id="{AA4EB763-839D-4B25-BF48-E755984C1B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3064" b="12261"/>
          <a:stretch/>
        </p:blipFill>
        <p:spPr>
          <a:xfrm>
            <a:off x="722060" y="1205299"/>
            <a:ext cx="5521084" cy="288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8ebbf564a_0_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221073" cy="19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What is your position?</a:t>
            </a:r>
            <a:endParaRPr sz="24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Make sure you can back up your claim  with evidence.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Do not use “I think” or “I believe.”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e8ebbf564a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Stating a Claim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79903" y="315941"/>
            <a:ext cx="5066407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536658" y="1741566"/>
            <a:ext cx="6920432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what ways can a piece of writing be clear and purposeful for the reader?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501972" y="334860"/>
            <a:ext cx="488037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527196" y="1548613"/>
            <a:ext cx="77724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 topic or question to formulate a stance that informs a clear claim;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Synthesize relevant subtopics to support a claim;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thesis statement that could be used in a research paper or expository essay.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138626" cy="318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surprising?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interesting?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troubling?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57199" y="307247"/>
            <a:ext cx="61958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Surprising-Interesting-Troubling</a:t>
            </a:r>
            <a:endParaRPr b="1" dirty="0">
              <a:solidFill>
                <a:schemeClr val="accent6"/>
              </a:solidFill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t="9571" r="23230" b="21171"/>
          <a:stretch/>
        </p:blipFill>
        <p:spPr>
          <a:xfrm>
            <a:off x="5361712" y="1062708"/>
            <a:ext cx="2438301" cy="24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eec7fd61a_0_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6463861" cy="32721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eeec7fd61a_0_3"/>
          <p:cNvSpPr txBox="1">
            <a:spLocks noGrp="1"/>
          </p:cNvSpPr>
          <p:nvPr>
            <p:ph type="title"/>
          </p:nvPr>
        </p:nvSpPr>
        <p:spPr>
          <a:xfrm>
            <a:off x="460355" y="133341"/>
            <a:ext cx="316571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Writing Road Map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A4025-9725-4C30-8955-B7BF48CF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6" y="1108148"/>
            <a:ext cx="6798090" cy="3835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9E3016-C8B4-4E14-9BCD-02DDB3CF6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94319D-0DDC-4250-8A69-63605519DA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F8A2D-5077-4DC5-BA18-568CB83B522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966e68ee-ec3c-4f12-bd4f-fedbbec8de0b"/>
    <ds:schemaRef ds:uri="http://purl.org/dc/terms/"/>
    <ds:schemaRef ds:uri="http://schemas.openxmlformats.org/package/2006/metadata/core-properties"/>
    <ds:schemaRef ds:uri="d06b737b-b789-4524-96b5-d3d460658ae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526</Words>
  <Application>Microsoft Macintosh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Let Us Start the Lettuce Club (Or Not) </vt:lpstr>
      <vt:lpstr>People Try the Lettuce Challenge</vt:lpstr>
      <vt:lpstr>Claims, Evidence, and Reasoning</vt:lpstr>
      <vt:lpstr>Stating a Claim</vt:lpstr>
      <vt:lpstr>Essential Question</vt:lpstr>
      <vt:lpstr>Lesson Objectives</vt:lpstr>
      <vt:lpstr>Surprising-Interesting-Troubling</vt:lpstr>
      <vt:lpstr>Writing Road Map</vt:lpstr>
      <vt:lpstr>Writing a Thesis Statement </vt:lpstr>
      <vt:lpstr>Consider the Following:</vt:lpstr>
      <vt:lpstr>Thesis Statement: People Try the Lettuce Challenge</vt:lpstr>
      <vt:lpstr>PowerPoint Presentation</vt:lpstr>
      <vt:lpstr>Outline</vt:lpstr>
      <vt:lpstr>Exit Ticket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Us Start the Lettuce Club (Or Not)</dc:title>
  <dc:subject/>
  <dc:creator>K20 Center</dc:creator>
  <cp:keywords/>
  <dc:description/>
  <cp:lastModifiedBy>Walker, Lena M.</cp:lastModifiedBy>
  <cp:revision>12</cp:revision>
  <dcterms:created xsi:type="dcterms:W3CDTF">2020-10-14T20:24:40Z</dcterms:created>
  <dcterms:modified xsi:type="dcterms:W3CDTF">2023-06-20T16:38:38Z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