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17"/>
  </p:notesMasterIdLst>
  <p:sldIdLst>
    <p:sldId id="256" r:id="rId3"/>
    <p:sldId id="270" r:id="rId4"/>
    <p:sldId id="264" r:id="rId5"/>
    <p:sldId id="273" r:id="rId6"/>
    <p:sldId id="262" r:id="rId7"/>
    <p:sldId id="263" r:id="rId8"/>
    <p:sldId id="260" r:id="rId9"/>
    <p:sldId id="272" r:id="rId10"/>
    <p:sldId id="275" r:id="rId11"/>
    <p:sldId id="265" r:id="rId12"/>
    <p:sldId id="278" r:id="rId13"/>
    <p:sldId id="276" r:id="rId14"/>
    <p:sldId id="274" r:id="rId15"/>
    <p:sldId id="277" r:id="rId1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61" autoAdjust="0"/>
    <p:restoredTop sz="94427"/>
  </p:normalViewPr>
  <p:slideViewPr>
    <p:cSldViewPr snapToGrid="0">
      <p:cViewPr varScale="1">
        <p:scale>
          <a:sx n="142" d="100"/>
          <a:sy n="142" d="100"/>
        </p:scale>
        <p:origin x="5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66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66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26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6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rYhLNQMRro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jycVFL8CNM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01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56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GOxVIgmGWE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Magnetic statements. Strategies. </a:t>
            </a:r>
            <a:r>
              <a:rPr lang="en-US" dirty="0">
                <a:hlinkClick r:id="rId3"/>
              </a:rPr>
              <a:t>https://learn.k20center.ou.edu/strategy/166</a:t>
            </a:r>
            <a:endParaRPr lang="en-US" dirty="0"/>
          </a:p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883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8F26C-BEBA-E79B-C97A-0196A9BA8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4C08DB-8036-F1C7-B8B9-8ACD4D3195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356CFA-7D65-35B9-DCAD-93A72B3614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(n.d.). Magnetic statements. Strategies. </a:t>
            </a:r>
            <a:r>
              <a:rPr lang="en-US" dirty="0">
                <a:hlinkClick r:id="rId3"/>
              </a:rPr>
              <a:t>https://learn.k20center.ou.edu/strategy/166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603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(n.d.). S-I-T (Surprising, interesting, troubling). Strategies. </a:t>
            </a:r>
            <a:r>
              <a:rPr lang="en-US" dirty="0">
                <a:hlinkClick r:id="rId3"/>
              </a:rPr>
              <a:t>https://learn.k20center.ou.edu/strategy/926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493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(n.d.). Cornell notes system. Strategies. </a:t>
            </a:r>
            <a:r>
              <a:rPr lang="en-US" dirty="0">
                <a:hlinkClick r:id="rId3"/>
              </a:rPr>
              <a:t>https://learn.k20center.ou.edu/strategy/56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629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History. (2016, November 3). </a:t>
            </a:r>
            <a:r>
              <a:rPr lang="en-US" i="1" dirty="0"/>
              <a:t>The Treaty of Versailles, what did the big three want? 1/2</a:t>
            </a:r>
            <a:r>
              <a:rPr lang="en-US" dirty="0"/>
              <a:t> [Video]. YouTube. </a:t>
            </a:r>
            <a:r>
              <a:rPr lang="en-US" dirty="0">
                <a:hlinkClick r:id="rId3"/>
              </a:rPr>
              <a:t>https://www.youtube.com/watch?v=vrYhLNQMRro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45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History. (2016, November 5). </a:t>
            </a:r>
            <a:r>
              <a:rPr lang="en-US" i="1" dirty="0"/>
              <a:t>The Treaty of Versailles, terms of the treaty 2/2</a:t>
            </a:r>
            <a:r>
              <a:rPr lang="en-US" dirty="0"/>
              <a:t> [Video]. YouTube. </a:t>
            </a:r>
            <a:r>
              <a:rPr lang="en-US" dirty="0">
                <a:hlinkClick r:id="rId3"/>
              </a:rPr>
              <a:t>https://www.youtube.com/watch?v=0jycVFL8CNM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131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(n.d.). POMS: Point of most significance. Strategies. </a:t>
            </a:r>
            <a:r>
              <a:rPr lang="en-US" dirty="0">
                <a:hlinkClick r:id="rId3"/>
              </a:rPr>
              <a:t>https://learn.k20center.ou.edu/strategy/101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199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(n.d.). Claim, evidence, reasoning (CER). Strategies.  </a:t>
            </a:r>
            <a:r>
              <a:rPr lang="en-US" dirty="0">
                <a:hlinkClick r:id="rId3"/>
              </a:rPr>
              <a:t>https://learn.k20center.ou.edu/strategy/156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083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(2021, August 19). </a:t>
            </a:r>
            <a:r>
              <a:rPr lang="en-US" i="1" dirty="0"/>
              <a:t>Claims, evidence, and reasoning</a:t>
            </a:r>
            <a:r>
              <a:rPr lang="en-US" dirty="0"/>
              <a:t> [Video]. YouTube. </a:t>
            </a:r>
            <a:r>
              <a:rPr lang="en-US" dirty="0">
                <a:hlinkClick r:id="rId3"/>
              </a:rPr>
              <a:t>https://www.youtube.com/watch?v=JGOxVIgmGWE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057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vrYhLNQMRro?feature=oembed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www.youtube.com/watch?v=vrYhLNQMRro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0jycVFL8CNM?feature=oembed" TargetMode="External"/><Relationship Id="rId5" Type="http://schemas.openxmlformats.org/officeDocument/2006/relationships/image" Target="../media/image13.jpeg"/><Relationship Id="rId4" Type="http://schemas.openxmlformats.org/officeDocument/2006/relationships/hyperlink" Target="https://www.youtube.com/watch?v=0jycVFL8CN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JGOxVIgmGWE?feature=oembed" TargetMode="External"/><Relationship Id="rId5" Type="http://schemas.openxmlformats.org/officeDocument/2006/relationships/image" Target="../media/image16.jpeg"/><Relationship Id="rId4" Type="http://schemas.openxmlformats.org/officeDocument/2006/relationships/hyperlink" Target="https://youtu.be/JGOxVIgmGWE?si=QVrfnUmdhKK2AsQ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Pays for Peace?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Evaluating the Treaty of Versailles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647355" y="1312133"/>
            <a:ext cx="2922311" cy="25192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5D84C-B1B9-7487-2919-4DBFDC69B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Magnetic Statements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001687CA-0FFD-B396-81EB-DB04465691A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Read the statements posted around the room.</a:t>
            </a:r>
          </a:p>
          <a:p>
            <a:pPr indent="-457200"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Move to a statement that appeals to you.</a:t>
            </a:r>
          </a:p>
          <a:p>
            <a:pPr indent="-457200"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Discuss with others in your group why you were drawn to that statement.</a:t>
            </a:r>
          </a:p>
        </p:txBody>
      </p:sp>
      <p:pic>
        <p:nvPicPr>
          <p:cNvPr id="3" name="Google Shape;102;p5" descr="Logo, icon&#10;&#10;Description automatically generated">
            <a:extLst>
              <a:ext uri="{FF2B5EF4-FFF2-40B4-BE49-F238E27FC236}">
                <a16:creationId xmlns:a16="http://schemas.microsoft.com/office/drawing/2014/main" id="{9B49DA0C-0E66-C3C3-A5D9-EF4CD45337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0353" y="126449"/>
            <a:ext cx="1290917" cy="1487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B5B0-37E3-E519-89C3-DF22E6395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21B72-56BC-BE54-9555-AB7FF7D3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Magnetic Statements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5ED8E432-0A75-CA62-9AEE-BAED8C44DB4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Move to a different statement that repels you.</a:t>
            </a:r>
          </a:p>
          <a:p>
            <a:pPr indent="-457200"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Discuss with others in your group why you felt repelled by that statement.</a:t>
            </a:r>
          </a:p>
        </p:txBody>
      </p:sp>
      <p:pic>
        <p:nvPicPr>
          <p:cNvPr id="3" name="Google Shape;102;p5" descr="Logo, icon&#10;&#10;Description automatically generated">
            <a:extLst>
              <a:ext uri="{FF2B5EF4-FFF2-40B4-BE49-F238E27FC236}">
                <a16:creationId xmlns:a16="http://schemas.microsoft.com/office/drawing/2014/main" id="{91F67727-8E38-9F9A-697D-ED42316FA78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0353" y="126449"/>
            <a:ext cx="1290917" cy="14871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8076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r>
              <a:rPr lang="en-US" altLang="en-US" dirty="0"/>
              <a:t>How can an agreement have unintended consequences?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Evaluate how the Treaty of Versailles affected Germany.</a:t>
            </a:r>
          </a:p>
          <a:p>
            <a:pPr marL="457200" indent="-457200"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Treaty of Versailles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Peace document signed at the end of WWI</a:t>
            </a:r>
          </a:p>
          <a:p>
            <a:pPr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Took effect on January 10, 1920, after the armistice on 11/11/1918.</a:t>
            </a:r>
          </a:p>
          <a:p>
            <a:pPr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Written during the Paris Peace Conference.</a:t>
            </a:r>
          </a:p>
          <a:p>
            <a:pPr indent="-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</a:pPr>
            <a:r>
              <a:rPr lang="en-US" dirty="0"/>
              <a:t>The main leaders of the treaty were the “Big Three”.</a:t>
            </a:r>
          </a:p>
          <a:p>
            <a:pPr marL="752079" lvl="1" indent="-457200">
              <a:spcBef>
                <a:spcPts val="0"/>
              </a:spcBef>
              <a:spcAft>
                <a:spcPts val="0"/>
              </a:spcAft>
              <a:buSzPts val="2000"/>
            </a:pPr>
            <a:r>
              <a:rPr lang="en-US" dirty="0"/>
              <a:t>Great Britain – David Lloyd George</a:t>
            </a:r>
          </a:p>
          <a:p>
            <a:pPr marL="752079" lvl="1" indent="-457200">
              <a:spcBef>
                <a:spcPts val="0"/>
              </a:spcBef>
              <a:spcAft>
                <a:spcPts val="0"/>
              </a:spcAft>
              <a:buSzPts val="2000"/>
            </a:pPr>
            <a:r>
              <a:rPr lang="en-US" dirty="0"/>
              <a:t>France – George Clemenceau</a:t>
            </a:r>
          </a:p>
          <a:p>
            <a:pPr marL="752079" lvl="1" indent="-457200">
              <a:spcBef>
                <a:spcPts val="0"/>
              </a:spcBef>
              <a:spcAft>
                <a:spcPts val="0"/>
              </a:spcAft>
              <a:buSzPts val="2000"/>
            </a:pPr>
            <a:r>
              <a:rPr lang="en-US" dirty="0"/>
              <a:t>USA – Woodrow Wilson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C0603-EA67-211B-AA71-4FFE33B6E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8981F-58F0-848E-79B6-261EF36FE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Treaty of Versailles S-I-T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4CCE813A-1782-C100-26A1-313AB634845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As you read the excerpts, highlight something you find:</a:t>
            </a:r>
          </a:p>
          <a:p>
            <a:pPr lvl="1"/>
            <a:r>
              <a:rPr lang="en-US" altLang="en-US" dirty="0"/>
              <a:t>Surprising</a:t>
            </a:r>
          </a:p>
          <a:p>
            <a:pPr lvl="1"/>
            <a:r>
              <a:rPr lang="en-US" altLang="en-US" dirty="0"/>
              <a:t>Interesting </a:t>
            </a:r>
          </a:p>
          <a:p>
            <a:pPr lvl="1"/>
            <a:r>
              <a:rPr lang="en-US" altLang="en-US" dirty="0"/>
              <a:t>Troubling</a:t>
            </a:r>
          </a:p>
        </p:txBody>
      </p:sp>
      <p:pic>
        <p:nvPicPr>
          <p:cNvPr id="3" name="Google Shape;141;p8" descr="Logo, icon&#10;&#10;Description automatically generated">
            <a:extLst>
              <a:ext uri="{FF2B5EF4-FFF2-40B4-BE49-F238E27FC236}">
                <a16:creationId xmlns:a16="http://schemas.microsoft.com/office/drawing/2014/main" id="{3A73DFB8-AA32-A817-4DD6-514FB36EEF1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2117" y="189350"/>
            <a:ext cx="1712258" cy="11298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0318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CCF06-2969-40E8-0329-EAC2D0757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48F57-60EE-0AAE-B8FB-69D9A2E20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Cornell Notes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3E18456D-E67D-FE7C-86C9-9B2F0130FC7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Essential question: How can an agreement have unintended consequences?</a:t>
            </a:r>
          </a:p>
          <a:p>
            <a:r>
              <a:rPr lang="en-US" altLang="en-US" dirty="0"/>
              <a:t>Questions:</a:t>
            </a:r>
          </a:p>
          <a:p>
            <a:pPr lvl="1"/>
            <a:r>
              <a:rPr lang="en-US" altLang="en-US" dirty="0"/>
              <a:t>How did the treaty punish Germany?</a:t>
            </a:r>
          </a:p>
          <a:p>
            <a:pPr lvl="1"/>
            <a:r>
              <a:rPr lang="en-US" altLang="en-US" dirty="0"/>
              <a:t>Who ultimately decided the terms of the treaty?</a:t>
            </a:r>
          </a:p>
          <a:p>
            <a:pPr lvl="1"/>
            <a:r>
              <a:rPr lang="en-US" altLang="en-US" dirty="0"/>
              <a:t>How did the German people respond to the terms of the treaty?</a:t>
            </a:r>
          </a:p>
        </p:txBody>
      </p:sp>
      <p:pic>
        <p:nvPicPr>
          <p:cNvPr id="3" name="Google Shape;148;p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B96D6A4-8775-34CA-11D1-183E5185E5E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6092" t="7778" r="3103" b="4214"/>
          <a:stretch/>
        </p:blipFill>
        <p:spPr>
          <a:xfrm>
            <a:off x="7827618" y="115611"/>
            <a:ext cx="1188720" cy="1501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9334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77305-E72B-0511-2B0D-1ADF58108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</p:spPr>
        <p:txBody>
          <a:bodyPr rtlCol="0">
            <a:normAutofit fontScale="90000"/>
          </a:bodyPr>
          <a:lstStyle/>
          <a:p>
            <a:pPr fontAlgn="auto">
              <a:defRPr/>
            </a:pPr>
            <a:r>
              <a:rPr lang="en-US" b="1" dirty="0">
                <a:hlinkClick r:id="rId4"/>
              </a:rPr>
              <a:t>The Treaty of Versailles, What Did the Big Three Want? 1/2</a:t>
            </a:r>
            <a:endParaRPr lang="en-US" dirty="0"/>
          </a:p>
        </p:txBody>
      </p:sp>
      <p:pic>
        <p:nvPicPr>
          <p:cNvPr id="3" name="Online Media 2" descr="The Treaty of Versailles, What Did the Big Three Want? 1/2">
            <a:hlinkClick r:id="" action="ppaction://media"/>
            <a:extLst>
              <a:ext uri="{FF2B5EF4-FFF2-40B4-BE49-F238E27FC236}">
                <a16:creationId xmlns:a16="http://schemas.microsoft.com/office/drawing/2014/main" id="{2ACECED8-C422-36EF-AEF0-2414ED3ECE5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305290" y="467360"/>
            <a:ext cx="6533419" cy="36913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DD05C-6052-CABE-A4D6-2B1FDC70A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82F47-A250-8461-3D5F-7B96EDD4B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</p:spPr>
        <p:txBody>
          <a:bodyPr rtlCol="0">
            <a:normAutofit fontScale="90000"/>
          </a:bodyPr>
          <a:lstStyle/>
          <a:p>
            <a:r>
              <a:rPr lang="en-US" b="1" dirty="0">
                <a:hlinkClick r:id="rId4"/>
              </a:rPr>
              <a:t>The Treaty of Versailles, Terms of the Treaty 2/2</a:t>
            </a:r>
            <a:br>
              <a:rPr lang="en-US" b="1" dirty="0">
                <a:hlinkClick r:id="rId4"/>
              </a:rPr>
            </a:br>
            <a:br>
              <a:rPr lang="en-US" dirty="0">
                <a:hlinkClick r:id="rId4"/>
              </a:rPr>
            </a:br>
            <a:endParaRPr lang="en-US" dirty="0"/>
          </a:p>
        </p:txBody>
      </p:sp>
      <p:pic>
        <p:nvPicPr>
          <p:cNvPr id="3" name="Online Media 2" descr="The Treaty of Versailles, Terms of the Treaty 2/2">
            <a:hlinkClick r:id="" action="ppaction://media"/>
            <a:extLst>
              <a:ext uri="{FF2B5EF4-FFF2-40B4-BE49-F238E27FC236}">
                <a16:creationId xmlns:a16="http://schemas.microsoft.com/office/drawing/2014/main" id="{CB74D682-612F-9980-9842-280E711FCA8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216997" y="537960"/>
            <a:ext cx="6710006" cy="379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0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8B582-D037-D09C-681F-2435982C9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75176-8DC8-2EDA-AD34-527B638E8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Point of Most Significance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D407393E-EF04-CC80-5D74-63AE805E5E2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Read the article about Germany reparations.</a:t>
            </a:r>
          </a:p>
          <a:p>
            <a:r>
              <a:rPr lang="en-US" altLang="en-US" dirty="0"/>
              <a:t>After reading, write what you think the most important part of the article is regarding the Treaty of Versailles.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36D20F-6047-7D7D-20B4-5D2B73AF6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725" y="88652"/>
            <a:ext cx="1183275" cy="103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917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49C88-DE52-2C87-14AA-D4A277E17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94A13-45CA-CA8A-86AD-EACF207FF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Claim, Evidence, Reasoning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D877D139-50B8-C214-E5E6-12DD296EAED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What was the impact of the Treaty of Versailles on Germany?</a:t>
            </a:r>
          </a:p>
          <a:p>
            <a:pPr lvl="1"/>
            <a:r>
              <a:rPr lang="en-US" altLang="en-US" dirty="0"/>
              <a:t>Complete the Claim, Evidence, Reasoning handout.</a:t>
            </a:r>
          </a:p>
        </p:txBody>
      </p:sp>
      <p:pic>
        <p:nvPicPr>
          <p:cNvPr id="3" name="Google Shape;181;p14" descr="Icon&#10;&#10;Description automatically generated">
            <a:extLst>
              <a:ext uri="{FF2B5EF4-FFF2-40B4-BE49-F238E27FC236}">
                <a16:creationId xmlns:a16="http://schemas.microsoft.com/office/drawing/2014/main" id="{5D6047DA-E68F-F771-0677-F65EF973CC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3739" y="122238"/>
            <a:ext cx="1465249" cy="1196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486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9E0B0-B9A9-1B6D-7BA0-D1476FD91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916AB-2AD7-CD34-D99C-E3A183CBA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</p:spPr>
        <p:txBody>
          <a:bodyPr rtlCol="0">
            <a:normAutofit fontScale="90000"/>
          </a:bodyPr>
          <a:lstStyle/>
          <a:p>
            <a:r>
              <a:rPr lang="en-US" b="1" dirty="0">
                <a:hlinkClick r:id="rId4"/>
              </a:rPr>
              <a:t>Claims, Evidence, and Reasoning.</a:t>
            </a:r>
            <a:br>
              <a:rPr lang="en-US" b="1" dirty="0"/>
            </a:br>
            <a:br>
              <a:rPr lang="en-US" dirty="0"/>
            </a:br>
            <a:endParaRPr lang="en-US" dirty="0"/>
          </a:p>
        </p:txBody>
      </p:sp>
      <p:pic>
        <p:nvPicPr>
          <p:cNvPr id="3" name="Online Media 2" descr="Claims, Evidence, and Reasoning.">
            <a:hlinkClick r:id="" action="ppaction://media"/>
            <a:extLst>
              <a:ext uri="{FF2B5EF4-FFF2-40B4-BE49-F238E27FC236}">
                <a16:creationId xmlns:a16="http://schemas.microsoft.com/office/drawing/2014/main" id="{A8D1B56B-7FC5-4588-D5EE-7FD44858346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66800" y="471604"/>
            <a:ext cx="7010400" cy="396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2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BF5A499D-F8D2-49C6-962D-9AF7F62A082E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6DD89F41-01E6-4C88-840F-270122FD5FDE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81</TotalTime>
  <Words>582</Words>
  <Application>Microsoft Macintosh PowerPoint</Application>
  <PresentationFormat>On-screen Show (16:9)</PresentationFormat>
  <Paragraphs>50</Paragraphs>
  <Slides>14</Slides>
  <Notes>10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Who Pays for Peace?</vt:lpstr>
      <vt:lpstr>Magnetic Statements</vt:lpstr>
      <vt:lpstr>Magnetic Statements</vt:lpstr>
      <vt:lpstr>Essential Question</vt:lpstr>
      <vt:lpstr>Learning Objective</vt:lpstr>
      <vt:lpstr>Treaty of Versailles</vt:lpstr>
      <vt:lpstr>Treaty of Versailles S-I-T</vt:lpstr>
      <vt:lpstr>Cornell Notes</vt:lpstr>
      <vt:lpstr>The Treaty of Versailles, What Did the Big Three Want? 1/2</vt:lpstr>
      <vt:lpstr>The Treaty of Versailles, Terms of the Treaty 2/2  </vt:lpstr>
      <vt:lpstr>Point of Most Significance</vt:lpstr>
      <vt:lpstr>Claim, Evidence, Reasoning</vt:lpstr>
      <vt:lpstr>Claims, Evidence, and Reasoning. 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Halstied, Laura E.</dc:creator>
  <cp:keywords/>
  <dc:description/>
  <cp:lastModifiedBy>Franklin, Sherry</cp:lastModifiedBy>
  <cp:revision>4</cp:revision>
  <dcterms:created xsi:type="dcterms:W3CDTF">2026-06-09T17:47:48Z</dcterms:created>
  <dcterms:modified xsi:type="dcterms:W3CDTF">2026-09-08T20:36:49Z</dcterms:modified>
  <cp:category/>
</cp:coreProperties>
</file>