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hnYkevjkPi79o4glZicLK4aJeX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D37B47-6FE2-43DF-97F0-A93E4764C253}">
  <a:tblStyle styleId="{1DD37B47-6FE2-43DF-97F0-A93E4764C2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6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rYhLNQMRro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jycVFL8CNM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abcnews.go.com/International/germany-makes-final-reparation-payments-world-war/story?id=11755920" TargetMode="External"/><Relationship Id="rId4" Type="http://schemas.openxmlformats.org/officeDocument/2006/relationships/hyperlink" Target="https://learn.k20center.ou.edu/strategy/926" TargetMode="Externa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926" TargetMode="Externa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GOxVIgmGWE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66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66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926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926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Cornell Notes System.  Retrieved from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https://learn.k20center.ou.edu/strategy/56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Simple History. (2016, November 3). </a:t>
            </a:r>
            <a:r>
              <a:rPr lang="en-US" sz="1800" b="0" i="1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Treaty of Versailles, What Did the Big Three Want? 1/2</a:t>
            </a:r>
            <a:r>
              <a:rPr lang="en-US" sz="18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[Video]. YouTube. </a:t>
            </a:r>
            <a:r>
              <a:rPr lang="en-US" sz="1800" b="0" i="0" u="sng" strike="noStrike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https://www.youtube.com/watch?v=vrYhLNQMRro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Simple History. (2016, November 5). </a:t>
            </a:r>
            <a:r>
              <a:rPr lang="en-US" sz="1800" b="0" i="1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Treaty of Versailles, Terms of the Treaty 2/2</a:t>
            </a:r>
            <a:r>
              <a:rPr lang="en-US" sz="1800" b="0" i="0" u="none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[Video]. YouTube. </a:t>
            </a:r>
            <a:r>
              <a:rPr lang="en-US" sz="1800" b="0" i="0" u="sng" strike="noStrike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https://www.youtube.com/watch?v=0jycVFL8CNM</a:t>
            </a: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S-I-T (Surprising, Interesting, Troubling).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 sz="1800" b="0" i="0" u="sng" strike="noStrike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Crossland, D. (2010, September 29). Germany Set to Make Final World War I Reparation Payment. Retrieved August 18, 2021, from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https://abcnews.go.com/International/germany-makes-final-reparation-payments-world-war/story?id=11755920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S-I-T (Surprising, Interesting, Troubling).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 sz="1800" b="0" i="0" u="none" strike="noStrike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dirty="0"/>
              <a:t>K20 Center. (2021, August 19). </a:t>
            </a:r>
            <a:r>
              <a:rPr lang="en-US" sz="1800" i="1" dirty="0"/>
              <a:t>Claim, Evidence, Reasoning</a:t>
            </a:r>
            <a:r>
              <a:rPr lang="en-US" sz="1800" dirty="0"/>
              <a:t> [Video]. YouTube. </a:t>
            </a:r>
            <a:r>
              <a:rPr lang="en-US" sz="1800" u="sng" dirty="0">
                <a:solidFill>
                  <a:schemeClr val="hlink"/>
                </a:solidFill>
                <a:hlinkClick r:id="rId3"/>
              </a:rPr>
              <a:t>https://www.youtube.com/watch?v=JGOxVIgmGWE</a:t>
            </a: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" name="Google Shape;18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Magnetic Statements.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Magnetic Statements.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Treaty of Versailles. (n.d.). Retrieved August 18, 2021, from https://www.britannica.com/event/Treaty-of-Versailles-1919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S-I-T (Surprising, Interesting, Troubling).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K20 Center. (n.d.). S-I-T (Surprising, Interesting, Troubling).  Retrieved from</a:t>
            </a:r>
            <a:r>
              <a:rPr lang="en-US" sz="1800" b="0" i="0" u="sng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 sz="1800" b="0" i="0" u="none" strike="noStrike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5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7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8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31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8" name="Google Shape;28;p32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3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3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5" name="Google Shape;35;p33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7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9" name="Google Shape;39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7" name="Google Shape;47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rYhLNQMRro?feature=oembed" TargetMode="Externa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jycVFL8CNM?feature=oembed" TargetMode="Externa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GOxVIgmGWE?feature=oembed" TargetMode="Externa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185647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Essential Question: How can an agreement have unintended consequences?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Questions: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How did the treaty punish Germany?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Who ultimately decided the terms of the treaty?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How did the German people respond to the terms of the treaty?</a:t>
            </a:r>
            <a:endParaRPr/>
          </a:p>
        </p:txBody>
      </p:sp>
      <p:sp>
        <p:nvSpPr>
          <p:cNvPr id="147" name="Google Shape;147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Cornell Notes</a:t>
            </a:r>
            <a:endParaRPr/>
          </a:p>
        </p:txBody>
      </p:sp>
      <p:pic>
        <p:nvPicPr>
          <p:cNvPr id="148" name="Google Shape;148;p9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46092" t="7778" r="3103" b="4214"/>
          <a:stretch/>
        </p:blipFill>
        <p:spPr>
          <a:xfrm>
            <a:off x="6687645" y="307248"/>
            <a:ext cx="1999155" cy="2597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Treaty of Versailles Video – Part 1</a:t>
            </a:r>
            <a:endParaRPr dirty="0"/>
          </a:p>
        </p:txBody>
      </p:sp>
      <p:pic>
        <p:nvPicPr>
          <p:cNvPr id="2" name="Online Media 1" title="The Treaty of Versailles, What Did the Big Three Want? 1/2">
            <a:hlinkClick r:id="" action="ppaction://media"/>
            <a:extLst>
              <a:ext uri="{FF2B5EF4-FFF2-40B4-BE49-F238E27FC236}">
                <a16:creationId xmlns:a16="http://schemas.microsoft.com/office/drawing/2014/main" id="{5A85B5A6-CA4C-45D7-9AF9-FCC4D624BAC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81125" y="1505474"/>
            <a:ext cx="5676900" cy="32074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The Treaty of Versailles Video – Part 2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A0658-6886-408D-95A9-1F6818ED8A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The Treaty of Versailles, Terms of the Treaty 2/2">
            <a:hlinkClick r:id="" action="ppaction://media"/>
            <a:extLst>
              <a:ext uri="{FF2B5EF4-FFF2-40B4-BE49-F238E27FC236}">
                <a16:creationId xmlns:a16="http://schemas.microsoft.com/office/drawing/2014/main" id="{11708354-EEEE-4242-8929-22AA7F52DDE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85925" y="1364549"/>
            <a:ext cx="5516155" cy="31166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235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Read the provided news article.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Then, on a piece of notebook paper create a table, </a:t>
            </a:r>
            <a:br>
              <a:rPr lang="en-US"/>
            </a:br>
            <a:r>
              <a:rPr lang="en-US"/>
              <a:t>like the one below.</a:t>
            </a:r>
            <a:endParaRPr/>
          </a:p>
        </p:txBody>
      </p:sp>
      <p:sp>
        <p:nvSpPr>
          <p:cNvPr id="166" name="Google Shape;166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Final Payment: News Article</a:t>
            </a:r>
            <a:endParaRPr/>
          </a:p>
        </p:txBody>
      </p:sp>
      <p:graphicFrame>
        <p:nvGraphicFramePr>
          <p:cNvPr id="167" name="Google Shape;167;p12"/>
          <p:cNvGraphicFramePr/>
          <p:nvPr/>
        </p:nvGraphicFramePr>
        <p:xfrm>
          <a:off x="770467" y="26739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{1DD37B47-6FE2-43DF-97F0-A93E4764C253}</a:tableStyleId>
              </a:tblPr>
              <a:tblGrid>
                <a:gridCol w="158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7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3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News Article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Surprising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Interesting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Troubling 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>
            <a:spLocks noGrp="1"/>
          </p:cNvSpPr>
          <p:nvPr>
            <p:ph type="body" idx="1"/>
          </p:nvPr>
        </p:nvSpPr>
        <p:spPr>
          <a:xfrm>
            <a:off x="457200" y="1309351"/>
            <a:ext cx="8229600" cy="3450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Think about what you just read and complete the table: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surprising</a:t>
            </a:r>
            <a:r>
              <a:rPr lang="en-US"/>
              <a:t>.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interesting</a:t>
            </a:r>
            <a:r>
              <a:rPr lang="en-US"/>
              <a:t>.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troubling</a:t>
            </a:r>
            <a:r>
              <a:rPr lang="en-US"/>
              <a:t>.</a:t>
            </a:r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Final Payment S-I-T</a:t>
            </a:r>
            <a:endParaRPr/>
          </a:p>
        </p:txBody>
      </p:sp>
      <p:pic>
        <p:nvPicPr>
          <p:cNvPr id="174" name="Google Shape;174;p13" descr="Logo,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4318" y="2007784"/>
            <a:ext cx="3052481" cy="26262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Claim, Evidence, Reasoning</a:t>
            </a:r>
            <a:endParaRPr/>
          </a:p>
        </p:txBody>
      </p:sp>
      <p:sp>
        <p:nvSpPr>
          <p:cNvPr id="180" name="Google Shape;180;p1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was the impact of the Treaty of Versailles on Germany?</a:t>
            </a:r>
            <a:endParaRPr/>
          </a:p>
          <a:p>
            <a:pPr marL="480035" lvl="1" indent="-185156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Complete the Claim Evidence Reasoning handout.</a:t>
            </a:r>
            <a:endParaRPr/>
          </a:p>
        </p:txBody>
      </p:sp>
      <p:pic>
        <p:nvPicPr>
          <p:cNvPr id="181" name="Google Shape;181;p14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38544" y="618269"/>
            <a:ext cx="3448256" cy="3448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Claim, Evidence, Reasoning</a:t>
            </a:r>
            <a:endParaRPr>
              <a:highlight>
                <a:srgbClr val="FFFF00"/>
              </a:highlight>
            </a:endParaRPr>
          </a:p>
        </p:txBody>
      </p:sp>
      <p:pic>
        <p:nvPicPr>
          <p:cNvPr id="2" name="Online Media 1" title="Claims, Evidence, and Reasoning.">
            <a:hlinkClick r:id="" action="ppaction://media"/>
            <a:extLst>
              <a:ext uri="{FF2B5EF4-FFF2-40B4-BE49-F238E27FC236}">
                <a16:creationId xmlns:a16="http://schemas.microsoft.com/office/drawing/2014/main" id="{8BD235F2-2D00-4B49-A059-627E09A89E2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09675" y="1245870"/>
            <a:ext cx="6544434" cy="36976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Who Pays for Peace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Evaluating the Treaty of Versailles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549928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Read the statements posted around the room.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Move to a statement that appeals to you.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Discuss with others in your group why you were drawn to that statement.</a:t>
            </a:r>
            <a:endParaRPr/>
          </a:p>
        </p:txBody>
      </p:sp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Magnetic Statements</a:t>
            </a:r>
            <a:endParaRPr/>
          </a:p>
        </p:txBody>
      </p:sp>
      <p:pic>
        <p:nvPicPr>
          <p:cNvPr id="102" name="Google Shape;102;p5" descr="Logo,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53072" y="735872"/>
            <a:ext cx="2746353" cy="3429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549928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Move to a different statement that repels you.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Discuss with others in your group why you felt repelled by that statement.</a:t>
            </a:r>
            <a:endParaRPr/>
          </a:p>
        </p:txBody>
      </p:sp>
      <p:sp>
        <p:nvSpPr>
          <p:cNvPr id="108" name="Google Shape;108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Magnetic Statements</a:t>
            </a:r>
            <a:endParaRPr/>
          </a:p>
        </p:txBody>
      </p:sp>
      <p:pic>
        <p:nvPicPr>
          <p:cNvPr id="109" name="Google Shape;109;p6" descr="Logo,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53072" y="735872"/>
            <a:ext cx="2746353" cy="3429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15" name="Google Shape;115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How can an agreement have unintended consequences?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282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398463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</a:pPr>
            <a:r>
              <a:rPr lang="en-US"/>
              <a:t>Evaluate how the Treaty of Versailles affected Germany.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Peace document signed at the end of WWI</a:t>
            </a:r>
            <a:endParaRPr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Took effect on January 10, 1920, after the armistice on 11/11/1918</a:t>
            </a:r>
            <a:endParaRPr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Written during the Paris Peace Conference</a:t>
            </a:r>
            <a:endParaRPr/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The main leaders of the treaty were the “Big Three”</a:t>
            </a:r>
            <a:endParaRPr/>
          </a:p>
          <a:p>
            <a:pPr marL="480034" lvl="1" indent="-185155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Great Britain – David Lloyd George</a:t>
            </a:r>
            <a:endParaRPr/>
          </a:p>
          <a:p>
            <a:pPr marL="480034" lvl="1" indent="-185155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France – George Clemenceau</a:t>
            </a:r>
            <a:endParaRPr/>
          </a:p>
          <a:p>
            <a:pPr marL="480034" lvl="1" indent="-185155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USA – Woodrow Wilson</a:t>
            </a: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Treaty of Versailles	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23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Read the selected articles from the treaty.</a:t>
            </a:r>
            <a:endParaRPr/>
          </a:p>
          <a:p>
            <a:pPr marL="227013" lvl="0" indent="-227013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Then, on a piece of notebook paper create a table, </a:t>
            </a:r>
            <a:br>
              <a:rPr lang="en-US"/>
            </a:br>
            <a:r>
              <a:rPr lang="en-US"/>
              <a:t>like the one below.</a:t>
            </a:r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Analyzing the Treaty of Versailles</a:t>
            </a:r>
            <a:endParaRPr/>
          </a:p>
        </p:txBody>
      </p:sp>
      <p:graphicFrame>
        <p:nvGraphicFramePr>
          <p:cNvPr id="134" name="Google Shape;134;p7"/>
          <p:cNvGraphicFramePr/>
          <p:nvPr/>
        </p:nvGraphicFramePr>
        <p:xfrm>
          <a:off x="770467" y="26739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{1DD37B47-6FE2-43DF-97F0-A93E4764C253}</a:tableStyleId>
              </a:tblPr>
              <a:tblGrid>
                <a:gridCol w="158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7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3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Treaty of Versailles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Surprising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Interesting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none" strike="noStrike" cap="none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Troubling </a:t>
                      </a:r>
                      <a:endParaRPr sz="20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u="none" strike="noStrike" cap="none"/>
                      </a:br>
                      <a:endParaRPr sz="1200" u="none" strike="noStrike" cap="none"/>
                    </a:p>
                  </a:txBody>
                  <a:tcPr marL="47400" marR="47400" marT="47400" marB="47400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body" idx="1"/>
          </p:nvPr>
        </p:nvSpPr>
        <p:spPr>
          <a:xfrm>
            <a:off x="457200" y="1309351"/>
            <a:ext cx="8229600" cy="3450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Think about what you just read and complete the table: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surprising</a:t>
            </a:r>
            <a:r>
              <a:rPr lang="en-US"/>
              <a:t>.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interesting</a:t>
            </a:r>
            <a:r>
              <a:rPr lang="en-US"/>
              <a:t>.</a:t>
            </a:r>
            <a:endParaRPr/>
          </a:p>
          <a:p>
            <a:pPr marL="480035" lvl="1" indent="-185156" algn="l" rtl="0"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Write one idea that you found </a:t>
            </a:r>
            <a:r>
              <a:rPr lang="en-US" b="1" i="1"/>
              <a:t>troubling</a:t>
            </a:r>
            <a:r>
              <a:rPr lang="en-US"/>
              <a:t>.</a:t>
            </a:r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Treaty of Versailles S-I-T</a:t>
            </a:r>
            <a:endParaRPr/>
          </a:p>
        </p:txBody>
      </p:sp>
      <p:pic>
        <p:nvPicPr>
          <p:cNvPr id="141" name="Google Shape;141;p8" descr="Logo,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4318" y="2007784"/>
            <a:ext cx="3052481" cy="26262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774</Words>
  <Application>Microsoft Office PowerPoint</Application>
  <PresentationFormat>On-screen Show (16:9)</PresentationFormat>
  <Paragraphs>77</Paragraphs>
  <Slides>16</Slides>
  <Notes>16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Noto Sans Symbols</vt:lpstr>
      <vt:lpstr>LEARN theme</vt:lpstr>
      <vt:lpstr>LEARN theme</vt:lpstr>
      <vt:lpstr>PowerPoint Presentation</vt:lpstr>
      <vt:lpstr>Who Pays for Peace</vt:lpstr>
      <vt:lpstr>Magnetic Statements</vt:lpstr>
      <vt:lpstr>Magnetic Statements</vt:lpstr>
      <vt:lpstr>Essential Question</vt:lpstr>
      <vt:lpstr>Lesson Objectives</vt:lpstr>
      <vt:lpstr>Treaty of Versailles </vt:lpstr>
      <vt:lpstr>Analyzing the Treaty of Versailles</vt:lpstr>
      <vt:lpstr>Treaty of Versailles S-I-T</vt:lpstr>
      <vt:lpstr>Cornell Notes</vt:lpstr>
      <vt:lpstr>The Treaty of Versailles Video – Part 1</vt:lpstr>
      <vt:lpstr>The Treaty of Versailles Video – Part 2</vt:lpstr>
      <vt:lpstr>Final Payment: News Article</vt:lpstr>
      <vt:lpstr>Final Payment S-I-T</vt:lpstr>
      <vt:lpstr>Claim, Evidence, Reasoning</vt:lpstr>
      <vt:lpstr>Claim, Evidence, Reasoning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jordnaru@outlook.com</cp:lastModifiedBy>
  <cp:revision>1</cp:revision>
  <dcterms:created xsi:type="dcterms:W3CDTF">2021-08-17T20:18:24Z</dcterms:created>
  <dcterms:modified xsi:type="dcterms:W3CDTF">2021-10-26T18:41:37Z</dcterms:modified>
</cp:coreProperties>
</file>