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81" r:id="rId2"/>
  </p:sldMasterIdLst>
  <p:notesMasterIdLst>
    <p:notesMasterId r:id="rId19"/>
  </p:notesMasterIdLst>
  <p:sldIdLst>
    <p:sldId id="256" r:id="rId3"/>
    <p:sldId id="270" r:id="rId4"/>
    <p:sldId id="264" r:id="rId5"/>
    <p:sldId id="273" r:id="rId6"/>
    <p:sldId id="262" r:id="rId7"/>
    <p:sldId id="263" r:id="rId8"/>
    <p:sldId id="272" r:id="rId9"/>
    <p:sldId id="265" r:id="rId10"/>
    <p:sldId id="278" r:id="rId11"/>
    <p:sldId id="277" r:id="rId12"/>
    <p:sldId id="276" r:id="rId13"/>
    <p:sldId id="260" r:id="rId14"/>
    <p:sldId id="275" r:id="rId15"/>
    <p:sldId id="274" r:id="rId16"/>
    <p:sldId id="280" r:id="rId17"/>
    <p:sldId id="279" r:id="rId18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39" autoAdjust="0"/>
    <p:restoredTop sz="94315"/>
  </p:normalViewPr>
  <p:slideViewPr>
    <p:cSldViewPr snapToGrid="0">
      <p:cViewPr varScale="1">
        <p:scale>
          <a:sx n="47" d="100"/>
          <a:sy n="47" d="100"/>
        </p:scale>
        <p:origin x="208" y="2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3;n">
            <a:extLst>
              <a:ext uri="{FF2B5EF4-FFF2-40B4-BE49-F238E27FC236}">
                <a16:creationId xmlns:a16="http://schemas.microsoft.com/office/drawing/2014/main" id="{8624FC82-B5A2-5FA3-CBF3-BCBFA34F9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Google Shape;4;n">
            <a:extLst>
              <a:ext uri="{FF2B5EF4-FFF2-40B4-BE49-F238E27FC236}">
                <a16:creationId xmlns:a16="http://schemas.microsoft.com/office/drawing/2014/main" id="{8976970C-9707-70A8-F003-735290520F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38;p:notes">
            <a:extLst>
              <a:ext uri="{FF2B5EF4-FFF2-40B4-BE49-F238E27FC236}">
                <a16:creationId xmlns:a16="http://schemas.microsoft.com/office/drawing/2014/main" id="{9366B4A2-DBA3-CFE8-53CE-BFEE9562E40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Google Shape;39;p:notes">
            <a:extLst>
              <a:ext uri="{FF2B5EF4-FFF2-40B4-BE49-F238E27FC236}">
                <a16:creationId xmlns:a16="http://schemas.microsoft.com/office/drawing/2014/main" id="{3F2534ED-FEAD-412D-0543-27B7B303B0D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400" b="1" i="0" dirty="0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Left</a:t>
            </a:r>
            <a:r>
              <a:rPr lang="en-US" sz="1400" i="0" dirty="0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Unknown. (2006). Model Si Nan of Han Dynasty [Image]. Wikimedia Commons. https://</a:t>
            </a:r>
            <a:r>
              <a:rPr lang="en-US" sz="1400" i="0" dirty="0" err="1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commons.wikimedia.org</a:t>
            </a:r>
            <a:r>
              <a:rPr lang="en-US" sz="1400" i="0" dirty="0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/wiki/</a:t>
            </a:r>
            <a:r>
              <a:rPr lang="en-US" sz="1400" i="0" dirty="0" err="1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File:Model_Si_Nan_of_Han_Dynasty.jpg</a:t>
            </a:r>
            <a:endParaRPr lang="en-US" sz="1400" i="0" dirty="0">
              <a:solidFill>
                <a:srgbClr val="3E5C6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b="1" i="0" dirty="0"/>
              <a:t>Right</a:t>
            </a:r>
            <a:r>
              <a:rPr lang="en-US" i="0" dirty="0"/>
              <a:t>: </a:t>
            </a:r>
            <a:r>
              <a:rPr lang="en-US" sz="1400" i="0" dirty="0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Garcia, L. (2008). Azimuthal compass [Image]. Wikimedia Commons. https://</a:t>
            </a:r>
            <a:r>
              <a:rPr lang="en-US" sz="1400" i="0" dirty="0" err="1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commons.wikimedia.org</a:t>
            </a:r>
            <a:r>
              <a:rPr lang="en-US" sz="1400" i="0" dirty="0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/wiki/File:Br%C3%BAjula_azimutal_espa%C3%B1ola_s.XVIII_(</a:t>
            </a:r>
            <a:r>
              <a:rPr lang="en-US" sz="1400" i="0" dirty="0" err="1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M.A.N._Madrid</a:t>
            </a:r>
            <a:r>
              <a:rPr lang="en-US" sz="1400" i="0" dirty="0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)_01.jpg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3628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b="1" i="0" dirty="0"/>
              <a:t>Left</a:t>
            </a:r>
            <a:r>
              <a:rPr lang="en-US" i="0" dirty="0"/>
              <a:t>: </a:t>
            </a:r>
            <a:r>
              <a:rPr lang="en-US" sz="1400" i="0" dirty="0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Bench, E. (2009). Astrolabe parts [Image]. Flickr. https://</a:t>
            </a:r>
            <a:r>
              <a:rPr lang="en-US" sz="1400" i="0" dirty="0" err="1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www.flickr.com</a:t>
            </a:r>
            <a:r>
              <a:rPr lang="en-US" sz="1400" i="0" dirty="0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/photos/19762676@N00/3317031220</a:t>
            </a:r>
            <a:endParaRPr lang="en-US"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dirty="0"/>
              <a:t>Right</a:t>
            </a:r>
            <a:r>
              <a:rPr lang="en-US" i="0" dirty="0"/>
              <a:t>: </a:t>
            </a:r>
            <a:r>
              <a:rPr lang="en-US" sz="14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Garcia, L. (2008). Al-Sahli's Astrolabe [Image]. Wikimedia Commons. https://</a:t>
            </a:r>
            <a:r>
              <a:rPr lang="en-US" sz="140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commons.wikimedia.org</a:t>
            </a:r>
            <a:r>
              <a:rPr lang="en-US" sz="14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/wiki/File:Astrolabio_andalus%C3%AD_Toledo_1067_(M.A.N.)_04.jpg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8984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b="1" i="0" dirty="0"/>
              <a:t>Left</a:t>
            </a:r>
            <a:r>
              <a:rPr lang="en-US" i="0" dirty="0"/>
              <a:t>: </a:t>
            </a:r>
            <a:r>
              <a:rPr lang="en-US" sz="1400" i="0" dirty="0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Museo Galileo. (2010). Quadrans </a:t>
            </a:r>
            <a:r>
              <a:rPr lang="en-US" sz="1400" i="0" dirty="0" err="1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vetus</a:t>
            </a:r>
            <a:r>
              <a:rPr lang="en-US" sz="1400" i="0" dirty="0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[Image]. Wikimedia Commons. https://</a:t>
            </a:r>
            <a:r>
              <a:rPr lang="en-US" sz="1400" i="0" dirty="0" err="1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commons.wikimedia.org</a:t>
            </a:r>
            <a:r>
              <a:rPr lang="en-US" sz="1400" i="0" dirty="0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/wiki/File:Quadrans_Vetus_inv_662_IF_22256.jpg</a:t>
            </a:r>
            <a:endParaRPr lang="en-US" i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b="1" i="0" dirty="0"/>
              <a:t>Right</a:t>
            </a:r>
            <a:r>
              <a:rPr lang="en-US" i="0" dirty="0"/>
              <a:t>: </a:t>
            </a:r>
            <a:r>
              <a:rPr lang="en-US" sz="1400" i="0" dirty="0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Rama. (2016). Quadrant </a:t>
            </a:r>
            <a:r>
              <a:rPr lang="en-US" sz="1400" i="0" dirty="0" err="1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astrolabique</a:t>
            </a:r>
            <a:r>
              <a:rPr lang="en-US" sz="1400" i="0" dirty="0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ottoman [Image]. Wikimedia Commons. https://</a:t>
            </a:r>
            <a:r>
              <a:rPr lang="en-US" sz="1400" i="0" dirty="0" err="1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commons.wikimedia.org</a:t>
            </a:r>
            <a:r>
              <a:rPr lang="en-US" sz="1400" i="0" dirty="0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/wiki/File:Astrolabe-MnM_9_NA_61-IMG_6075-black.JPG</a:t>
            </a:r>
            <a:endParaRPr lang="en-US" i="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0157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0" dirty="0"/>
              <a:t>Both</a:t>
            </a:r>
            <a:r>
              <a:rPr lang="en-US" i="0" dirty="0"/>
              <a:t>: </a:t>
            </a:r>
            <a:r>
              <a:rPr lang="en-US" sz="1400" i="0" dirty="0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Science, civilization, and society. (n.d.). Caravel [Image]. MT Oceanography. https://</a:t>
            </a:r>
            <a:r>
              <a:rPr lang="en-US" sz="1400" i="0" dirty="0" err="1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www.mt-oceanography.info</a:t>
            </a:r>
            <a:r>
              <a:rPr lang="en-US" sz="1400" i="0" dirty="0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1400" i="0" dirty="0" err="1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science+society</a:t>
            </a:r>
            <a:r>
              <a:rPr lang="en-US" sz="1400" i="0" dirty="0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/lectures/illustrations/lecture17/</a:t>
            </a:r>
            <a:r>
              <a:rPr lang="en-US" sz="1400" i="0" dirty="0" err="1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caravel.html</a:t>
            </a:r>
            <a:endParaRPr lang="en-US" sz="1400" i="0" dirty="0">
              <a:solidFill>
                <a:srgbClr val="3E5C6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4958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(2021). Navigation tools during the Age of Exploration [Video]. YouTube. 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=pD04eYrfLz0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924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1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04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93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2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95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11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06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586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7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45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ith Cover Ima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44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sential Question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5D844917-401A-C607-900F-8340B4453A3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75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3142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4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3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0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5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15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fontAlgn="base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fontAlgn="base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fontAlgn="base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fontAlgn="base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fontAlgn="base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0.xml"/><Relationship Id="rId1" Type="http://schemas.openxmlformats.org/officeDocument/2006/relationships/video" Target="https://www.youtube.com/embed/pD04eYrfLz0?feature=oembed" TargetMode="External"/><Relationship Id="rId5" Type="http://schemas.openxmlformats.org/officeDocument/2006/relationships/image" Target="../media/image18.jpeg"/><Relationship Id="rId4" Type="http://schemas.openxmlformats.org/officeDocument/2006/relationships/hyperlink" Target="https://youtu.be/pD04eYrfLz0?si=n0B4jVVeQG8qmNnd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143FB0-2799-E59F-8EF6-F5072AF21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48;gdb3a546c77_0_17" descr="Diagram, engineering drawing&#10;&#10;Description automatically generated">
            <a:extLst>
              <a:ext uri="{FF2B5EF4-FFF2-40B4-BE49-F238E27FC236}">
                <a16:creationId xmlns:a16="http://schemas.microsoft.com/office/drawing/2014/main" id="{3D726E92-9A91-5EC0-FCCA-08DC89BAC79C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2096" y="1309351"/>
            <a:ext cx="4111908" cy="3075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49;gdb3a546c77_0_17" descr="A picture containing chart&#10;&#10;Description automatically generated">
            <a:extLst>
              <a:ext uri="{FF2B5EF4-FFF2-40B4-BE49-F238E27FC236}">
                <a16:creationId xmlns:a16="http://schemas.microsoft.com/office/drawing/2014/main" id="{7862CE6F-DAC7-B0DE-2CE4-BA84350A9DE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 l="4542"/>
          <a:stretch/>
        </p:blipFill>
        <p:spPr>
          <a:xfrm>
            <a:off x="4944798" y="950960"/>
            <a:ext cx="3278106" cy="34340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75862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E6FB5-FEEB-143B-FD68-7C463AA11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55;gdb3a546c77_0_12" descr="A picture containing water, boat, outdoor, transport&#10;&#10;Description automatically generated">
            <a:extLst>
              <a:ext uri="{FF2B5EF4-FFF2-40B4-BE49-F238E27FC236}">
                <a16:creationId xmlns:a16="http://schemas.microsoft.com/office/drawing/2014/main" id="{95E9910A-79F5-C317-DFEE-3BFFCCF85695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9185" y="1032939"/>
            <a:ext cx="3903228" cy="2945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6;gdb3a546c77_0_12" descr="A picture containing water, boat, outdoor, watercraft&#10;&#10;Description automatically generated">
            <a:extLst>
              <a:ext uri="{FF2B5EF4-FFF2-40B4-BE49-F238E27FC236}">
                <a16:creationId xmlns:a16="http://schemas.microsoft.com/office/drawing/2014/main" id="{A317DBC9-423B-3F49-B003-444D3143455E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71588" y="1032939"/>
            <a:ext cx="3867821" cy="30776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71685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11CD8-D9BB-BC4B-FD94-B6149C8A5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Tools of Exploration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7D3FB85-4C05-9AF8-0E54-BE7EB078D8F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indent="-457200"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As you watch the video, fill in the TIP chart. </a:t>
            </a:r>
          </a:p>
          <a:p>
            <a:pPr indent="-457200"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Write information about each type of navigational technology. </a:t>
            </a:r>
          </a:p>
          <a:p>
            <a:pPr indent="-457200"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Sketch a picture of each tool.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368D9-0533-1086-CF4B-5076FD31C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5388A-5C1B-E927-088F-75D9CD072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063" y="4329113"/>
            <a:ext cx="7635875" cy="573087"/>
          </a:xfrm>
        </p:spPr>
        <p:txBody>
          <a:bodyPr rtlCol="0">
            <a:normAutofit fontScale="90000"/>
          </a:bodyPr>
          <a:lstStyle/>
          <a:p>
            <a:pPr fontAlgn="auto">
              <a:defRPr/>
            </a:pPr>
            <a:r>
              <a:rPr lang="en-US" dirty="0">
                <a:hlinkClick r:id="rId4"/>
              </a:rPr>
              <a:t>Navigational Tools During the Age of Exploration</a:t>
            </a:r>
            <a:endParaRPr lang="en-US" dirty="0"/>
          </a:p>
        </p:txBody>
      </p:sp>
      <p:pic>
        <p:nvPicPr>
          <p:cNvPr id="3" name="Online Media 2" descr="Navigation Tools During the Age of Exploration">
            <a:hlinkClick r:id="" action="ppaction://media"/>
            <a:extLst>
              <a:ext uri="{FF2B5EF4-FFF2-40B4-BE49-F238E27FC236}">
                <a16:creationId xmlns:a16="http://schemas.microsoft.com/office/drawing/2014/main" id="{33C0624F-0FB5-3F14-86B5-E3AA190C6B0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926327" y="241300"/>
            <a:ext cx="7291346" cy="411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272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0C3324-7210-05DC-628C-D0B38FBDB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CA5CE-7931-C563-5A34-6663F2D12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Discuss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0769CE5F-50DF-CE7B-2A7A-C3F6DB2D88F5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indent="-457200"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How was each tool used for exploration? </a:t>
            </a:r>
          </a:p>
          <a:p>
            <a:pPr indent="-457200"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How did European explorers’ use of this technology affect the world? </a:t>
            </a:r>
          </a:p>
        </p:txBody>
      </p:sp>
    </p:spTree>
    <p:extLst>
      <p:ext uri="{BB962C8B-B14F-4D97-AF65-F5344CB8AC3E}">
        <p14:creationId xmlns:p14="http://schemas.microsoft.com/office/powerpoint/2010/main" val="869636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46E98-58D6-E078-2AAD-2E291AD91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509E3-CCF9-7603-A5EE-7B2A2A307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Tool Advertisement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B46175E-066B-38C7-3E8E-65835B5B745F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0">
              <a:lnSpc>
                <a:spcPct val="115000"/>
              </a:lnSpc>
              <a:spcBef>
                <a:spcPts val="0"/>
              </a:spcBef>
            </a:pP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Design an advertisement that markets the technology to explorers. </a:t>
            </a:r>
          </a:p>
          <a:p>
            <a:pPr marL="0">
              <a:lnSpc>
                <a:spcPct val="115000"/>
              </a:lnSpc>
              <a:spcBef>
                <a:spcPts val="0"/>
              </a:spcBef>
            </a:pP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In your ad, explain:</a:t>
            </a:r>
          </a:p>
          <a:p>
            <a:pPr marL="457200" lvl="1">
              <a:lnSpc>
                <a:spcPct val="115000"/>
              </a:lnSpc>
              <a:spcBef>
                <a:spcPts val="0"/>
              </a:spcBef>
            </a:pPr>
            <a:r>
              <a:rPr lang="en-US" sz="2200" dirty="0">
                <a:ea typeface="Calibri" panose="020F0502020204030204" pitchFamily="34" charset="0"/>
                <a:cs typeface="Times New Roman" panose="02020603050405020304" pitchFamily="18" charset="0"/>
              </a:rPr>
              <a:t> the technology’s origin, </a:t>
            </a:r>
          </a:p>
          <a:p>
            <a:pPr marL="457200" lvl="1">
              <a:lnSpc>
                <a:spcPct val="115000"/>
              </a:lnSpc>
              <a:spcBef>
                <a:spcPts val="0"/>
              </a:spcBef>
            </a:pPr>
            <a:r>
              <a:rPr lang="en-US" sz="2200" dirty="0">
                <a:ea typeface="Calibri" panose="020F0502020204030204" pitchFamily="34" charset="0"/>
                <a:cs typeface="Times New Roman" panose="02020603050405020304" pitchFamily="18" charset="0"/>
              </a:rPr>
              <a:t>how it came to Europe, </a:t>
            </a:r>
          </a:p>
          <a:p>
            <a:pPr marL="457200" lvl="1">
              <a:lnSpc>
                <a:spcPct val="115000"/>
              </a:lnSpc>
              <a:spcBef>
                <a:spcPts val="0"/>
              </a:spcBef>
            </a:pPr>
            <a:r>
              <a:rPr lang="en-US" sz="2200" dirty="0">
                <a:ea typeface="Calibri" panose="020F0502020204030204" pitchFamily="34" charset="0"/>
                <a:cs typeface="Times New Roman" panose="02020603050405020304" pitchFamily="18" charset="0"/>
              </a:rPr>
              <a:t>how it can help explorers navigate the ocean, and </a:t>
            </a:r>
          </a:p>
          <a:p>
            <a:pPr marL="457200" lvl="1">
              <a:lnSpc>
                <a:spcPct val="115000"/>
              </a:lnSpc>
              <a:spcBef>
                <a:spcPts val="0"/>
              </a:spcBef>
            </a:pPr>
            <a:r>
              <a:rPr lang="en-US" sz="2200" dirty="0">
                <a:ea typeface="Calibri" panose="020F0502020204030204" pitchFamily="34" charset="0"/>
                <a:cs typeface="Times New Roman" panose="02020603050405020304" pitchFamily="18" charset="0"/>
              </a:rPr>
              <a:t>its historical importance. </a:t>
            </a:r>
          </a:p>
        </p:txBody>
      </p:sp>
    </p:spTree>
    <p:extLst>
      <p:ext uri="{BB962C8B-B14F-4D97-AF65-F5344CB8AC3E}">
        <p14:creationId xmlns:p14="http://schemas.microsoft.com/office/powerpoint/2010/main" val="10545610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88EF1D-DA5B-376C-18BF-4A98D610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82FC2-BFF9-FD20-1E27-9E7689661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Exit Ticket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192D8688-6553-831A-1687-369C1BCD4813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indent="-457200"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How did the arrival of new technology influence European exploration?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DC6835-ED50-D72E-DA7B-1E3AFCFD53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7959" y="173038"/>
            <a:ext cx="1933178" cy="994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255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497E2-88CE-452F-3FF8-96EE085AE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Exploration Innovation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F57AB-21DC-21E2-F0B4-543CF54F3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European Exploration and Navigational Tools</a:t>
            </a: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A9CE501F-ECB1-9E90-9382-8F0363093F5F}"/>
              </a:ext>
            </a:extLst>
          </p:cNvPr>
          <p:cNvSpPr/>
          <p:nvPr/>
        </p:nvSpPr>
        <p:spPr>
          <a:xfrm>
            <a:off x="647355" y="1312133"/>
            <a:ext cx="2922311" cy="2519234"/>
          </a:xfrm>
          <a:prstGeom prst="hexagon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661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5D84C-B1B9-7487-2919-4DBFDC69B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Fiction in the Facts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001687CA-0FFD-B396-81EB-DB04465691AC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0" lv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dirty="0"/>
              <a:t>During the Age of Exploration…</a:t>
            </a:r>
          </a:p>
          <a:p>
            <a:pPr marL="514350" lvl="0" indent="-5143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2600"/>
              <a:buFont typeface="Arial"/>
              <a:buAutoNum type="arabicPeriod"/>
            </a:pPr>
            <a:r>
              <a:rPr lang="en-US" dirty="0"/>
              <a:t>European explorers used the stars to navigate across the Atlantic Ocean. </a:t>
            </a:r>
          </a:p>
          <a:p>
            <a:pPr marL="514350" lvl="0" indent="-5143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2600"/>
              <a:buFont typeface="Arial"/>
              <a:buAutoNum type="arabicPeriod"/>
            </a:pPr>
            <a:r>
              <a:rPr lang="en-US" dirty="0"/>
              <a:t>ships required many sailors to row across the Atlantic Ocean. </a:t>
            </a:r>
          </a:p>
          <a:p>
            <a:pPr marL="514350" lvl="0" indent="-5143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2600"/>
              <a:buFont typeface="Arial"/>
              <a:buAutoNum type="arabicPeriod"/>
            </a:pPr>
            <a:r>
              <a:rPr lang="en-US" dirty="0"/>
              <a:t>European explorers used tools from other countries to navigate across the Atlantic Ocean.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95B1C4-4F93-85C1-30B8-A245CA74F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9312" y="274638"/>
            <a:ext cx="892075" cy="155377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109CB-627F-D4FF-EA6F-23FFC84CD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09170-0CE5-201A-5294-2529C1980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Fiction in the Facts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D13151B6-40B5-9B93-04C3-A5737B746ADA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0" lv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dirty="0"/>
              <a:t>During the Age of Exploration…</a:t>
            </a:r>
          </a:p>
          <a:p>
            <a:pPr marL="514350" lvl="0" indent="-5143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2600"/>
              <a:buFont typeface="Arial"/>
              <a:buAutoNum type="arabicPeriod"/>
            </a:pPr>
            <a:r>
              <a:rPr lang="en-US" dirty="0"/>
              <a:t>European explorers used the stars to navigate across the Atlantic Ocean. </a:t>
            </a:r>
            <a:r>
              <a:rPr lang="en-US" i="1" dirty="0">
                <a:solidFill>
                  <a:schemeClr val="accent3"/>
                </a:solidFill>
              </a:rPr>
              <a:t>(True)</a:t>
            </a:r>
          </a:p>
          <a:p>
            <a:pPr marL="514350" lvl="0" indent="-5143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2600"/>
              <a:buFont typeface="Arial"/>
              <a:buAutoNum type="arabicPeriod"/>
            </a:pPr>
            <a:r>
              <a:rPr lang="en-US" dirty="0"/>
              <a:t>ships required many sailors to row across the Atlantic Ocean. </a:t>
            </a:r>
            <a:r>
              <a:rPr lang="en-US" i="1" dirty="0">
                <a:solidFill>
                  <a:schemeClr val="accent3"/>
                </a:solidFill>
              </a:rPr>
              <a:t>(False)</a:t>
            </a:r>
          </a:p>
          <a:p>
            <a:pPr marL="514350" lvl="0" indent="-5143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2600"/>
              <a:buFont typeface="Arial"/>
              <a:buAutoNum type="arabicPeriod"/>
            </a:pPr>
            <a:r>
              <a:rPr lang="en-US" dirty="0"/>
              <a:t>European explorers used tools from other countries to navigate across the Atlantic Ocean. </a:t>
            </a:r>
            <a:r>
              <a:rPr lang="en-US" i="1" dirty="0">
                <a:solidFill>
                  <a:schemeClr val="accent3"/>
                </a:solidFill>
              </a:rPr>
              <a:t>(True)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099491-E0BA-99C1-F005-C31C7CEA0C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9312" y="274638"/>
            <a:ext cx="892075" cy="1553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687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3">
            <a:extLst>
              <a:ext uri="{FF2B5EF4-FFF2-40B4-BE49-F238E27FC236}">
                <a16:creationId xmlns:a16="http://schemas.microsoft.com/office/drawing/2014/main" id="{1C1DB67A-4418-8D73-6089-D989CE677E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Essential Question</a:t>
            </a:r>
          </a:p>
        </p:txBody>
      </p:sp>
      <p:sp>
        <p:nvSpPr>
          <p:cNvPr id="23554" name="Text Placeholder 4">
            <a:extLst>
              <a:ext uri="{FF2B5EF4-FFF2-40B4-BE49-F238E27FC236}">
                <a16:creationId xmlns:a16="http://schemas.microsoft.com/office/drawing/2014/main" id="{F01DC99E-0FC2-0634-50E3-612982742493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/>
          <a:lstStyle/>
          <a:p>
            <a:r>
              <a:rPr lang="en-US" dirty="0"/>
              <a:t>How did the arrival of new technology influence European exploration?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3">
            <a:extLst>
              <a:ext uri="{FF2B5EF4-FFF2-40B4-BE49-F238E27FC236}">
                <a16:creationId xmlns:a16="http://schemas.microsoft.com/office/drawing/2014/main" id="{7A133F9F-8BD4-BFCE-947E-74745460E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Learning Objective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28C0DD-EBA7-945F-414B-0577DA3BB3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Analyze the technological innovations that paved the way for increased European exploration.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7FE2BA-370B-BBC5-19CF-BE1FA981D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AAC34-FDEF-3329-7913-6DA106D8B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Exploration Tools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F894867C-0069-2590-0546-3DD3C3249CA7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indent="-457200"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Write down observations about each set of images. </a:t>
            </a:r>
          </a:p>
          <a:p>
            <a:pPr indent="-457200"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Use those observations to make inferences about each tool’s purpose relating to European exploration. </a:t>
            </a:r>
          </a:p>
          <a:p>
            <a:pPr indent="-457200"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Record your ideas on the handout. </a:t>
            </a:r>
          </a:p>
        </p:txBody>
      </p:sp>
      <p:pic>
        <p:nvPicPr>
          <p:cNvPr id="3" name="Google Shape;128;gdb3a546c77_0_44">
            <a:extLst>
              <a:ext uri="{FF2B5EF4-FFF2-40B4-BE49-F238E27FC236}">
                <a16:creationId xmlns:a16="http://schemas.microsoft.com/office/drawing/2014/main" id="{9284F743-9C94-5AC2-3326-A9C7CEAF05A4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60875" y="274638"/>
            <a:ext cx="810982" cy="993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8762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4;p5" descr="A close-up of a book&#10;&#10;Description automatically generated with low confidence">
            <a:extLst>
              <a:ext uri="{FF2B5EF4-FFF2-40B4-BE49-F238E27FC236}">
                <a16:creationId xmlns:a16="http://schemas.microsoft.com/office/drawing/2014/main" id="{DDDC5EF2-C5FA-54DE-4A98-0F58F80EFBF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11712" t="10415" r="8528" b="4308"/>
          <a:stretch/>
        </p:blipFill>
        <p:spPr>
          <a:xfrm>
            <a:off x="335953" y="1171930"/>
            <a:ext cx="4236047" cy="3020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35;p5" descr="A picture containing indoor, old, compass, dirty&#10;&#10;Description automatically generated">
            <a:extLst>
              <a:ext uri="{FF2B5EF4-FFF2-40B4-BE49-F238E27FC236}">
                <a16:creationId xmlns:a16="http://schemas.microsoft.com/office/drawing/2014/main" id="{1BA18051-5D3F-1C55-8397-F6C915BD8CBF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27525" y="829701"/>
            <a:ext cx="3125037" cy="37052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D441A2-7E6C-E675-EC14-80BB7FA17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41;gdb3a546c77_0_22" descr="A picture containing indoor, sliced&#10;&#10;Description automatically generated">
            <a:extLst>
              <a:ext uri="{FF2B5EF4-FFF2-40B4-BE49-F238E27FC236}">
                <a16:creationId xmlns:a16="http://schemas.microsoft.com/office/drawing/2014/main" id="{7F5FDF19-2B54-E882-D64A-8A74A79F5FF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8746" y="1309353"/>
            <a:ext cx="3774801" cy="3664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42;gdb3a546c77_0_22" descr="A gold pocket watch&#10;&#10;Description automatically generated with low confidence">
            <a:extLst>
              <a:ext uri="{FF2B5EF4-FFF2-40B4-BE49-F238E27FC236}">
                <a16:creationId xmlns:a16="http://schemas.microsoft.com/office/drawing/2014/main" id="{E0A12931-1787-C5BA-6FA7-A24888EF7470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55193" y="1192645"/>
            <a:ext cx="3241767" cy="37808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129709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BF5A499D-F8D2-49C6-962D-9AF7F62A082E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6DD89F41-01E6-4C88-840F-270122FD5FDE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Custom Design</Template>
  <TotalTime>115</TotalTime>
  <Words>621</Words>
  <Application>Microsoft Macintosh PowerPoint</Application>
  <PresentationFormat>On-screen Show (16:9)</PresentationFormat>
  <Paragraphs>45</Paragraphs>
  <Slides>16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Aptos Display</vt:lpstr>
      <vt:lpstr>Arial</vt:lpstr>
      <vt:lpstr>Calibri</vt:lpstr>
      <vt:lpstr>Courier New</vt:lpstr>
      <vt:lpstr>System Font Regular</vt:lpstr>
      <vt:lpstr>Wingdings</vt:lpstr>
      <vt:lpstr>Custom Design</vt:lpstr>
      <vt:lpstr>1_Custom Design</vt:lpstr>
      <vt:lpstr>PowerPoint Presentation</vt:lpstr>
      <vt:lpstr>Exploration Innovation</vt:lpstr>
      <vt:lpstr>Fiction in the Facts</vt:lpstr>
      <vt:lpstr>Fiction in the Facts</vt:lpstr>
      <vt:lpstr>Essential Question</vt:lpstr>
      <vt:lpstr>Learning Objective</vt:lpstr>
      <vt:lpstr>Exploration Tools</vt:lpstr>
      <vt:lpstr>PowerPoint Presentation</vt:lpstr>
      <vt:lpstr>PowerPoint Presentation</vt:lpstr>
      <vt:lpstr>PowerPoint Presentation</vt:lpstr>
      <vt:lpstr>PowerPoint Presentation</vt:lpstr>
      <vt:lpstr>Tools of Exploration</vt:lpstr>
      <vt:lpstr>Navigational Tools During the Age of Exploration</vt:lpstr>
      <vt:lpstr>Discuss</vt:lpstr>
      <vt:lpstr>Tool Advertisement</vt:lpstr>
      <vt:lpstr>Exit Ticket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Halstied, Laura E.</dc:creator>
  <cp:keywords/>
  <dc:description/>
  <cp:lastModifiedBy>Halstied, Laura E.</cp:lastModifiedBy>
  <cp:revision>2</cp:revision>
  <dcterms:created xsi:type="dcterms:W3CDTF">2026-06-09T17:47:48Z</dcterms:created>
  <dcterms:modified xsi:type="dcterms:W3CDTF">2026-06-22T16:05:28Z</dcterms:modified>
  <cp:category/>
</cp:coreProperties>
</file>