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9"/>
  </p:notesMasterIdLst>
  <p:sldIdLst>
    <p:sldId id="256" r:id="rId3"/>
    <p:sldId id="270" r:id="rId4"/>
    <p:sldId id="264" r:id="rId5"/>
    <p:sldId id="273" r:id="rId6"/>
    <p:sldId id="262" r:id="rId7"/>
    <p:sldId id="263" r:id="rId8"/>
    <p:sldId id="272" r:id="rId9"/>
    <p:sldId id="265" r:id="rId10"/>
    <p:sldId id="278" r:id="rId11"/>
    <p:sldId id="277" r:id="rId12"/>
    <p:sldId id="276" r:id="rId13"/>
    <p:sldId id="260" r:id="rId14"/>
    <p:sldId id="275" r:id="rId15"/>
    <p:sldId id="274" r:id="rId16"/>
    <p:sldId id="280" r:id="rId17"/>
    <p:sldId id="279" r:id="rId18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949" autoAdjust="0"/>
    <p:restoredTop sz="87145"/>
  </p:normalViewPr>
  <p:slideViewPr>
    <p:cSldViewPr snapToGrid="0">
      <p:cViewPr varScale="1">
        <p:scale>
          <a:sx n="117" d="100"/>
          <a:sy n="117" d="100"/>
        </p:scale>
        <p:origin x="19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0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3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TIP Chart.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https://learn.k20center.ou.edu/strategy/185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760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317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444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Fiction in the Facts.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841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Fiction in the Facts.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https://learn.k20center.ou.edu/strategy/60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590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Painting a picture.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091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400" b="1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Left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Unknown. (2006). Model Si Nan of Han Dynasty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File:Model_Si_Nan_of_Han_Dynasty.jpg</a:t>
            </a:r>
            <a:endParaRPr lang="en-US" sz="1400" i="0" dirty="0">
              <a:solidFill>
                <a:srgbClr val="3E5C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Garcia, L. (2008). Azimuthal compass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/wiki/File:Br%C3%BAjula_azimutal_espa%C3%B1ola_s.XVIII_(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M.A.N._Madrid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)_01.jpg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362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Left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Bench, E. (2009). Astrolabe parts [Image]. Flickr.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www.flickr.com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/photos/19762676@N00/3317031220</a:t>
            </a:r>
            <a:endParaRPr lang="en-US" i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Garcia, L. (2008). Al-Sahli's Astrolabe [Image]. Wikimedia Commons. https://</a:t>
            </a:r>
            <a:r>
              <a:rPr lang="en-US" sz="1400" i="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/wiki/File:Astrolabio_andalus%C3%AD_Toledo_1067_(M.A.N.)_04.jpg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898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Left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Museo Galileo. (2010). Quadrans 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vetus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/wiki/File:Quadrans_Vetus_inv_662_IF_22256.jpg</a:t>
            </a:r>
            <a:endParaRPr lang="en-US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i="0" dirty="0"/>
              <a:t>Right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Rama. (2016). Quadrant 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astrolabique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ottoman [Image]. Wikimedia Commons.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commons.wikimedia.org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/wiki/File:Astrolabe-MnM_9_NA_61-IMG_6075-black.JPG</a:t>
            </a:r>
            <a:endParaRPr lang="en-US" i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01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i="0" dirty="0"/>
              <a:t>Both</a:t>
            </a:r>
            <a:r>
              <a:rPr lang="en-US" i="0" dirty="0"/>
              <a:t>: 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Science, civilization, and society. (n.d.). Caravel [Image]. MT Oceanography. https://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www.mt-oceanography.info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science+society</a:t>
            </a:r>
            <a:r>
              <a:rPr lang="en-US" sz="1400" i="0" dirty="0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/lectures/illustrations/lecture17/</a:t>
            </a:r>
            <a:r>
              <a:rPr lang="en-US" sz="1400" i="0" dirty="0" err="1">
                <a:solidFill>
                  <a:srgbClr val="3E5C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caravel.html</a:t>
            </a:r>
            <a:endParaRPr lang="en-US" sz="1400" i="0" dirty="0">
              <a:solidFill>
                <a:srgbClr val="3E5C6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95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K20 Center. (2021). Navigation tools during the Age of Exploration [Video]. YouTube. 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=pD04eYrfLz0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92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pD04eYrfLz0?feature=oembed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s://youtu.be/pD04eYrfLz0?si=n0B4jVVeQG8qmNnd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43FB0-2799-E59F-8EF6-F5072AF2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8;gdb3a546c77_0_17" descr="Diagram, engineering drawing&#10;&#10;Description automatically generated">
            <a:extLst>
              <a:ext uri="{FF2B5EF4-FFF2-40B4-BE49-F238E27FC236}">
                <a16:creationId xmlns:a16="http://schemas.microsoft.com/office/drawing/2014/main" id="{3D726E92-9A91-5EC0-FCCA-08DC89BAC79C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096" y="1309351"/>
            <a:ext cx="4111908" cy="3075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9;gdb3a546c77_0_17" descr="A picture containing chart&#10;&#10;Description automatically generated">
            <a:extLst>
              <a:ext uri="{FF2B5EF4-FFF2-40B4-BE49-F238E27FC236}">
                <a16:creationId xmlns:a16="http://schemas.microsoft.com/office/drawing/2014/main" id="{7862CE6F-DAC7-B0DE-2CE4-BA84350A9DE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542"/>
          <a:stretch/>
        </p:blipFill>
        <p:spPr>
          <a:xfrm>
            <a:off x="4944798" y="950960"/>
            <a:ext cx="3278106" cy="34340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7586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E6FB5-FEEB-143B-FD68-7C463AA11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55;gdb3a546c77_0_12" descr="A picture containing water, boat, outdoor, transport&#10;&#10;Description automatically generated">
            <a:extLst>
              <a:ext uri="{FF2B5EF4-FFF2-40B4-BE49-F238E27FC236}">
                <a16:creationId xmlns:a16="http://schemas.microsoft.com/office/drawing/2014/main" id="{95E9910A-79F5-C317-DFEE-3BFFCCF8569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9185" y="1032939"/>
            <a:ext cx="3903228" cy="2945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6;gdb3a546c77_0_12" descr="A picture containing water, boat, outdoor, watercraft&#10;&#10;Description automatically generated">
            <a:extLst>
              <a:ext uri="{FF2B5EF4-FFF2-40B4-BE49-F238E27FC236}">
                <a16:creationId xmlns:a16="http://schemas.microsoft.com/office/drawing/2014/main" id="{A317DBC9-423B-3F49-B003-444D3143455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71588" y="1032939"/>
            <a:ext cx="3867821" cy="30776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71685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Tools of Exploration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As you watch the video, fill in the TIP chart.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Write information about each type of navigational technology.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Sketch a picture of each tool.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368D9-0533-1086-CF4B-5076FD31C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5388A-5C1B-E927-088F-75D9CD072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063" y="4329113"/>
            <a:ext cx="7635875" cy="573087"/>
          </a:xfrm>
        </p:spPr>
        <p:txBody>
          <a:bodyPr rtlCol="0">
            <a:normAutofit fontScale="90000"/>
          </a:bodyPr>
          <a:lstStyle/>
          <a:p>
            <a:pPr fontAlgn="auto">
              <a:defRPr/>
            </a:pPr>
            <a:r>
              <a:rPr lang="en-US" dirty="0">
                <a:hlinkClick r:id="rId4"/>
              </a:rPr>
              <a:t>Navigational Tools During the Age of Exploration</a:t>
            </a:r>
            <a:endParaRPr lang="en-US" dirty="0"/>
          </a:p>
        </p:txBody>
      </p:sp>
      <p:pic>
        <p:nvPicPr>
          <p:cNvPr id="3" name="Online Media 2" descr="Navigation Tools During the Age of Exploration">
            <a:hlinkClick r:id="" action="ppaction://media"/>
            <a:extLst>
              <a:ext uri="{FF2B5EF4-FFF2-40B4-BE49-F238E27FC236}">
                <a16:creationId xmlns:a16="http://schemas.microsoft.com/office/drawing/2014/main" id="{33C0624F-0FB5-3F14-86B5-E3AA190C6B0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926327" y="241300"/>
            <a:ext cx="7291346" cy="411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7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C3324-7210-05DC-628C-D0B38FBDB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CA5CE-7931-C563-5A34-6663F2D12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Discuss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769CE5F-50DF-CE7B-2A7A-C3F6DB2D88F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was each tool used for exploration?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did European explorers’ use of these technologies affect the world?</a:t>
            </a:r>
          </a:p>
        </p:txBody>
      </p:sp>
    </p:spTree>
    <p:extLst>
      <p:ext uri="{BB962C8B-B14F-4D97-AF65-F5344CB8AC3E}">
        <p14:creationId xmlns:p14="http://schemas.microsoft.com/office/powerpoint/2010/main" val="869636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46E98-58D6-E078-2AAD-2E291AD91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509E3-CCF9-7603-A5EE-7B2A2A307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Tool Advertisement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B46175E-066B-38C7-3E8E-65835B5B745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Design an advertisement that markets the technology to explorers. </a:t>
            </a:r>
          </a:p>
          <a:p>
            <a:pPr marL="0">
              <a:lnSpc>
                <a:spcPct val="115000"/>
              </a:lnSpc>
              <a:spcBef>
                <a:spcPts val="0"/>
              </a:spcBef>
            </a:pPr>
            <a:r>
              <a:rPr lang="en-US" sz="2800" dirty="0">
                <a:ea typeface="Calibri" panose="020F0502020204030204" pitchFamily="34" charset="0"/>
                <a:cs typeface="Times New Roman" panose="02020603050405020304" pitchFamily="18" charset="0"/>
              </a:rPr>
              <a:t>In your ad, explain: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The tool’s origin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How it developed or spread 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How it helped explorers navigate the ocean</a:t>
            </a:r>
          </a:p>
          <a:p>
            <a:pPr marL="457200" lvl="1">
              <a:lnSpc>
                <a:spcPct val="115000"/>
              </a:lnSpc>
              <a:spcBef>
                <a:spcPts val="0"/>
              </a:spcBef>
            </a:pPr>
            <a:r>
              <a:rPr lang="en-US" sz="2200" dirty="0">
                <a:ea typeface="Calibri" panose="020F0502020204030204" pitchFamily="34" charset="0"/>
                <a:cs typeface="Times New Roman" panose="02020603050405020304" pitchFamily="18" charset="0"/>
              </a:rPr>
              <a:t>Its historical importance</a:t>
            </a:r>
          </a:p>
        </p:txBody>
      </p:sp>
    </p:spTree>
    <p:extLst>
      <p:ext uri="{BB962C8B-B14F-4D97-AF65-F5344CB8AC3E}">
        <p14:creationId xmlns:p14="http://schemas.microsoft.com/office/powerpoint/2010/main" val="10545610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8EF1D-DA5B-376C-18BF-4A98D610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2FC2-BFF9-FD20-1E27-9E7689661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192D8688-6553-831A-1687-369C1BCD48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How did the arrival of new technology influence European exploration?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C6835-ED50-D72E-DA7B-1E3AFCFD5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959" y="173038"/>
            <a:ext cx="1933178" cy="9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5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Exploration Innovation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European Exploration and Navigational Tools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Fiction in the Facts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dirty="0"/>
              <a:t>During the Age of Exploration…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the stars to navigate across the Atlantic Ocean. 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Ships required many sailors to row across the Atlantic Ocean. 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tools from other countries to navigate across the Atlantic Ocean.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95B1C4-4F93-85C1-30B8-A245CA74F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312" y="274638"/>
            <a:ext cx="892075" cy="15537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109CB-627F-D4FF-EA6F-23FFC84CD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9170-0CE5-201A-5294-2529C198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Fiction in the Facts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D13151B6-40B5-9B93-04C3-A5737B746AD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0" lv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dirty="0"/>
              <a:t>During the Age of Exploration…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the stars to navigate across the Atlantic Ocean. </a:t>
            </a:r>
            <a:r>
              <a:rPr lang="en-US" i="1" dirty="0">
                <a:solidFill>
                  <a:schemeClr val="accent3"/>
                </a:solidFill>
              </a:rPr>
              <a:t>(True)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Ships required many sailors to row across the Atlantic Ocean. </a:t>
            </a:r>
            <a:r>
              <a:rPr lang="en-US" i="1" dirty="0">
                <a:solidFill>
                  <a:schemeClr val="accent3"/>
                </a:solidFill>
              </a:rPr>
              <a:t>(False)</a:t>
            </a:r>
          </a:p>
          <a:p>
            <a:pPr marL="514350" lvl="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2600"/>
              <a:buFont typeface="Arial"/>
              <a:buAutoNum type="arabicPeriod"/>
            </a:pPr>
            <a:r>
              <a:rPr lang="en-US" dirty="0"/>
              <a:t>European explorers used tools from other countries to navigate across the Atlantic Ocean. </a:t>
            </a:r>
            <a:r>
              <a:rPr lang="en-US" i="1" dirty="0">
                <a:solidFill>
                  <a:schemeClr val="accent3"/>
                </a:solidFill>
              </a:rPr>
              <a:t>(True)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099491-E0BA-99C1-F005-C31C7CEA0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312" y="274638"/>
            <a:ext cx="892075" cy="1553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87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64008" indent="0">
              <a:buNone/>
            </a:pPr>
            <a:r>
              <a:rPr lang="en-US" dirty="0"/>
              <a:t>How did the arrival of new technology influence European exploration?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marL="64008" indent="0" fontAlgn="auto">
              <a:spcAft>
                <a:spcPts val="0"/>
              </a:spcAft>
              <a:buNone/>
              <a:defRPr/>
            </a:pPr>
            <a:r>
              <a:rPr lang="en-US" dirty="0"/>
              <a:t>Analyze the technological innovations that paved the way for increased European exploration.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FE2BA-370B-BBC5-19CF-BE1FA981D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AAC34-FDEF-3329-7913-6DA106D8B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Exploration Tools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F894867C-0069-2590-0546-3DD3C3249CA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Write down observations about each set of images.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Use those observations to make inferences about each tool’s purpose in European exploration. </a:t>
            </a:r>
          </a:p>
          <a:p>
            <a:pPr indent="-457200"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Record your ideas on the handout. </a:t>
            </a:r>
          </a:p>
        </p:txBody>
      </p:sp>
      <p:pic>
        <p:nvPicPr>
          <p:cNvPr id="3" name="Google Shape;128;gdb3a546c77_0_44">
            <a:extLst>
              <a:ext uri="{FF2B5EF4-FFF2-40B4-BE49-F238E27FC236}">
                <a16:creationId xmlns:a16="http://schemas.microsoft.com/office/drawing/2014/main" id="{9284F743-9C94-5AC2-3326-A9C7CEAF05A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0875" y="274638"/>
            <a:ext cx="810982" cy="993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8762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4;p5" descr="A close-up of a book&#10;&#10;Description automatically generated with low confidence">
            <a:extLst>
              <a:ext uri="{FF2B5EF4-FFF2-40B4-BE49-F238E27FC236}">
                <a16:creationId xmlns:a16="http://schemas.microsoft.com/office/drawing/2014/main" id="{DDDC5EF2-C5FA-54DE-4A98-0F58F80EFB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11712" t="10415" r="8528" b="4308"/>
          <a:stretch/>
        </p:blipFill>
        <p:spPr>
          <a:xfrm>
            <a:off x="335953" y="1171930"/>
            <a:ext cx="4236047" cy="3020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5;p5" descr="A picture containing indoor, old, compass, dirty&#10;&#10;Description automatically generated">
            <a:extLst>
              <a:ext uri="{FF2B5EF4-FFF2-40B4-BE49-F238E27FC236}">
                <a16:creationId xmlns:a16="http://schemas.microsoft.com/office/drawing/2014/main" id="{1BA18051-5D3F-1C55-8397-F6C915BD8CB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7525" y="829701"/>
            <a:ext cx="3125037" cy="3705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441A2-7E6C-E675-EC14-80BB7FA17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41;gdb3a546c77_0_22" descr="A picture containing indoor, sliced&#10;&#10;Description automatically generated">
            <a:extLst>
              <a:ext uri="{FF2B5EF4-FFF2-40B4-BE49-F238E27FC236}">
                <a16:creationId xmlns:a16="http://schemas.microsoft.com/office/drawing/2014/main" id="{7F5FDF19-2B54-E882-D64A-8A74A79F5FF2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8746" y="1309353"/>
            <a:ext cx="3774801" cy="36641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2;gdb3a546c77_0_22" descr="A gold pocket watch&#10;&#10;Description automatically generated with low confidence">
            <a:extLst>
              <a:ext uri="{FF2B5EF4-FFF2-40B4-BE49-F238E27FC236}">
                <a16:creationId xmlns:a16="http://schemas.microsoft.com/office/drawing/2014/main" id="{E0A12931-1787-C5BA-6FA7-A24888EF7470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5193" y="1192645"/>
            <a:ext cx="3241767" cy="3780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29709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119</TotalTime>
  <Words>751</Words>
  <Application>Microsoft Macintosh PowerPoint</Application>
  <PresentationFormat>On-screen Show (16:9)</PresentationFormat>
  <Paragraphs>50</Paragraphs>
  <Slides>16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Exploration Innovation</vt:lpstr>
      <vt:lpstr>Fiction in the Facts</vt:lpstr>
      <vt:lpstr>Fiction in the Facts</vt:lpstr>
      <vt:lpstr>Essential Question</vt:lpstr>
      <vt:lpstr>Learning Objective</vt:lpstr>
      <vt:lpstr>Exploration Tools</vt:lpstr>
      <vt:lpstr>PowerPoint Presentation</vt:lpstr>
      <vt:lpstr>PowerPoint Presentation</vt:lpstr>
      <vt:lpstr>PowerPoint Presentation</vt:lpstr>
      <vt:lpstr>PowerPoint Presentation</vt:lpstr>
      <vt:lpstr>Tools of Exploration</vt:lpstr>
      <vt:lpstr>Navigational Tools During the Age of Exploration</vt:lpstr>
      <vt:lpstr>Discuss</vt:lpstr>
      <vt:lpstr>Tool Advertisement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Harris, Hudson J.</cp:lastModifiedBy>
  <cp:revision>5</cp:revision>
  <dcterms:created xsi:type="dcterms:W3CDTF">2026-06-09T17:47:48Z</dcterms:created>
  <dcterms:modified xsi:type="dcterms:W3CDTF">2026-08-31T18:30:34Z</dcterms:modified>
  <cp:category/>
</cp:coreProperties>
</file>