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6" r:id="rId5"/>
  </p:sldMasterIdLst>
  <p:notesMasterIdLst>
    <p:notesMasterId r:id="rId1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Qx38E28uzztZ9h970ipBcT15k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225D1-A6AC-4D03-B0D1-078A30BBC6DD}" v="6" dt="2021-09-08T15:13:25.503"/>
  </p1510:revLst>
</p1510:revInfo>
</file>

<file path=ppt/tableStyles.xml><?xml version="1.0" encoding="utf-8"?>
<a:tblStyleLst xmlns:a="http://schemas.openxmlformats.org/drawingml/2006/main" def="{D618E6E5-03A1-45A7-B242-8478B289CEB6}">
  <a:tblStyle styleId="{D618E6E5-03A1-45A7-B242-8478B289CEB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54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 (n.d.). Stop and Jot. Strategies. https://learn.k20center.ou.edu/strategy/168</a:t>
            </a:r>
            <a:endParaRPr dirty="0"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It’s OPTIC-al. Strategies. https://learn.k20center.ou.edu/strategy/99</a:t>
            </a:r>
            <a:endParaRPr dirty="0"/>
          </a:p>
        </p:txBody>
      </p:sp>
      <p:sp>
        <p:nvSpPr>
          <p:cNvPr id="153" name="Google Shape;15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Two-Minute Paper. Strategies. https://learn.k20center.ou.edu/strategy/152</a:t>
            </a:r>
            <a:endParaRPr dirty="0"/>
          </a:p>
        </p:txBody>
      </p:sp>
      <p:sp>
        <p:nvSpPr>
          <p:cNvPr id="160" name="Google Shape;16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Comanche National Museum and Cultural Center. (2013, December 10). </a:t>
            </a:r>
            <a:r>
              <a:rPr lang="en-US" i="1" dirty="0"/>
              <a:t>Code of honor - Comanche code talkers of WWII </a:t>
            </a:r>
            <a:r>
              <a:rPr lang="en-US" dirty="0"/>
              <a:t>[Video]. YouTube. https://www.youtube.com/watch?v=fABizJmghFk</a:t>
            </a:r>
            <a:endParaRPr dirty="0"/>
          </a:p>
        </p:txBody>
      </p:sp>
      <p:sp>
        <p:nvSpPr>
          <p:cNvPr id="92" name="Google Shape;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Army Heritage Center Foundation. (n.d.) How Comanche heritage helped win the war: Charles J. </a:t>
            </a:r>
            <a:r>
              <a:rPr lang="en-US" dirty="0" err="1"/>
              <a:t>Chibitty</a:t>
            </a:r>
            <a:r>
              <a:rPr lang="en-US" dirty="0"/>
              <a:t> and the Code Talkers. [Digital Image]. https://www.armyheritage.org/soldier-stories/how-comanche-heritage-helped-win-the-war-charles-j-chibitty-and-the-code-talkers/</a:t>
            </a:r>
            <a:endParaRPr dirty="0"/>
          </a:p>
        </p:txBody>
      </p:sp>
      <p:sp>
        <p:nvSpPr>
          <p:cNvPr id="116" name="Google Shape;11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Boeing B-17 Flying Fortress.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Hutchison, H. C. (2019, Sept 12). This bomber originally beat the iconic B-17 in World War II. [Digital Image]. https://www.wearethemighty.com/mighty-tactical/this-plane-beat-flying-fortress/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22" name="Google Shape;12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/fABizJmghF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5385391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Code Talker Translations</a:t>
            </a:r>
            <a:endParaRPr b="1" dirty="0"/>
          </a:p>
        </p:txBody>
      </p:sp>
      <p:graphicFrame>
        <p:nvGraphicFramePr>
          <p:cNvPr id="143" name="Google Shape;143;p35"/>
          <p:cNvGraphicFramePr/>
          <p:nvPr/>
        </p:nvGraphicFramePr>
        <p:xfrm>
          <a:off x="457200" y="1309688"/>
          <a:ext cx="8397325" cy="2980760"/>
        </p:xfrm>
        <a:graphic>
          <a:graphicData uri="http://schemas.openxmlformats.org/drawingml/2006/table">
            <a:tbl>
              <a:tblPr>
                <a:noFill/>
                <a:tableStyleId>{D618E6E5-03A1-45A7-B242-8478B289CEB6}</a:tableStyleId>
              </a:tblPr>
              <a:tblGrid>
                <a:gridCol w="33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Talker Term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Sol</a:t>
                      </a:r>
                      <a:r>
                        <a:rPr lang="en-US" sz="1800"/>
                        <a:t>di</a:t>
                      </a:r>
                      <a:r>
                        <a:rPr lang="en-US" sz="1800" b="0" i="0" u="none" strike="noStrike" cap="none"/>
                        <a:t>er chief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Officer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Star chief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General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Two-star branded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Two-star general</a:t>
                      </a:r>
                      <a:r>
                        <a:rPr lang="en-US" sz="1800" b="0" i="0" u="none" strike="noStrike" cap="none"/>
                        <a:t>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Big bird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Colonel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Crazy white man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Adolf Hitler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Medicine house</a:t>
                      </a:r>
                      <a:r>
                        <a:rPr lang="en-US" sz="1800" b="0" i="0" u="none" strike="noStrike" cap="none"/>
                        <a:t>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Hospital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Turtle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Tank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2833577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Stop and Jot</a:t>
            </a:r>
            <a:endParaRPr b="1" dirty="0"/>
          </a:p>
        </p:txBody>
      </p:sp>
      <p:sp>
        <p:nvSpPr>
          <p:cNvPr id="149" name="Google Shape;149;p8"/>
          <p:cNvSpPr txBox="1">
            <a:spLocks noGrp="1"/>
          </p:cNvSpPr>
          <p:nvPr>
            <p:ph type="body" idx="1"/>
          </p:nvPr>
        </p:nvSpPr>
        <p:spPr>
          <a:xfrm>
            <a:off x="231159" y="1288002"/>
            <a:ext cx="5758443" cy="3637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6794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Read the article “Word Warriors.”</a:t>
            </a:r>
            <a:endParaRPr dirty="0"/>
          </a:p>
          <a:p>
            <a:pPr marL="6794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After reading the first paragraph, stop.</a:t>
            </a:r>
            <a:endParaRPr dirty="0"/>
          </a:p>
          <a:p>
            <a:pPr marL="6794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Jot down your response to the associated question on the right.</a:t>
            </a:r>
            <a:endParaRPr dirty="0"/>
          </a:p>
          <a:p>
            <a:pPr marL="6794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Continue reading, stopping, and jotting one paragraph at a time.</a:t>
            </a:r>
            <a:endParaRPr dirty="0"/>
          </a:p>
        </p:txBody>
      </p:sp>
      <p:pic>
        <p:nvPicPr>
          <p:cNvPr id="150" name="Google Shape;150;p8" descr="Stop sign with a pencil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0" b="22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>
            <a:spLocks noGrp="1"/>
          </p:cNvSpPr>
          <p:nvPr>
            <p:ph type="title"/>
          </p:nvPr>
        </p:nvSpPr>
        <p:spPr>
          <a:xfrm>
            <a:off x="499730" y="99912"/>
            <a:ext cx="2854842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It's OPTIC-al</a:t>
            </a:r>
            <a:endParaRPr b="1" dirty="0"/>
          </a:p>
        </p:txBody>
      </p:sp>
      <p:sp>
        <p:nvSpPr>
          <p:cNvPr id="156" name="Google Shape;156;p6"/>
          <p:cNvSpPr txBox="1">
            <a:spLocks noGrp="1"/>
          </p:cNvSpPr>
          <p:nvPr>
            <p:ph type="body" idx="1"/>
          </p:nvPr>
        </p:nvSpPr>
        <p:spPr>
          <a:xfrm>
            <a:off x="462516" y="1065826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20000"/>
          </a:bodyPr>
          <a:lstStyle/>
          <a:p>
            <a:pPr marL="6794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Remain in your groups of 4.</a:t>
            </a:r>
            <a:endParaRPr dirty="0"/>
          </a:p>
          <a:p>
            <a:pPr marL="679450" indent="-514350">
              <a:spcBef>
                <a:spcPts val="0"/>
              </a:spcBef>
            </a:pPr>
            <a:r>
              <a:rPr lang="en-US" dirty="0"/>
              <a:t>Read the question in each column of the OPTIC-al handout.</a:t>
            </a:r>
          </a:p>
          <a:p>
            <a:pPr marL="1136650" lvl="1" indent="-514350">
              <a:spcBef>
                <a:spcPts val="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US" b="1" dirty="0"/>
              <a:t>O </a:t>
            </a:r>
            <a:r>
              <a:rPr lang="en-US" dirty="0"/>
              <a:t>(Observations)</a:t>
            </a:r>
          </a:p>
          <a:p>
            <a:pPr marL="1136650" lvl="1" indent="-514350">
              <a:spcBef>
                <a:spcPts val="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US" b="1" dirty="0"/>
              <a:t>P </a:t>
            </a:r>
            <a:r>
              <a:rPr lang="en-US" dirty="0"/>
              <a:t>(Parts)</a:t>
            </a:r>
          </a:p>
          <a:p>
            <a:pPr marL="1136650" lvl="1" indent="-514350">
              <a:spcBef>
                <a:spcPts val="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US" b="1" dirty="0"/>
              <a:t>T </a:t>
            </a:r>
            <a:r>
              <a:rPr lang="en-US" dirty="0"/>
              <a:t>(Title)</a:t>
            </a:r>
          </a:p>
          <a:p>
            <a:pPr marL="1136650" lvl="1" indent="-514350">
              <a:spcBef>
                <a:spcPts val="0"/>
              </a:spcBef>
              <a:buSzPct val="85000"/>
              <a:buFont typeface="Wingdings" panose="05000000000000000000" pitchFamily="2" charset="2"/>
              <a:buChar char="§"/>
            </a:pPr>
            <a:r>
              <a:rPr lang="en-US" b="1" dirty="0"/>
              <a:t>I </a:t>
            </a:r>
            <a:r>
              <a:rPr lang="en-US" dirty="0"/>
              <a:t>(Interrelationships)</a:t>
            </a:r>
          </a:p>
          <a:p>
            <a:pPr marL="1136650" lvl="1" indent="-514350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 </a:t>
            </a:r>
            <a:r>
              <a:rPr lang="en-US" dirty="0"/>
              <a:t>(Conclusion)</a:t>
            </a:r>
            <a:endParaRPr dirty="0"/>
          </a:p>
          <a:p>
            <a:pPr marL="622300" indent="-457200">
              <a:spcBef>
                <a:spcPts val="0"/>
              </a:spcBef>
            </a:pPr>
            <a:r>
              <a:rPr lang="en-US" dirty="0"/>
              <a:t>Discuss and record your responses in the space provided on the handout.</a:t>
            </a:r>
            <a:endParaRPr dirty="0"/>
          </a:p>
          <a:p>
            <a:pPr marL="679450" indent="-514350">
              <a:spcBef>
                <a:spcPts val="0"/>
              </a:spcBef>
            </a:pPr>
            <a:r>
              <a:rPr lang="en-US" dirty="0"/>
              <a:t>Share your findings with the class.</a:t>
            </a:r>
            <a:endParaRPr dirty="0"/>
          </a:p>
        </p:txBody>
      </p:sp>
      <p:pic>
        <p:nvPicPr>
          <p:cNvPr id="157" name="Google Shape;157;p6" descr="An eye with a camera lens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1" b="22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419986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Two-Minute Paper</a:t>
            </a:r>
            <a:endParaRPr b="1" dirty="0"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Take two minutes to summarize what you have learned by responding to the following prompt: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>
                <a:solidFill>
                  <a:schemeClr val="accent4"/>
                </a:solidFill>
              </a:rPr>
              <a:t>How did code talkers from Oklahoma help the United States win both World Wars?</a:t>
            </a:r>
            <a:endParaRPr dirty="0"/>
          </a:p>
        </p:txBody>
      </p:sp>
      <p:pic>
        <p:nvPicPr>
          <p:cNvPr id="164" name="Google Shape;164;p39" descr="Clock with two minutes highligh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6" b="195"/>
          <a:stretch/>
        </p:blipFill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"/>
          <p:cNvSpPr txBox="1">
            <a:spLocks noGrp="1"/>
          </p:cNvSpPr>
          <p:nvPr>
            <p:ph type="body" idx="1"/>
          </p:nvPr>
        </p:nvSpPr>
        <p:spPr>
          <a:xfrm>
            <a:off x="457200" y="4488320"/>
            <a:ext cx="8229600" cy="462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u="sng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https://youtube/fABizJmghFk</a:t>
            </a:r>
            <a:endParaRPr dirty="0">
              <a:solidFill>
                <a:srgbClr val="C00000"/>
              </a:solidFill>
            </a:endParaRPr>
          </a:p>
        </p:txBody>
      </p:sp>
      <p:pic>
        <p:nvPicPr>
          <p:cNvPr id="95" name="Google Shape;95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1285875"/>
            <a:ext cx="4572000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>
            <a:spLocks noGrp="1"/>
          </p:cNvSpPr>
          <p:nvPr>
            <p:ph type="ctrTitle"/>
          </p:nvPr>
        </p:nvSpPr>
        <p:spPr>
          <a:xfrm>
            <a:off x="672616" y="688621"/>
            <a:ext cx="4347334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b="1" dirty="0"/>
              <a:t>Word Warriors</a:t>
            </a:r>
            <a:endParaRPr b="1" dirty="0"/>
          </a:p>
        </p:txBody>
      </p:sp>
      <p:sp>
        <p:nvSpPr>
          <p:cNvPr id="101" name="Google Shape;101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605386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365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 b="1" dirty="0"/>
              <a:t>The Code Talkers of Oklahoma</a:t>
            </a:r>
            <a:endParaRPr sz="3600" b="1" dirty="0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>
            <a:spLocks noGrp="1"/>
          </p:cNvSpPr>
          <p:nvPr>
            <p:ph type="title"/>
          </p:nvPr>
        </p:nvSpPr>
        <p:spPr>
          <a:xfrm>
            <a:off x="461241" y="525035"/>
            <a:ext cx="6635992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/>
              <a:t>Essential Questions</a:t>
            </a:r>
            <a:endParaRPr b="1" dirty="0"/>
          </a:p>
        </p:txBody>
      </p:sp>
      <p:sp>
        <p:nvSpPr>
          <p:cNvPr id="107" name="Google Shape;107;p3"/>
          <p:cNvSpPr txBox="1">
            <a:spLocks noGrp="1"/>
          </p:cNvSpPr>
          <p:nvPr>
            <p:ph type="body" idx="1"/>
          </p:nvPr>
        </p:nvSpPr>
        <p:spPr>
          <a:xfrm>
            <a:off x="461241" y="1762684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buSzPct val="108107"/>
            </a:pPr>
            <a:r>
              <a:rPr lang="en-US" sz="2800" b="1" dirty="0"/>
              <a:t>Who were the code talkers from Oklahoma?</a:t>
            </a:r>
          </a:p>
          <a:p>
            <a:pPr indent="-457200">
              <a:spcBef>
                <a:spcPts val="0"/>
              </a:spcBef>
              <a:buSzPct val="108107"/>
            </a:pPr>
            <a:r>
              <a:rPr lang="en-US" sz="2800" b="1" dirty="0"/>
              <a:t>What were their contributions?</a:t>
            </a:r>
          </a:p>
          <a:p>
            <a:pPr indent="-457200">
              <a:spcBef>
                <a:spcPts val="0"/>
              </a:spcBef>
              <a:buSzPct val="108107"/>
            </a:pPr>
            <a:r>
              <a:rPr lang="en-US" sz="2800" b="1" dirty="0"/>
              <a:t>Why is it important for us to acknowledge their contributions?</a:t>
            </a:r>
            <a:endParaRPr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>
            <a:spLocks noGrp="1"/>
          </p:cNvSpPr>
          <p:nvPr>
            <p:ph type="title"/>
          </p:nvPr>
        </p:nvSpPr>
        <p:spPr>
          <a:xfrm>
            <a:off x="530352" y="519719"/>
            <a:ext cx="5992722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/>
              <a:t>Lesson Objective</a:t>
            </a:r>
            <a:endParaRPr b="1" dirty="0"/>
          </a:p>
        </p:txBody>
      </p:sp>
      <p:sp>
        <p:nvSpPr>
          <p:cNvPr id="113" name="Google Shape;113;p4"/>
          <p:cNvSpPr txBox="1">
            <a:spLocks noGrp="1"/>
          </p:cNvSpPr>
          <p:nvPr>
            <p:ph type="body" idx="1"/>
          </p:nvPr>
        </p:nvSpPr>
        <p:spPr>
          <a:xfrm>
            <a:off x="466556" y="175736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11"/>
              <a:buNone/>
            </a:pPr>
            <a:r>
              <a:rPr lang="en-US" sz="2800" b="1" dirty="0"/>
              <a:t>Explain why code talking became an important strategy used by the U.S. military during both world wars.</a:t>
            </a:r>
            <a:endParaRPr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297214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Part 1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indent="-457200">
              <a:spcBef>
                <a:spcPts val="0"/>
              </a:spcBef>
            </a:pPr>
            <a:r>
              <a:rPr lang="en-US" dirty="0"/>
              <a:t>Determine the English translation for the code talker term on each card.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>
                <a:solidFill>
                  <a:schemeClr val="dk2"/>
                </a:solidFill>
              </a:rPr>
              <a:t>Example: </a:t>
            </a:r>
            <a:r>
              <a:rPr lang="en-US" i="1" dirty="0">
                <a:solidFill>
                  <a:schemeClr val="dk2"/>
                </a:solidFill>
              </a:rPr>
              <a:t>The code talker term for </a:t>
            </a:r>
            <a:r>
              <a:rPr lang="en-US" i="1" u="sng" dirty="0">
                <a:solidFill>
                  <a:schemeClr val="dk2"/>
                </a:solidFill>
              </a:rPr>
              <a:t>Tribe</a:t>
            </a:r>
            <a:r>
              <a:rPr lang="en-US" i="1" dirty="0">
                <a:solidFill>
                  <a:schemeClr val="dk2"/>
                </a:solidFill>
              </a:rPr>
              <a:t> translates to </a:t>
            </a:r>
            <a:r>
              <a:rPr lang="en-US" i="1" u="sng" dirty="0">
                <a:solidFill>
                  <a:schemeClr val="dk2"/>
                </a:solidFill>
              </a:rPr>
              <a:t>Regiment</a:t>
            </a:r>
            <a:r>
              <a:rPr lang="en-US" i="1" dirty="0">
                <a:solidFill>
                  <a:schemeClr val="dk2"/>
                </a:solidFill>
              </a:rPr>
              <a:t>.</a:t>
            </a:r>
            <a:endParaRPr dirty="0"/>
          </a:p>
        </p:txBody>
      </p:sp>
      <p:sp>
        <p:nvSpPr>
          <p:cNvPr id="119" name="Google Shape;119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5784112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Code Talkers Matching Game</a:t>
            </a:r>
            <a:endParaRPr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511AEA-A33B-4DAF-8B5B-1E411D156A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4414" y="1302445"/>
            <a:ext cx="3038244" cy="24166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650828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Part 2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indent="-457200">
              <a:spcBef>
                <a:spcPts val="0"/>
              </a:spcBef>
            </a:pPr>
            <a:r>
              <a:rPr lang="en-US" dirty="0"/>
              <a:t>Match the translation on each card to one of the code talker terms.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25" name="Google Shape;125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6156251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Code Talkers Matching Game</a:t>
            </a:r>
            <a:endParaRPr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996EC9-D3FB-4735-AB15-7CA88171E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4427" y="1504845"/>
            <a:ext cx="3452373" cy="18153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4949456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Code Talker Translations</a:t>
            </a:r>
            <a:endParaRPr b="1" dirty="0"/>
          </a:p>
        </p:txBody>
      </p:sp>
      <p:graphicFrame>
        <p:nvGraphicFramePr>
          <p:cNvPr id="131" name="Google Shape;131;p7"/>
          <p:cNvGraphicFramePr/>
          <p:nvPr/>
        </p:nvGraphicFramePr>
        <p:xfrm>
          <a:off x="457200" y="1309688"/>
          <a:ext cx="8397325" cy="3346530"/>
        </p:xfrm>
        <a:graphic>
          <a:graphicData uri="http://schemas.openxmlformats.org/drawingml/2006/table">
            <a:tbl>
              <a:tblPr>
                <a:noFill/>
                <a:tableStyleId>{D618E6E5-03A1-45A7-B242-8478B289CEB6}</a:tableStyleId>
              </a:tblPr>
              <a:tblGrid>
                <a:gridCol w="33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Talker Term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/>
                        <a:t>Tribe</a:t>
                      </a:r>
                      <a:endParaRPr sz="1800" b="0" i="0" u="none" strike="noStrike" cap="none" dirty="0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Regiment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One grain of corn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1st Battalion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Bow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Company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Little gun shoot fast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Machine gun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Big gun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Artillery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Stone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Grenade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Fight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Attack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Many scouts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Patrol </a:t>
                      </a:r>
                      <a:endParaRPr sz="1800" u="none" strike="noStrike" cap="none" dirty="0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4800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Code Talker Translations</a:t>
            </a:r>
            <a:endParaRPr b="1" dirty="0"/>
          </a:p>
        </p:txBody>
      </p:sp>
      <p:graphicFrame>
        <p:nvGraphicFramePr>
          <p:cNvPr id="137" name="Google Shape;137;p34"/>
          <p:cNvGraphicFramePr/>
          <p:nvPr/>
        </p:nvGraphicFramePr>
        <p:xfrm>
          <a:off x="457200" y="1309688"/>
          <a:ext cx="8397325" cy="3346530"/>
        </p:xfrm>
        <a:graphic>
          <a:graphicData uri="http://schemas.openxmlformats.org/drawingml/2006/table">
            <a:tbl>
              <a:tblPr>
                <a:noFill/>
                <a:tableStyleId>{D618E6E5-03A1-45A7-B242-8478B289CEB6}</a:tableStyleId>
              </a:tblPr>
              <a:tblGrid>
                <a:gridCol w="33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0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Code Talker Term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Translation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Scalps</a:t>
                      </a:r>
                      <a:endParaRPr sz="18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Casualty</a:t>
                      </a:r>
                      <a:endParaRPr sz="18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Bad air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Poison gas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Warrior</a:t>
                      </a:r>
                      <a:endParaRPr sz="1800" b="0" i="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Soldier</a:t>
                      </a:r>
                      <a:r>
                        <a:rPr lang="en-US" sz="1800" b="0" i="0" u="none" strike="noStrike" cap="none"/>
                        <a:t>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Flies by itself</a:t>
                      </a:r>
                      <a:endParaRPr sz="1800" b="0" i="0" u="none" strike="noStrike" cap="none" dirty="0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Airplane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Pregnant bird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Bomber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Gun knife</a:t>
                      </a:r>
                      <a:r>
                        <a:rPr lang="en-US" sz="1800" b="0" i="0" u="none" strike="noStrike" cap="none"/>
                        <a:t> </a:t>
                      </a:r>
                      <a:endParaRPr sz="18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Bayonet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Without a horse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/>
                        <a:t>Car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Metal talking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Telephone</a:t>
                      </a:r>
                      <a:r>
                        <a:rPr lang="en-US" sz="1800" b="0" i="0" u="none" strike="noStrike" cap="none" dirty="0"/>
                        <a:t> </a:t>
                      </a:r>
                      <a:r>
                        <a:rPr lang="en-US" sz="1800" b="0" i="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800" u="none" strike="noStrike" cap="none" dirty="0"/>
                    </a:p>
                  </a:txBody>
                  <a:tcPr marL="45725" marR="45725" marT="45725" marB="457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1FC344-6E1D-4439-B805-C1726F4F870B}">
  <ds:schemaRefs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966e68ee-ec3c-4f12-bd4f-fedbbec8de0b"/>
    <ds:schemaRef ds:uri="http://schemas.openxmlformats.org/package/2006/metadata/core-properties"/>
    <ds:schemaRef ds:uri="d06b737b-b789-4524-96b5-d3d460658ae2"/>
  </ds:schemaRefs>
</ds:datastoreItem>
</file>

<file path=customXml/itemProps2.xml><?xml version="1.0" encoding="utf-8"?>
<ds:datastoreItem xmlns:ds="http://schemas.openxmlformats.org/officeDocument/2006/customXml" ds:itemID="{FD9B007E-1233-4134-ABA0-E876B204C7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CAC12E-9CA2-423E-8923-A0D3D5C997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549</Words>
  <Application>Microsoft Office PowerPoint</Application>
  <PresentationFormat>On-screen Show (16:9)</PresentationFormat>
  <Paragraphs>100</Paragraphs>
  <Slides>13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PowerPoint Presentation</vt:lpstr>
      <vt:lpstr>Word Warriors</vt:lpstr>
      <vt:lpstr>Essential Questions</vt:lpstr>
      <vt:lpstr>Lesson Objective</vt:lpstr>
      <vt:lpstr>Code Talkers Matching Game</vt:lpstr>
      <vt:lpstr>Code Talkers Matching Game</vt:lpstr>
      <vt:lpstr>Code Talker Translations</vt:lpstr>
      <vt:lpstr>Code Talker Translations</vt:lpstr>
      <vt:lpstr>Code Talker Translations</vt:lpstr>
      <vt:lpstr>Stop and Jot</vt:lpstr>
      <vt:lpstr>It's OPTIC-al</vt:lpstr>
      <vt:lpstr>Two-Minute Paper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Warriors</dc:title>
  <dc:subject>Powerpoint Presentation</dc:subject>
  <dc:creator>Lunsford, Janaye N.</dc:creator>
  <cp:lastModifiedBy>McLeod Porter, Delma</cp:lastModifiedBy>
  <cp:revision>4</cp:revision>
  <dcterms:created xsi:type="dcterms:W3CDTF">2020-10-14T20:24:40Z</dcterms:created>
  <dcterms:modified xsi:type="dcterms:W3CDTF">2022-01-11T19:31:06Z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