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6"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JS8Rb08gQ9LWlvme9Dh+T5nxj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71" autoAdjust="0"/>
  </p:normalViewPr>
  <p:slideViewPr>
    <p:cSldViewPr snapToGrid="0">
      <p:cViewPr varScale="1">
        <p:scale>
          <a:sx n="190" d="100"/>
          <a:sy n="190" d="100"/>
        </p:scale>
        <p:origin x="8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19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hOvsZyqRfC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da14f7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geda14f7b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d22996d8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rgbClr val="292929"/>
                </a:solidFill>
              </a:rPr>
              <a:t>K20 Center. (n.d.). Tip of the Iceberg. Strategies. </a:t>
            </a:r>
            <a:r>
              <a:rPr lang="en-US" sz="1200" u="sng" dirty="0">
                <a:solidFill>
                  <a:srgbClr val="1155CC"/>
                </a:solidFill>
                <a:hlinkClick r:id="rId3">
                  <a:extLst>
                    <a:ext uri="{A12FA001-AC4F-418D-AE19-62706E023703}">
                      <ahyp:hlinkClr xmlns:ahyp="http://schemas.microsoft.com/office/drawing/2018/hyperlinkcolor" val="tx"/>
                    </a:ext>
                  </a:extLst>
                </a:hlinkClick>
              </a:rPr>
              <a:t>https://learn.k20center.ou.edu/strategy/67</a:t>
            </a:r>
            <a:endParaRPr dirty="0"/>
          </a:p>
        </p:txBody>
      </p:sp>
      <p:sp>
        <p:nvSpPr>
          <p:cNvPr id="148" name="Google Shape;148;ged22996d8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rgbClr val="292929"/>
                </a:solidFill>
              </a:rPr>
              <a:t>K20 Center. (n.d.). Tip of the Iceberg. Strategies. https://learn.k20center.ou.edu/strategy/67</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291b29f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0" i="0" u="none" strike="noStrike" dirty="0">
                <a:solidFill>
                  <a:srgbClr val="292929"/>
                </a:solidFill>
                <a:effectLst/>
                <a:latin typeface="Arial" panose="020B0604020202020204" pitchFamily="34" charset="0"/>
              </a:rPr>
              <a:t>K20 Center. (n.d.). T.A.C.O.S.. Strategies. </a:t>
            </a:r>
            <a:r>
              <a:rPr lang="en-US" sz="1800" b="0" i="0" u="sng" strike="noStrike" dirty="0">
                <a:solidFill>
                  <a:srgbClr val="1155CC"/>
                </a:solidFill>
                <a:effectLst/>
                <a:latin typeface="Arial" panose="020B0604020202020204" pitchFamily="34" charset="0"/>
                <a:hlinkClick r:id="rId3"/>
              </a:rPr>
              <a:t>https://learn.k20center.ou.edu/strategy/1196</a:t>
            </a:r>
            <a:endParaRPr lang="en-US" sz="1800" b="0" i="0" u="sng" strike="noStrike" dirty="0">
              <a:solidFill>
                <a:srgbClr val="1155CC"/>
              </a:solidFill>
              <a:effectLst/>
              <a:latin typeface="Arial" panose="020B0604020202020204" pitchFamily="34" charset="0"/>
            </a:endParaRPr>
          </a:p>
          <a:p>
            <a:pPr marL="0" lvl="0" indent="0" algn="l" rtl="0">
              <a:lnSpc>
                <a:spcPct val="115000"/>
              </a:lnSpc>
              <a:spcBef>
                <a:spcPts val="0"/>
              </a:spcBef>
              <a:spcAft>
                <a:spcPts val="0"/>
              </a:spcAft>
              <a:buNone/>
            </a:pPr>
            <a:r>
              <a:rPr lang="en-US" sz="1800" b="0" i="0" u="none" strike="noStrike" dirty="0">
                <a:solidFill>
                  <a:srgbClr val="1155CC"/>
                </a:solidFill>
                <a:effectLst/>
                <a:latin typeface="Arial" panose="020B0604020202020204" pitchFamily="34" charset="0"/>
              </a:rPr>
              <a:t>K20 Center. (</a:t>
            </a:r>
            <a:r>
              <a:rPr lang="en-US" sz="1800" b="0" i="0" u="none" strike="noStrike" dirty="0" err="1">
                <a:solidFill>
                  <a:srgbClr val="1155CC"/>
                </a:solidFill>
                <a:effectLst/>
                <a:latin typeface="Arial" panose="020B0604020202020204" pitchFamily="34" charset="0"/>
              </a:rPr>
              <a:t>n.d</a:t>
            </a:r>
            <a:r>
              <a:rPr lang="en-US" sz="1800" b="0" i="0" u="none" strike="noStrike" dirty="0">
                <a:solidFill>
                  <a:srgbClr val="1155CC"/>
                </a:solidFill>
                <a:effectLst/>
                <a:latin typeface="Arial" panose="020B0604020202020204" pitchFamily="34" charset="0"/>
              </a:rPr>
              <a:t>). Photo or Picture Deconstruction. Strategies. </a:t>
            </a:r>
            <a:r>
              <a:rPr lang="en-US" dirty="0"/>
              <a:t>https://learn.k20center.ou.edu/strategy/140</a:t>
            </a:r>
            <a:endParaRPr dirty="0"/>
          </a:p>
        </p:txBody>
      </p:sp>
      <p:sp>
        <p:nvSpPr>
          <p:cNvPr id="117" name="Google Shape;117;gf291b29fb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1" u="none" strike="noStrike" dirty="0">
                <a:solidFill>
                  <a:srgbClr val="292929"/>
                </a:solidFill>
                <a:effectLst/>
                <a:latin typeface="Arial" panose="020B0604020202020204" pitchFamily="34" charset="0"/>
              </a:rPr>
              <a:t>Marbury vs. Madison: What was the Case About?: History</a:t>
            </a:r>
            <a:r>
              <a:rPr lang="en-US" sz="1800" b="0" i="0" u="none" strike="noStrike" dirty="0">
                <a:solidFill>
                  <a:srgbClr val="292929"/>
                </a:solidFill>
                <a:effectLst/>
                <a:latin typeface="Arial" panose="020B0604020202020204" pitchFamily="34" charset="0"/>
              </a:rPr>
              <a:t>. YouTube. (2017, September 14). </a:t>
            </a:r>
            <a:r>
              <a:rPr lang="en-US" sz="1800" b="0" i="0" u="sng" strike="noStrike" dirty="0">
                <a:solidFill>
                  <a:srgbClr val="1155CC"/>
                </a:solidFill>
                <a:effectLst/>
                <a:latin typeface="Arial" panose="020B0604020202020204" pitchFamily="34" charset="0"/>
                <a:hlinkClick r:id="rId3"/>
              </a:rPr>
              <a:t>https://youtu.be/hOvsZyqRfCo</a:t>
            </a:r>
            <a:r>
              <a:rPr lang="en-US" sz="1800" b="0" i="0" u="none" strike="noStrike" dirty="0">
                <a:solidFill>
                  <a:srgbClr val="292929"/>
                </a:solidFill>
                <a:effectLst/>
                <a:latin typeface="Arial" panose="020B0604020202020204" pitchFamily="34" charset="0"/>
              </a:rPr>
              <a:t>. </a:t>
            </a:r>
            <a:endParaRPr dirty="0"/>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ecf4f22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 name="Google Shape;136;geecf4f22a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3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30"/>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30"/>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31"/>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31"/>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32"/>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25"/>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26"/>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7"/>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27"/>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27"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9"/>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OvsZyqRf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geda14f7b6d_0_0"/>
          <p:cNvSpPr txBox="1">
            <a:spLocks noGrp="1"/>
          </p:cNvSpPr>
          <p:nvPr>
            <p:ph type="title"/>
          </p:nvPr>
        </p:nvSpPr>
        <p:spPr>
          <a:xfrm>
            <a:off x="457200" y="146474"/>
            <a:ext cx="5022501"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Judicial Review Discussion</a:t>
            </a:r>
            <a:endParaRPr b="1" dirty="0"/>
          </a:p>
        </p:txBody>
      </p:sp>
      <p:sp>
        <p:nvSpPr>
          <p:cNvPr id="4" name="Google Shape;138;geecf4f22aa_0_7">
            <a:extLst>
              <a:ext uri="{FF2B5EF4-FFF2-40B4-BE49-F238E27FC236}">
                <a16:creationId xmlns:a16="http://schemas.microsoft.com/office/drawing/2014/main" id="{C9EC5447-466D-415E-95FF-CA26703A9EB7}"/>
              </a:ext>
            </a:extLst>
          </p:cNvPr>
          <p:cNvSpPr txBox="1">
            <a:spLocks/>
          </p:cNvSpPr>
          <p:nvPr/>
        </p:nvSpPr>
        <p:spPr>
          <a:xfrm>
            <a:off x="457200" y="1060814"/>
            <a:ext cx="6928338" cy="36049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40"/>
              </a:spcBef>
              <a:spcAft>
                <a:spcPts val="0"/>
              </a:spcAft>
              <a:buClr>
                <a:schemeClr val="accent2"/>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4325" algn="l" rtl="0">
              <a:lnSpc>
                <a:spcPct val="100000"/>
              </a:lnSpc>
              <a:spcBef>
                <a:spcPts val="270"/>
              </a:spcBef>
              <a:spcAft>
                <a:spcPts val="0"/>
              </a:spcAft>
              <a:buClr>
                <a:schemeClr val="accent4"/>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514350" indent="-514350">
              <a:spcBef>
                <a:spcPts val="0"/>
              </a:spcBef>
              <a:buFont typeface="+mj-lt"/>
              <a:buAutoNum type="arabicPeriod"/>
            </a:pPr>
            <a:r>
              <a:rPr lang="en-US" sz="2200" dirty="0"/>
              <a:t>Does the fact that Supreme Court judges are appointed, not elected, influence your opinion of the judicial review?</a:t>
            </a:r>
          </a:p>
          <a:p>
            <a:pPr marL="514350" indent="-514350">
              <a:spcBef>
                <a:spcPts val="0"/>
              </a:spcBef>
              <a:buFont typeface="+mj-lt"/>
              <a:buAutoNum type="arabicPeriod"/>
            </a:pPr>
            <a:r>
              <a:rPr lang="en-US" sz="2200" dirty="0"/>
              <a:t>Is it possible for Supreme Court judges to be unbiased in decision-making?</a:t>
            </a:r>
          </a:p>
          <a:p>
            <a:pPr marL="514350" indent="-514350">
              <a:spcBef>
                <a:spcPts val="0"/>
              </a:spcBef>
              <a:buFont typeface="+mj-lt"/>
              <a:buAutoNum type="arabicPeriod"/>
            </a:pPr>
            <a:r>
              <a:rPr lang="en-US" sz="2200" dirty="0"/>
              <a:t>Does the power of judicial review give the Supreme Court too much power over the Legislative and Executive branches?</a:t>
            </a:r>
          </a:p>
          <a:p>
            <a:pPr marL="514350" indent="-514350">
              <a:spcBef>
                <a:spcPts val="0"/>
              </a:spcBef>
              <a:buFont typeface="+mj-lt"/>
              <a:buAutoNum type="arabicPeriod"/>
            </a:pPr>
            <a:r>
              <a:rPr lang="en-US" sz="2200" dirty="0"/>
              <a:t>What changes, if any, would you make to the </a:t>
            </a:r>
            <a:br>
              <a:rPr lang="en-US" sz="2200" dirty="0"/>
            </a:br>
            <a:r>
              <a:rPr lang="en-US" sz="2200" dirty="0"/>
              <a:t>power of judicial review?</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d22996d82_1_0"/>
          <p:cNvSpPr txBox="1">
            <a:spLocks noGrp="1"/>
          </p:cNvSpPr>
          <p:nvPr>
            <p:ph type="body" idx="1"/>
          </p:nvPr>
        </p:nvSpPr>
        <p:spPr>
          <a:xfrm>
            <a:off x="457200" y="1309350"/>
            <a:ext cx="4101600" cy="277698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US" dirty="0"/>
              <a:t>Write everything you </a:t>
            </a:r>
            <a:r>
              <a:rPr lang="en-US" b="1" dirty="0"/>
              <a:t>learned</a:t>
            </a:r>
            <a:r>
              <a:rPr lang="en-US" dirty="0"/>
              <a:t> about the Supreme Court and judicial system </a:t>
            </a:r>
            <a:r>
              <a:rPr lang="en-US" b="1" dirty="0"/>
              <a:t>below</a:t>
            </a:r>
            <a:r>
              <a:rPr lang="en-US" dirty="0"/>
              <a:t> the water line on the Tip of the Iceberg handout.</a:t>
            </a:r>
            <a:endParaRPr dirty="0"/>
          </a:p>
        </p:txBody>
      </p:sp>
      <p:sp>
        <p:nvSpPr>
          <p:cNvPr id="151" name="Google Shape;151;ged22996d82_1_0"/>
          <p:cNvSpPr txBox="1">
            <a:spLocks noGrp="1"/>
          </p:cNvSpPr>
          <p:nvPr>
            <p:ph type="title"/>
          </p:nvPr>
        </p:nvSpPr>
        <p:spPr>
          <a:xfrm>
            <a:off x="457200" y="307247"/>
            <a:ext cx="3856892"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Tip of the Iceberg</a:t>
            </a:r>
            <a:endParaRPr b="1" dirty="0"/>
          </a:p>
        </p:txBody>
      </p:sp>
      <p:pic>
        <p:nvPicPr>
          <p:cNvPr id="152" name="Google Shape;152;ged22996d82_1_0" descr="Icon&#10;&#10;Description automatically generated"/>
          <p:cNvPicPr preferRelativeResize="0"/>
          <p:nvPr/>
        </p:nvPicPr>
        <p:blipFill rotWithShape="1">
          <a:blip r:embed="rId3">
            <a:alphaModFix/>
          </a:blip>
          <a:srcRect/>
          <a:stretch/>
        </p:blipFill>
        <p:spPr>
          <a:xfrm>
            <a:off x="4978475" y="307250"/>
            <a:ext cx="3251124" cy="36804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5461396"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b="1" dirty="0"/>
              <a:t>The Power is Ours</a:t>
            </a:r>
            <a:endParaRPr b="1" dirty="0"/>
          </a:p>
        </p:txBody>
      </p:sp>
      <p:sp>
        <p:nvSpPr>
          <p:cNvPr id="95" name="Google Shape;95;p2"/>
          <p:cNvSpPr txBox="1">
            <a:spLocks noGrp="1"/>
          </p:cNvSpPr>
          <p:nvPr>
            <p:ph type="subTitle" idx="1"/>
          </p:nvPr>
        </p:nvSpPr>
        <p:spPr>
          <a:xfrm>
            <a:off x="644652" y="2400300"/>
            <a:ext cx="4068025"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b="1" dirty="0"/>
              <a:t>Marbury v. Madison</a:t>
            </a:r>
            <a:endParaRPr b="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548774"/>
            <a:ext cx="5197208"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b="1" dirty="0"/>
              <a:t>Essential Question</a:t>
            </a:r>
            <a:endParaRPr b="1" dirty="0"/>
          </a:p>
        </p:txBody>
      </p:sp>
      <p:sp>
        <p:nvSpPr>
          <p:cNvPr id="101" name="Google Shape;101;p3"/>
          <p:cNvSpPr txBox="1">
            <a:spLocks noGrp="1"/>
          </p:cNvSpPr>
          <p:nvPr>
            <p:ph type="body" idx="1"/>
          </p:nvPr>
        </p:nvSpPr>
        <p:spPr>
          <a:xfrm>
            <a:off x="538190" y="1794035"/>
            <a:ext cx="7772400" cy="1950719"/>
          </a:xfrm>
          <a:prstGeom prst="rect">
            <a:avLst/>
          </a:prstGeom>
          <a:noFill/>
          <a:ln>
            <a:noFill/>
          </a:ln>
        </p:spPr>
        <p:txBody>
          <a:bodyPr spcFirstLastPara="1" wrap="square" lIns="45700" tIns="45700" rIns="45700" bIns="45700" anchor="t" anchorCtr="0">
            <a:normAutofit/>
          </a:bodyPr>
          <a:lstStyle/>
          <a:p>
            <a:pPr marL="0" lvl="0" indent="0" algn="l" rtl="0">
              <a:spcBef>
                <a:spcPts val="520"/>
              </a:spcBef>
              <a:spcAft>
                <a:spcPts val="0"/>
              </a:spcAft>
              <a:buSzPts val="2600"/>
              <a:buNone/>
            </a:pPr>
            <a:r>
              <a:rPr lang="en-US" dirty="0"/>
              <a:t>How did Marbury v. Madison change the government’s system of checks and balances?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545425"/>
            <a:ext cx="4607705"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b="1" dirty="0"/>
              <a:t>Lesson Objective</a:t>
            </a:r>
            <a:endParaRPr b="1" dirty="0"/>
          </a:p>
        </p:txBody>
      </p:sp>
      <p:sp>
        <p:nvSpPr>
          <p:cNvPr id="107" name="Google Shape;107;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398463" lvl="0" indent="-342900" algn="l" rtl="0">
              <a:spcBef>
                <a:spcPts val="0"/>
              </a:spcBef>
              <a:spcAft>
                <a:spcPts val="0"/>
              </a:spcAft>
              <a:buClr>
                <a:schemeClr val="lt1"/>
              </a:buClr>
              <a:buSzPts val="2600"/>
              <a:buFont typeface="Arial"/>
              <a:buChar char="•"/>
            </a:pPr>
            <a:r>
              <a:rPr lang="en-US" dirty="0"/>
              <a:t>Explain the significance and impact of Marbury v. Madison.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9350"/>
            <a:ext cx="4101600"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US" dirty="0"/>
              <a:t>Write everything you know about the Supreme Court and judicial system </a:t>
            </a:r>
            <a:r>
              <a:rPr lang="en-US" b="1" dirty="0"/>
              <a:t>above</a:t>
            </a:r>
            <a:r>
              <a:rPr lang="en-US" dirty="0"/>
              <a:t> the water line on the Tip of the Iceberg handout.</a:t>
            </a:r>
            <a:endParaRPr dirty="0"/>
          </a:p>
        </p:txBody>
      </p:sp>
      <p:sp>
        <p:nvSpPr>
          <p:cNvPr id="113" name="Google Shape;113;p5"/>
          <p:cNvSpPr txBox="1">
            <a:spLocks noGrp="1"/>
          </p:cNvSpPr>
          <p:nvPr>
            <p:ph type="title"/>
          </p:nvPr>
        </p:nvSpPr>
        <p:spPr>
          <a:xfrm>
            <a:off x="457200" y="307247"/>
            <a:ext cx="3535345"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Tip of the Iceberg</a:t>
            </a:r>
            <a:endParaRPr b="1" dirty="0"/>
          </a:p>
        </p:txBody>
      </p:sp>
      <p:pic>
        <p:nvPicPr>
          <p:cNvPr id="114" name="Google Shape;114;p5" descr="Icon&#10;&#10;Description automatically generated"/>
          <p:cNvPicPr preferRelativeResize="0"/>
          <p:nvPr/>
        </p:nvPicPr>
        <p:blipFill rotWithShape="1">
          <a:blip r:embed="rId3">
            <a:alphaModFix/>
          </a:blip>
          <a:srcRect/>
          <a:stretch/>
        </p:blipFill>
        <p:spPr>
          <a:xfrm>
            <a:off x="4978475" y="307250"/>
            <a:ext cx="3251124" cy="36804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f291b29fb6_0_1"/>
          <p:cNvSpPr txBox="1">
            <a:spLocks noGrp="1"/>
          </p:cNvSpPr>
          <p:nvPr>
            <p:ph type="body" idx="4294967295"/>
          </p:nvPr>
        </p:nvSpPr>
        <p:spPr>
          <a:xfrm>
            <a:off x="5253125" y="1270400"/>
            <a:ext cx="3643016" cy="3430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None/>
            </a:pPr>
            <a:r>
              <a:rPr lang="en-US" sz="3000" b="1" dirty="0">
                <a:solidFill>
                  <a:schemeClr val="accent4"/>
                </a:solidFill>
              </a:rPr>
              <a:t>T</a:t>
            </a:r>
            <a:r>
              <a:rPr lang="en-US" dirty="0">
                <a:solidFill>
                  <a:schemeClr val="accent4"/>
                </a:solidFill>
              </a:rPr>
              <a:t>ime Period. </a:t>
            </a:r>
            <a:r>
              <a:rPr lang="en-US" dirty="0">
                <a:solidFill>
                  <a:schemeClr val="tx1"/>
                </a:solidFill>
              </a:rPr>
              <a:t>W</a:t>
            </a:r>
            <a:r>
              <a:rPr lang="en-US" dirty="0"/>
              <a:t>hen does the cartoon take place? </a:t>
            </a:r>
            <a:endParaRPr dirty="0"/>
          </a:p>
          <a:p>
            <a:pPr marL="0" lvl="0" indent="0" algn="l" rtl="0">
              <a:spcBef>
                <a:spcPts val="0"/>
              </a:spcBef>
              <a:spcAft>
                <a:spcPts val="0"/>
              </a:spcAft>
              <a:buNone/>
            </a:pPr>
            <a:r>
              <a:rPr lang="en-US" sz="3000" b="1" dirty="0">
                <a:solidFill>
                  <a:schemeClr val="accent4"/>
                </a:solidFill>
              </a:rPr>
              <a:t>A</a:t>
            </a:r>
            <a:r>
              <a:rPr lang="en-US" dirty="0">
                <a:solidFill>
                  <a:schemeClr val="accent4"/>
                </a:solidFill>
              </a:rPr>
              <a:t>ction. </a:t>
            </a:r>
            <a:r>
              <a:rPr lang="en-US" dirty="0">
                <a:solidFill>
                  <a:schemeClr val="tx1"/>
                </a:solidFill>
              </a:rPr>
              <a:t>Wh</a:t>
            </a:r>
            <a:r>
              <a:rPr lang="en-US" dirty="0"/>
              <a:t>at is happening in the cartoon?</a:t>
            </a:r>
            <a:endParaRPr dirty="0"/>
          </a:p>
          <a:p>
            <a:pPr marL="0" lvl="0" indent="0" algn="l" rtl="0">
              <a:spcBef>
                <a:spcPts val="0"/>
              </a:spcBef>
              <a:spcAft>
                <a:spcPts val="0"/>
              </a:spcAft>
              <a:buNone/>
            </a:pPr>
            <a:r>
              <a:rPr lang="en-US" sz="3000" b="1" dirty="0">
                <a:solidFill>
                  <a:schemeClr val="accent4"/>
                </a:solidFill>
              </a:rPr>
              <a:t>C</a:t>
            </a:r>
            <a:r>
              <a:rPr lang="en-US" dirty="0">
                <a:solidFill>
                  <a:schemeClr val="accent4"/>
                </a:solidFill>
              </a:rPr>
              <a:t>aption.</a:t>
            </a:r>
            <a:r>
              <a:rPr lang="en-US" dirty="0">
                <a:solidFill>
                  <a:schemeClr val="tx1"/>
                </a:solidFill>
              </a:rPr>
              <a:t> Is </a:t>
            </a:r>
            <a:r>
              <a:rPr lang="en-US" dirty="0"/>
              <a:t>there a caption or title?</a:t>
            </a:r>
            <a:endParaRPr dirty="0"/>
          </a:p>
          <a:p>
            <a:pPr marL="0" lvl="0" indent="0" algn="l" rtl="0">
              <a:spcBef>
                <a:spcPts val="0"/>
              </a:spcBef>
              <a:spcAft>
                <a:spcPts val="0"/>
              </a:spcAft>
              <a:buNone/>
            </a:pPr>
            <a:r>
              <a:rPr lang="en-US" sz="3300" b="1" dirty="0">
                <a:solidFill>
                  <a:schemeClr val="accent4"/>
                </a:solidFill>
              </a:rPr>
              <a:t>O</a:t>
            </a:r>
            <a:r>
              <a:rPr lang="en-US" dirty="0">
                <a:solidFill>
                  <a:schemeClr val="accent4"/>
                </a:solidFill>
              </a:rPr>
              <a:t>bjects. </a:t>
            </a:r>
            <a:r>
              <a:rPr lang="en-US" dirty="0">
                <a:solidFill>
                  <a:schemeClr val="tx1"/>
                </a:solidFill>
              </a:rPr>
              <a:t>What</a:t>
            </a:r>
            <a:r>
              <a:rPr lang="en-US" dirty="0">
                <a:solidFill>
                  <a:schemeClr val="accent4"/>
                </a:solidFill>
              </a:rPr>
              <a:t> </a:t>
            </a:r>
            <a:r>
              <a:rPr lang="en-US" dirty="0"/>
              <a:t>significant items are shown?</a:t>
            </a:r>
            <a:endParaRPr dirty="0"/>
          </a:p>
          <a:p>
            <a:pPr marL="0" lvl="0" indent="0" algn="l" rtl="0">
              <a:spcBef>
                <a:spcPts val="0"/>
              </a:spcBef>
              <a:spcAft>
                <a:spcPts val="0"/>
              </a:spcAft>
              <a:buNone/>
            </a:pPr>
            <a:r>
              <a:rPr lang="en-US" sz="3300" b="1" dirty="0">
                <a:solidFill>
                  <a:schemeClr val="accent4"/>
                </a:solidFill>
              </a:rPr>
              <a:t>S</a:t>
            </a:r>
            <a:r>
              <a:rPr lang="en-US" dirty="0">
                <a:solidFill>
                  <a:schemeClr val="accent4"/>
                </a:solidFill>
              </a:rPr>
              <a:t>ummary. </a:t>
            </a:r>
            <a:r>
              <a:rPr lang="en-US" dirty="0">
                <a:solidFill>
                  <a:schemeClr val="tx1"/>
                </a:solidFill>
              </a:rPr>
              <a:t>W</a:t>
            </a:r>
            <a:r>
              <a:rPr lang="en-US" dirty="0"/>
              <a:t>hat message is the cartoon trying to portray?</a:t>
            </a:r>
            <a:endParaRPr dirty="0"/>
          </a:p>
        </p:txBody>
      </p:sp>
      <p:sp>
        <p:nvSpPr>
          <p:cNvPr id="120" name="Google Shape;120;gf291b29fb6_0_1"/>
          <p:cNvSpPr txBox="1">
            <a:spLocks noGrp="1"/>
          </p:cNvSpPr>
          <p:nvPr>
            <p:ph type="title" idx="4294967295"/>
          </p:nvPr>
        </p:nvSpPr>
        <p:spPr>
          <a:xfrm>
            <a:off x="5308425" y="329625"/>
            <a:ext cx="3534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T.A.C.O.S.</a:t>
            </a:r>
            <a:endParaRPr b="1" dirty="0"/>
          </a:p>
        </p:txBody>
      </p:sp>
      <p:pic>
        <p:nvPicPr>
          <p:cNvPr id="121" name="Google Shape;121;gf291b29fb6_0_1"/>
          <p:cNvPicPr preferRelativeResize="0"/>
          <p:nvPr/>
        </p:nvPicPr>
        <p:blipFill>
          <a:blip r:embed="rId3">
            <a:alphaModFix/>
          </a:blip>
          <a:stretch>
            <a:fillRect/>
          </a:stretch>
        </p:blipFill>
        <p:spPr>
          <a:xfrm>
            <a:off x="165775" y="723688"/>
            <a:ext cx="5047352" cy="39013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457200" y="1309352"/>
            <a:ext cx="6245051" cy="2740134"/>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US" dirty="0"/>
              <a:t>Read the Infographic and begin drafting your own Graphic Organizer.</a:t>
            </a:r>
            <a:endParaRPr dirty="0"/>
          </a:p>
          <a:p>
            <a:pPr marL="227012" lvl="0" indent="-227012" algn="l" rtl="0">
              <a:spcBef>
                <a:spcPts val="0"/>
              </a:spcBef>
              <a:spcAft>
                <a:spcPts val="0"/>
              </a:spcAft>
              <a:buSzPts val="2600"/>
              <a:buChar char="•"/>
            </a:pPr>
            <a:r>
              <a:rPr lang="en-US" dirty="0"/>
              <a:t>Complete the graphic organizer after watching the Marbury v Madison video.</a:t>
            </a:r>
            <a:endParaRPr dirty="0"/>
          </a:p>
        </p:txBody>
      </p:sp>
      <p:sp>
        <p:nvSpPr>
          <p:cNvPr id="127" name="Google Shape;127;p7"/>
          <p:cNvSpPr txBox="1">
            <a:spLocks noGrp="1"/>
          </p:cNvSpPr>
          <p:nvPr>
            <p:ph type="title"/>
          </p:nvPr>
        </p:nvSpPr>
        <p:spPr>
          <a:xfrm>
            <a:off x="457200" y="307247"/>
            <a:ext cx="6821156"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Marbury v. Madison: Infographic</a:t>
            </a:r>
            <a:endParaRPr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457200" y="307247"/>
            <a:ext cx="5203371"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Marbury v. Madison Video</a:t>
            </a:r>
            <a:endParaRPr b="1" dirty="0"/>
          </a:p>
        </p:txBody>
      </p:sp>
      <p:pic>
        <p:nvPicPr>
          <p:cNvPr id="133" name="Google Shape;133;p8" descr="What happened in the 1803 United States court case between William Marbury and James Madison? What affect did it have on the young nation?&#10;&#10;Subscribe for more from HISTORY:&#10;http://histv.co/SubscribeHistoryYT&#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Marbury vs. Madison: What Was the Case About? | History">
            <a:hlinkClick r:id="rId3"/>
          </p:cNvPr>
          <p:cNvPicPr preferRelativeResize="0"/>
          <p:nvPr/>
        </p:nvPicPr>
        <p:blipFill>
          <a:blip r:embed="rId4">
            <a:alphaModFix/>
          </a:blip>
          <a:stretch>
            <a:fillRect/>
          </a:stretch>
        </p:blipFill>
        <p:spPr>
          <a:xfrm>
            <a:off x="2286000" y="131190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eecf4f22aa_0_7"/>
          <p:cNvSpPr txBox="1">
            <a:spLocks noGrp="1"/>
          </p:cNvSpPr>
          <p:nvPr>
            <p:ph type="body" idx="1"/>
          </p:nvPr>
        </p:nvSpPr>
        <p:spPr>
          <a:xfrm>
            <a:off x="457200" y="1309352"/>
            <a:ext cx="6717323"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US" dirty="0"/>
              <a:t>Read the handout with your group.</a:t>
            </a:r>
            <a:endParaRPr dirty="0"/>
          </a:p>
          <a:p>
            <a:pPr marL="227012" lvl="0" indent="-227012" algn="l" rtl="0">
              <a:spcBef>
                <a:spcPts val="0"/>
              </a:spcBef>
              <a:spcAft>
                <a:spcPts val="0"/>
              </a:spcAft>
              <a:buSzPts val="2600"/>
              <a:buChar char="•"/>
            </a:pPr>
            <a:r>
              <a:rPr lang="en-US" dirty="0"/>
              <a:t>Discuss the issues using the reflection questions at the end as a guide.</a:t>
            </a:r>
            <a:endParaRPr dirty="0"/>
          </a:p>
          <a:p>
            <a:pPr marL="227012" lvl="0" indent="-227012" algn="l" rtl="0">
              <a:spcBef>
                <a:spcPts val="0"/>
              </a:spcBef>
              <a:spcAft>
                <a:spcPts val="0"/>
              </a:spcAft>
              <a:buSzPts val="2600"/>
              <a:buChar char="•"/>
            </a:pPr>
            <a:r>
              <a:rPr lang="en-US" dirty="0"/>
              <a:t>Select a spokesperson to share the group’s thoughts on the reading.</a:t>
            </a:r>
            <a:endParaRPr dirty="0"/>
          </a:p>
          <a:p>
            <a:pPr marL="227012" lvl="0" indent="0" algn="l" rtl="0">
              <a:spcBef>
                <a:spcPts val="0"/>
              </a:spcBef>
              <a:spcAft>
                <a:spcPts val="0"/>
              </a:spcAft>
              <a:buNone/>
            </a:pPr>
            <a:endParaRPr dirty="0">
              <a:highlight>
                <a:srgbClr val="FFFF00"/>
              </a:highlight>
            </a:endParaRPr>
          </a:p>
        </p:txBody>
      </p:sp>
      <p:sp>
        <p:nvSpPr>
          <p:cNvPr id="139" name="Google Shape;139;geecf4f22aa_0_7"/>
          <p:cNvSpPr txBox="1">
            <a:spLocks noGrp="1"/>
          </p:cNvSpPr>
          <p:nvPr>
            <p:ph type="title"/>
          </p:nvPr>
        </p:nvSpPr>
        <p:spPr>
          <a:xfrm>
            <a:off x="457200" y="307247"/>
            <a:ext cx="5243565"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b="1" dirty="0"/>
              <a:t>Judicial Review Discussion</a:t>
            </a:r>
            <a:endParaRPr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1094A-9FCB-40B5-8EB6-0BC85944AA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F9DBE1-4D37-47FC-8219-0B12C67D6CDB}">
  <ds:schemaRefs>
    <ds:schemaRef ds:uri="http://schemas.microsoft.com/sharepoint/v3/contenttype/forms"/>
  </ds:schemaRefs>
</ds:datastoreItem>
</file>

<file path=customXml/itemProps3.xml><?xml version="1.0" encoding="utf-8"?>
<ds:datastoreItem xmlns:ds="http://schemas.openxmlformats.org/officeDocument/2006/customXml" ds:itemID="{B71ABC9D-91D9-4890-9C18-B1FD1ED11771}">
  <ds:schemaRefs>
    <ds:schemaRef ds:uri="http://purl.org/dc/elements/1.1/"/>
    <ds:schemaRef ds:uri="http://schemas.microsoft.com/office/2006/documentManagement/types"/>
    <ds:schemaRef ds:uri="966e68ee-ec3c-4f12-bd4f-fedbbec8de0b"/>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d06b737b-b789-4524-96b5-d3d460658ae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367</TotalTime>
  <Words>439</Words>
  <Application>Microsoft Office PowerPoint</Application>
  <PresentationFormat>On-screen Show (16:9)</PresentationFormat>
  <Paragraphs>34</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Noto Sans Symbols</vt:lpstr>
      <vt:lpstr>LEARN theme</vt:lpstr>
      <vt:lpstr>LEARN theme</vt:lpstr>
      <vt:lpstr>PowerPoint Presentation</vt:lpstr>
      <vt:lpstr>The Power is Ours</vt:lpstr>
      <vt:lpstr>Essential Question</vt:lpstr>
      <vt:lpstr>Lesson Objective</vt:lpstr>
      <vt:lpstr>Tip of the Iceberg</vt:lpstr>
      <vt:lpstr>T.A.C.O.S.</vt:lpstr>
      <vt:lpstr>Marbury v. Madison: Infographic</vt:lpstr>
      <vt:lpstr>Marbury v. Madison Video</vt:lpstr>
      <vt:lpstr>Judicial Review Discussion</vt:lpstr>
      <vt:lpstr>Judicial Review Discussion</vt:lpstr>
      <vt:lpstr>Tip of the Iceberg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is Ours</dc:title>
  <dc:subject>Marbury v Madison</dc:subject>
  <dc:creator>Eike, Michell L.</dc:creator>
  <cp:lastModifiedBy>McLeod Porter, Delma</cp:lastModifiedBy>
  <cp:revision>8</cp:revision>
  <dcterms:created xsi:type="dcterms:W3CDTF">2021-08-30T12:17:31Z</dcterms:created>
  <dcterms:modified xsi:type="dcterms:W3CDTF">2021-10-14T14:55:00Z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