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IpQEGE+4e7orV1Z4tLSZdP6cd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9"/>
    <p:restoredTop sz="94723"/>
  </p:normalViewPr>
  <p:slideViewPr>
    <p:cSldViewPr snapToGrid="0">
      <p:cViewPr varScale="1">
        <p:scale>
          <a:sx n="162" d="100"/>
          <a:sy n="162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2f576a5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2f576a5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Clean Clothes Campaign. (n.d.). Fashion's problems. Clean Clothes Campaign. https://cleanclothes.org/fashions-problems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e28d0c2f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0e28d0c2f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Gist. Strategies. https://learn.k20center.ou.edu/strategy/3289</a:t>
            </a:r>
            <a:endParaRPr dirty="0"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e28d0c2f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0e28d0c2f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5381aad6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Elbow partner. Strategies. https://learn.k20center.ou.edu/strategy/116</a:t>
            </a:r>
            <a:endParaRPr dirty="0"/>
          </a:p>
        </p:txBody>
      </p:sp>
      <p:sp>
        <p:nvSpPr>
          <p:cNvPr id="110" name="Google Shape;110;g115381aad6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Elbow partner. Strategies. https://learn.k20center.ou.edu/strategy/116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c57d262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ec57d262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2f576a5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2f576a5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https://www.youtube.com/watch?v=HfN8BnRJryQ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2f576a56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I notice, I wonder. Strategies. https://learn.k20center.ou.edu/strategy/180</a:t>
            </a:r>
            <a:endParaRPr dirty="0"/>
          </a:p>
        </p:txBody>
      </p:sp>
      <p:sp>
        <p:nvSpPr>
          <p:cNvPr id="138" name="Google Shape;138;g142f576a5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clothes.org/abou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N8BnRJry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2f576a569_0_2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823000" cy="27892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i="1" dirty="0">
                <a:hlinkClick r:id="rId3"/>
              </a:rPr>
              <a:t>Clean Clothes Campaign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is a global network of 235 organizations in 45 countries.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Clean Clothes Campaign “identifies local problems and objectives and transform them into global actions.”</a:t>
            </a:r>
            <a:endParaRPr dirty="0"/>
          </a:p>
        </p:txBody>
      </p:sp>
      <p:sp>
        <p:nvSpPr>
          <p:cNvPr id="149" name="Google Shape;149;g142f576a569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Clean Clothes Campaign</a:t>
            </a:r>
            <a:endParaRPr dirty="0"/>
          </a:p>
        </p:txBody>
      </p:sp>
      <p:pic>
        <p:nvPicPr>
          <p:cNvPr id="150" name="Google Shape;150;g142f576a569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617" y="1164647"/>
            <a:ext cx="21128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e28d0c2f1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Driving Question Board</a:t>
            </a:r>
            <a:endParaRPr dirty="0"/>
          </a:p>
        </p:txBody>
      </p:sp>
      <p:sp>
        <p:nvSpPr>
          <p:cNvPr id="156" name="Google Shape;156;g10e28d0c2f1_0_9"/>
          <p:cNvSpPr txBox="1">
            <a:spLocks noGrp="1"/>
          </p:cNvSpPr>
          <p:nvPr>
            <p:ph type="body" idx="2"/>
          </p:nvPr>
        </p:nvSpPr>
        <p:spPr>
          <a:xfrm>
            <a:off x="457200" y="1504929"/>
            <a:ext cx="7166501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•"/>
            </a:pPr>
            <a:r>
              <a:rPr lang="en-US" sz="2600" dirty="0"/>
              <a:t>Explore “Fashion’s problems” on </a:t>
            </a:r>
            <a:r>
              <a:rPr lang="en-US" sz="2600" i="1" dirty="0"/>
              <a:t>Clean </a:t>
            </a:r>
            <a:br>
              <a:rPr lang="en-US" sz="2600" i="1" dirty="0"/>
            </a:br>
            <a:r>
              <a:rPr lang="en-US" sz="2600" i="1" dirty="0"/>
              <a:t>Clothes Campaign </a:t>
            </a:r>
            <a:endParaRPr sz="26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Wingdings" panose="05000000000000000000" pitchFamily="2" charset="2"/>
              <a:buChar char="§"/>
            </a:pPr>
            <a:r>
              <a:rPr lang="en-US" sz="2600" dirty="0"/>
              <a:t>Start with </a:t>
            </a:r>
            <a:r>
              <a:rPr lang="en-US" sz="2600" b="1" dirty="0"/>
              <a:t>Poverty Wages.</a:t>
            </a:r>
            <a:endParaRPr sz="26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Wingdings" panose="05000000000000000000" pitchFamily="2" charset="2"/>
              <a:buChar char="§"/>
            </a:pPr>
            <a:r>
              <a:rPr lang="en-US" sz="2600" dirty="0"/>
              <a:t>Explore three other topics.</a:t>
            </a:r>
            <a:endParaRPr sz="26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600" dirty="0"/>
              <a:t>Write questions or observations about what you see on sticky notes and stick them on the board.</a:t>
            </a:r>
            <a:endParaRPr sz="26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Wingdings" panose="05000000000000000000" pitchFamily="2" charset="2"/>
              <a:buChar char="§"/>
            </a:pPr>
            <a:r>
              <a:rPr lang="en-US" sz="2600" dirty="0"/>
              <a:t>We will discuss these topics. </a:t>
            </a:r>
            <a:endParaRPr sz="2600" dirty="0"/>
          </a:p>
        </p:txBody>
      </p:sp>
      <p:pic>
        <p:nvPicPr>
          <p:cNvPr id="157" name="Google Shape;157;g10e28d0c2f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661" y="221433"/>
            <a:ext cx="2976937" cy="217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420447" y="831728"/>
            <a:ext cx="824283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sz="4000" dirty="0"/>
              <a:t>Gist</a:t>
            </a:r>
            <a:br>
              <a:rPr lang="en-US" dirty="0"/>
            </a:br>
            <a:r>
              <a:rPr lang="en-US" sz="2900" dirty="0">
                <a:solidFill>
                  <a:schemeClr val="tx1"/>
                </a:solidFill>
              </a:rPr>
              <a:t>What are the benefits and challenges of international trade agreements? </a:t>
            </a:r>
            <a:endParaRPr sz="2900" dirty="0">
              <a:solidFill>
                <a:schemeClr val="tx1"/>
              </a:solidFill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546070" y="1766660"/>
            <a:ext cx="4395000" cy="228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Elbow Partner,  write two gist statements: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One about benefits of trade agreements. 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/>
              <a:t>One about exposing </a:t>
            </a:r>
            <a:r>
              <a:rPr lang="en-US" sz="2600" dirty="0"/>
              <a:t>the drawbacks. </a:t>
            </a:r>
            <a:endParaRPr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7AE5-ABFC-6F0D-A633-36ABDD1B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65" r="23795"/>
          <a:stretch/>
        </p:blipFill>
        <p:spPr>
          <a:xfrm>
            <a:off x="5675586" y="1969499"/>
            <a:ext cx="3034966" cy="1782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e28d0c2f1_0_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 </a:t>
            </a:r>
            <a:endParaRPr dirty="0"/>
          </a:p>
        </p:txBody>
      </p:sp>
      <p:sp>
        <p:nvSpPr>
          <p:cNvPr id="170" name="Google Shape;170;g10e28d0c2f1_0_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395000" cy="325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rotate from one set of </a:t>
            </a:r>
            <a:r>
              <a:rPr lang="en-US" dirty="0" err="1"/>
              <a:t>Gists</a:t>
            </a:r>
            <a:r>
              <a:rPr lang="en-US" dirty="0"/>
              <a:t> to the next with your Elbow Partner, make an observation related to each pair of summaries.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Post observations using a sticky note.</a:t>
            </a:r>
            <a:endParaRPr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979DCBAD-C77C-C913-554B-D0EFB8F0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65" y="1391479"/>
            <a:ext cx="3222879" cy="1629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Tricks of the Trade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Benefits and Drawbacks of International Trade Agreements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effects do international trade agreements have on the world economy, countries, and individual workers?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EFE13-25DE-EFB9-7C1F-E25F89E2B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3500" indent="0">
              <a:buNone/>
            </a:pPr>
            <a:r>
              <a:rPr lang="en-US" sz="2800" dirty="0"/>
              <a:t>Students will understand the benefits of international cooperation in trade agreements, and the challenges that go along with it.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5381aad6d_1_5"/>
          <p:cNvSpPr txBox="1">
            <a:spLocks noGrp="1"/>
          </p:cNvSpPr>
          <p:nvPr>
            <p:ph type="body" idx="1"/>
          </p:nvPr>
        </p:nvSpPr>
        <p:spPr>
          <a:xfrm>
            <a:off x="313422" y="1250547"/>
            <a:ext cx="5602348" cy="24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Before we start, with your </a:t>
            </a:r>
            <a:r>
              <a:rPr lang="en-US" i="1" dirty="0"/>
              <a:t>Elbow Partner</a:t>
            </a:r>
            <a:r>
              <a:rPr lang="en-US" dirty="0"/>
              <a:t>, see what you already know about economics and world trade.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Predict the definition of as many terms as you can.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g115381aad6d_1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7634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Graphic Organizer</a:t>
            </a:r>
            <a:endParaRPr i="1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46F4F70-C759-CD2C-4400-95FCC9DE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38" y="591512"/>
            <a:ext cx="2834640" cy="173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379284" y="1267224"/>
            <a:ext cx="5174739" cy="325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 are a world leader in a fictional, up-and-coming nation, </a:t>
            </a:r>
            <a:r>
              <a:rPr lang="en-US" i="1" dirty="0"/>
              <a:t>Satellite.</a:t>
            </a:r>
            <a:endParaRPr i="1"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read, complete the right column in your Graphic Organizer with an Elbow Partner.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International Trade</a:t>
            </a:r>
            <a:endParaRPr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2652109-AB2A-49DB-D3F4-5E239EDCF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32" y="813823"/>
            <a:ext cx="2429621" cy="24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c57d262ea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034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dirty="0"/>
              <a:t>What do you notice about trade agreements?</a:t>
            </a:r>
          </a:p>
          <a:p>
            <a:pPr indent="-457200"/>
            <a:r>
              <a:rPr lang="en-US" dirty="0"/>
              <a:t>What do you still wonder?</a:t>
            </a:r>
          </a:p>
          <a:p>
            <a:pPr indent="-457200"/>
            <a:r>
              <a:rPr lang="en-US" dirty="0"/>
              <a:t>Continue to respond as you watch the following video.</a:t>
            </a:r>
            <a:endParaRPr dirty="0"/>
          </a:p>
        </p:txBody>
      </p:sp>
      <p:sp>
        <p:nvSpPr>
          <p:cNvPr id="127" name="Google Shape;127;gec57d262e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17948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I Notice, I Wonder</a:t>
            </a:r>
            <a:endParaRPr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BC09974-9812-A6E2-8948-B8CC8626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008" y="556591"/>
            <a:ext cx="2160144" cy="22484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2f576a569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hlinkClick r:id="rId3"/>
              </a:rPr>
              <a:t>International Trade Explained </a:t>
            </a:r>
            <a:endParaRPr dirty="0"/>
          </a:p>
        </p:txBody>
      </p:sp>
      <p:pic>
        <p:nvPicPr>
          <p:cNvPr id="135" name="Google Shape;135;g142f576a56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13" y="1329932"/>
            <a:ext cx="6836049" cy="343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2f576a569_0_12"/>
          <p:cNvSpPr txBox="1">
            <a:spLocks noGrp="1"/>
          </p:cNvSpPr>
          <p:nvPr>
            <p:ph type="body" idx="1"/>
          </p:nvPr>
        </p:nvSpPr>
        <p:spPr>
          <a:xfrm>
            <a:off x="457199" y="1309350"/>
            <a:ext cx="4996859" cy="287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these Graphic Organizer and I Notice, I Wonder handouts.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have you learned about trade agreements?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1" name="Google Shape;141;g142f576a569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Graphic Organizer / I Notice, I Wonder</a:t>
            </a:r>
            <a:endParaRPr i="1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93EB4DE-2BF6-2D12-4261-0AD4151F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37" y="1164647"/>
            <a:ext cx="2160144" cy="2248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474</Words>
  <Application>Microsoft Macintosh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Tricks of the Trade</vt:lpstr>
      <vt:lpstr>Essential Question</vt:lpstr>
      <vt:lpstr>Lesson Objectives</vt:lpstr>
      <vt:lpstr>Graphic Organizer</vt:lpstr>
      <vt:lpstr>International Trade</vt:lpstr>
      <vt:lpstr>I Notice, I Wonder</vt:lpstr>
      <vt:lpstr>International Trade Explained </vt:lpstr>
      <vt:lpstr>Graphic Organizer / I Notice, I Wonder</vt:lpstr>
      <vt:lpstr>Clean Clothes Campaign</vt:lpstr>
      <vt:lpstr>Driving Question Board</vt:lpstr>
      <vt:lpstr>Gist What are the benefits and challenges of international trade agreements? </vt:lpstr>
      <vt:lpstr>Gallery Walk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Cross, Keiana C.</cp:lastModifiedBy>
  <cp:revision>8</cp:revision>
  <dcterms:created xsi:type="dcterms:W3CDTF">2020-10-14T20:24:40Z</dcterms:created>
  <dcterms:modified xsi:type="dcterms:W3CDTF">2025-07-30T20:56:46Z</dcterms:modified>
</cp:coreProperties>
</file>