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8" r:id="rId21"/>
    <p:sldId id="279" r:id="rId22"/>
    <p:sldId id="276" r:id="rId23"/>
    <p:sldId id="277"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veat" pitchFamily="2" charset="0"/>
      <p:regular r:id="rId30"/>
      <p:bold r:id="rId31"/>
    </p:embeddedFont>
    <p:embeddedFont>
      <p:font typeface="Constantia" panose="02030602050306030303" pitchFamily="18" charset="0"/>
      <p:regular r:id="rId32"/>
      <p:bold r:id="rId33"/>
      <p:italic r:id="rId34"/>
      <p:boldItalic r:id="rId35"/>
    </p:embeddedFont>
    <p:embeddedFont>
      <p:font typeface="Wingdings 2" pitchFamily="2" charset="2"/>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GMVH0ElUCmHP/1aXlxdVeayQl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35FE1D-AB93-4E98-AE56-763D47D57206}">
  <a:tblStyle styleId="{E735FE1D-AB93-4E98-AE56-763D47D572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8"/>
    <p:restoredTop sz="82041" autoAdjust="0"/>
  </p:normalViewPr>
  <p:slideViewPr>
    <p:cSldViewPr snapToGrid="0">
      <p:cViewPr>
        <p:scale>
          <a:sx n="135" d="100"/>
          <a:sy n="135" d="100"/>
        </p:scale>
        <p:origin x="163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XPpiKKsCl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alog.archives.gov/id/52337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b8a906e9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b8a906e9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the available text box to add student responses.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b8a906e9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b8a906e9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604fce3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b604fce3e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604fce3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b604fce3e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604fce3e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b604fce3e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b8a906e9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b8a906e9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b8a906e9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b8a906e9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 type students responses in the “issue” column.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b8a906e91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b8a906e9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i="1">
                <a:solidFill>
                  <a:srgbClr val="3E5C61"/>
                </a:solidFill>
                <a:latin typeface="Calibri"/>
                <a:ea typeface="Calibri"/>
                <a:cs typeface="Calibri"/>
                <a:sym typeface="Calibri"/>
              </a:rPr>
              <a:t>K20 Center. (2020, February 27). ICAP—Impacts of industrialization on workers [Video file]. Retrieved from</a:t>
            </a:r>
            <a:r>
              <a:rPr lang="en-US" sz="900" i="1">
                <a:solidFill>
                  <a:srgbClr val="3E5C6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https://youtu.be/XPpiKKsClTY</a:t>
            </a:r>
            <a:endParaRPr sz="900" i="1">
              <a:solidFill>
                <a:srgbClr val="3E5C6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296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804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b8a906e9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db8a906e9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b8a906e9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b8a906e9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i="1">
                <a:solidFill>
                  <a:srgbClr val="3E5C61"/>
                </a:solidFill>
                <a:latin typeface="Calibri"/>
                <a:ea typeface="Calibri"/>
                <a:cs typeface="Calibri"/>
                <a:sym typeface="Calibri"/>
              </a:rPr>
              <a:t>Legg, F. (1879). Frederick Douglass. National Archives Catalog. Retrieved from https://catalog.archives.gov/id/558770</a:t>
            </a:r>
            <a:endParaRPr sz="900" i="1">
              <a:solidFill>
                <a:srgbClr val="3E5C6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b8a906e9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b8a906e9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604fce3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b604fce3e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(1908). 9 P.M. in an Indiana Glass Works, Aug. 1908. Location: Indiana. Library of Congress Prints and Photographs Division Washington, D.C. 20540 USA. https://hdl.loc.gov/loc.pnp/nclc.01166</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b8a906e9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db8a906e9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Detroit Publishing Co. (1915-1925). [Hauling coal]. Library of Congress Prints and Photographs Division Washington, D.C. 20540 USA. https://www.loc.gov/item/2016816922/</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b8a906e9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db8a906e9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(1909, January 19). 488 Macon, Ga. Lewis W. Hine 1-19-1909. Bibb Mill No. 1 Many youngsters here. Some boys were so small they had to climb up on the spinning frame to mend the broken threads and put back the empty bobbins. Location: Macon, Georgia.. Library of Congress Prints and Photographs Division Washington, D.C. 20540 USA. https://hdl.loc.gov/loc.pnp/nclc.05394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b8a906e9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db8a906e9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(1912.). View of the Ewen Breaker of the Pa. Coal Co. The dust was so dense at times as to obscure the view. This dust penetrated the utmost recesses of the boy's lungs. A kind of slave-driver sometimes stands over the boys, prodding or kicking them into obedience. S. Pittston, Pa.. National Archives Catalog. </a:t>
            </a:r>
            <a:r>
              <a:rPr lang="en-US" sz="900" i="1" dirty="0">
                <a:solidFill>
                  <a:srgbClr val="3E5C6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https://catalog.archives.gov/id/523378</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b8a906e9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db8a906e91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(1911, March). Interior of Magnolia (Miss.) Cotton Mills spinning room.  See the little ones scattered through the mill.  All work.  Library of Congress Prints and Photographs Division Washington, D.C. 20540 USA. https://hdl.loc.gov/loc.pnp/nclc.05394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b8a906e9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db8a906e9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Detroit Publishing Co. (1903). [Factory workers assembling engines at Leland &amp; </a:t>
            </a:r>
            <a:r>
              <a:rPr lang="en-US" sz="900" i="1" dirty="0" err="1">
                <a:solidFill>
                  <a:srgbClr val="3E5C61"/>
                </a:solidFill>
                <a:latin typeface="Calibri"/>
                <a:ea typeface="Calibri"/>
                <a:cs typeface="Calibri"/>
                <a:sym typeface="Calibri"/>
              </a:rPr>
              <a:t>Faulconer</a:t>
            </a:r>
            <a:r>
              <a:rPr lang="en-US" sz="900" i="1" dirty="0">
                <a:solidFill>
                  <a:srgbClr val="3E5C61"/>
                </a:solidFill>
                <a:latin typeface="Calibri"/>
                <a:ea typeface="Calibri"/>
                <a:cs typeface="Calibri"/>
                <a:sym typeface="Calibri"/>
              </a:rPr>
              <a:t> Manufacturing Co., Detroit, Mich.]  Library of Congress Prints and Photographs Division Washington, D.C. 20540 USA. https://www.loc.gov/resource/det.4a26764/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Shape 213"/>
        <p:cNvGrpSpPr/>
        <p:nvPr/>
      </p:nvGrpSpPr>
      <p:grpSpPr>
        <a:xfrm>
          <a:off x="0" y="0"/>
          <a:ext cx="0" cy="0"/>
          <a:chOff x="0" y="0"/>
          <a:chExt cx="0" cy="0"/>
        </a:xfrm>
      </p:grpSpPr>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Google Shape;12;p18">
            <a:extLst>
              <a:ext uri="{FF2B5EF4-FFF2-40B4-BE49-F238E27FC236}">
                <a16:creationId xmlns:a16="http://schemas.microsoft.com/office/drawing/2014/main" id="{779F3766-C1E1-8E40-800F-962B8FC21658}"/>
              </a:ext>
            </a:extLst>
          </p:cNvPr>
          <p:cNvPicPr preferRelativeResize="0"/>
          <p:nvPr userDrawn="1"/>
        </p:nvPicPr>
        <p:blipFill rotWithShape="1">
          <a:blip r:embed="rId2">
            <a:alphaModFix/>
          </a:blip>
          <a:srcRect/>
          <a:stretch/>
        </p:blipFill>
        <p:spPr>
          <a:xfrm>
            <a:off x="7974983" y="3943350"/>
            <a:ext cx="914400" cy="914400"/>
          </a:xfrm>
          <a:prstGeom prst="rect">
            <a:avLst/>
          </a:prstGeom>
          <a:noFill/>
          <a:ln>
            <a:noFill/>
          </a:ln>
        </p:spPr>
      </p:pic>
    </p:spTree>
    <p:extLst>
      <p:ext uri="{BB962C8B-B14F-4D97-AF65-F5344CB8AC3E}">
        <p14:creationId xmlns:p14="http://schemas.microsoft.com/office/powerpoint/2010/main" val="11766483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p:spTree>
      <p:nvGrpSpPr>
        <p:cNvPr id="1" name="Shape 233"/>
        <p:cNvGrpSpPr/>
        <p:nvPr/>
      </p:nvGrpSpPr>
      <p:grpSpPr>
        <a:xfrm>
          <a:off x="0" y="0"/>
          <a:ext cx="0" cy="0"/>
          <a:chOff x="0" y="0"/>
          <a:chExt cx="0" cy="0"/>
        </a:xfrm>
      </p:grpSpPr>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pic>
        <p:nvPicPr>
          <p:cNvPr id="5" name="Google Shape;12;p18">
            <a:extLst>
              <a:ext uri="{FF2B5EF4-FFF2-40B4-BE49-F238E27FC236}">
                <a16:creationId xmlns:a16="http://schemas.microsoft.com/office/drawing/2014/main" id="{2314FAF9-2D25-8545-878A-CBAE183BB56A}"/>
              </a:ext>
            </a:extLst>
          </p:cNvPr>
          <p:cNvPicPr preferRelativeResize="0"/>
          <p:nvPr userDrawn="1"/>
        </p:nvPicPr>
        <p:blipFill rotWithShape="1">
          <a:blip r:embed="rId2">
            <a:alphaModFix/>
          </a:blip>
          <a:srcRect/>
          <a:stretch/>
        </p:blipFill>
        <p:spPr>
          <a:xfrm>
            <a:off x="7927848" y="3933923"/>
            <a:ext cx="914400" cy="914400"/>
          </a:xfrm>
          <a:prstGeom prst="rect">
            <a:avLst/>
          </a:prstGeom>
          <a:noFill/>
          <a:ln>
            <a:noFill/>
          </a:ln>
        </p:spPr>
      </p:pic>
    </p:spTree>
    <p:extLst>
      <p:ext uri="{BB962C8B-B14F-4D97-AF65-F5344CB8AC3E}">
        <p14:creationId xmlns:p14="http://schemas.microsoft.com/office/powerpoint/2010/main" val="35492687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rategy v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pic>
        <p:nvPicPr>
          <p:cNvPr id="6" name="Google Shape;12;p18">
            <a:extLst>
              <a:ext uri="{FF2B5EF4-FFF2-40B4-BE49-F238E27FC236}">
                <a16:creationId xmlns:a16="http://schemas.microsoft.com/office/drawing/2014/main" id="{9428008F-67BC-114E-ADF7-C44DB3228305}"/>
              </a:ext>
            </a:extLst>
          </p:cNvPr>
          <p:cNvPicPr preferRelativeResize="0"/>
          <p:nvPr userDrawn="1"/>
        </p:nvPicPr>
        <p:blipFill rotWithShape="1">
          <a:blip r:embed="rId2">
            <a:alphaModFix/>
          </a:blip>
          <a:srcRect/>
          <a:stretch/>
        </p:blipFill>
        <p:spPr>
          <a:xfrm>
            <a:off x="7927848" y="3952777"/>
            <a:ext cx="914400" cy="914400"/>
          </a:xfrm>
          <a:prstGeom prst="rect">
            <a:avLst/>
          </a:prstGeom>
          <a:noFill/>
          <a:ln>
            <a:noFill/>
          </a:ln>
        </p:spPr>
      </p:pic>
    </p:spTree>
    <p:extLst>
      <p:ext uri="{BB962C8B-B14F-4D97-AF65-F5344CB8AC3E}">
        <p14:creationId xmlns:p14="http://schemas.microsoft.com/office/powerpoint/2010/main" val="36715022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rategy v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pic>
        <p:nvPicPr>
          <p:cNvPr id="6" name="Google Shape;12;p18">
            <a:extLst>
              <a:ext uri="{FF2B5EF4-FFF2-40B4-BE49-F238E27FC236}">
                <a16:creationId xmlns:a16="http://schemas.microsoft.com/office/drawing/2014/main" id="{B742EA0C-5913-A74D-A9D4-8B24E145ACDE}"/>
              </a:ext>
            </a:extLst>
          </p:cNvPr>
          <p:cNvPicPr preferRelativeResize="0"/>
          <p:nvPr userDrawn="1"/>
        </p:nvPicPr>
        <p:blipFill rotWithShape="1">
          <a:blip r:embed="rId2">
            <a:alphaModFix/>
          </a:blip>
          <a:srcRect/>
          <a:stretch/>
        </p:blipFill>
        <p:spPr>
          <a:xfrm>
            <a:off x="7927848" y="3962204"/>
            <a:ext cx="914400" cy="914400"/>
          </a:xfrm>
          <a:prstGeom prst="rect">
            <a:avLst/>
          </a:prstGeom>
          <a:noFill/>
          <a:ln>
            <a:noFill/>
          </a:ln>
        </p:spPr>
      </p:pic>
    </p:spTree>
    <p:extLst>
      <p:ext uri="{BB962C8B-B14F-4D97-AF65-F5344CB8AC3E}">
        <p14:creationId xmlns:p14="http://schemas.microsoft.com/office/powerpoint/2010/main" val="55095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p:nvPicPr>
        <p:blipFill rotWithShape="1">
          <a:blip r:embed="rId2">
            <a:biLevel thresh="25000"/>
            <a:extLst>
              <a:ext uri="{BEBA8EAE-BF5A-486C-A8C5-ECC9F3942E4B}">
                <a14:imgProps xmlns:a14="http://schemas.microsoft.com/office/drawing/2010/main">
                  <a14:imgLayer r:embed="rId3">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pic>
        <p:nvPicPr>
          <p:cNvPr id="8" name="Google Shape;12;p18">
            <a:extLst>
              <a:ext uri="{FF2B5EF4-FFF2-40B4-BE49-F238E27FC236}">
                <a16:creationId xmlns:a16="http://schemas.microsoft.com/office/drawing/2014/main" id="{4475D635-C01C-4946-934B-C94A13A1179B}"/>
              </a:ext>
            </a:extLst>
          </p:cNvPr>
          <p:cNvPicPr preferRelativeResize="0"/>
          <p:nvPr userDrawn="1"/>
        </p:nvPicPr>
        <p:blipFill rotWithShape="1">
          <a:blip r:embed="rId4">
            <a:alphaModFix/>
          </a:blip>
          <a:srcRect/>
          <a:stretch/>
        </p:blipFill>
        <p:spPr>
          <a:xfrm>
            <a:off x="7927848" y="3952777"/>
            <a:ext cx="914400" cy="914400"/>
          </a:xfrm>
          <a:prstGeom prst="rect">
            <a:avLst/>
          </a:prstGeom>
          <a:noFill/>
          <a:ln>
            <a:noFill/>
          </a:ln>
        </p:spPr>
      </p:pic>
    </p:spTree>
    <p:extLst>
      <p:ext uri="{BB962C8B-B14F-4D97-AF65-F5344CB8AC3E}">
        <p14:creationId xmlns:p14="http://schemas.microsoft.com/office/powerpoint/2010/main" val="2843973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Google Shape;12;p18">
            <a:extLst>
              <a:ext uri="{FF2B5EF4-FFF2-40B4-BE49-F238E27FC236}">
                <a16:creationId xmlns:a16="http://schemas.microsoft.com/office/drawing/2014/main" id="{94145DAD-FEBD-F247-85D8-CE98E24B385A}"/>
              </a:ext>
            </a:extLst>
          </p:cNvPr>
          <p:cNvPicPr preferRelativeResize="0"/>
          <p:nvPr userDrawn="1"/>
        </p:nvPicPr>
        <p:blipFill rotWithShape="1">
          <a:blip r:embed="rId2">
            <a:alphaModFix/>
          </a:blip>
          <a:srcRect/>
          <a:stretch/>
        </p:blipFill>
        <p:spPr>
          <a:xfrm>
            <a:off x="7927848" y="3962204"/>
            <a:ext cx="914400" cy="914400"/>
          </a:xfrm>
          <a:prstGeom prst="rect">
            <a:avLst/>
          </a:prstGeom>
          <a:noFill/>
          <a:ln>
            <a:noFill/>
          </a:ln>
        </p:spPr>
      </p:pic>
    </p:spTree>
    <p:extLst>
      <p:ext uri="{BB962C8B-B14F-4D97-AF65-F5344CB8AC3E}">
        <p14:creationId xmlns:p14="http://schemas.microsoft.com/office/powerpoint/2010/main" val="9002080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3" name="Google Shape;12;p18">
            <a:extLst>
              <a:ext uri="{FF2B5EF4-FFF2-40B4-BE49-F238E27FC236}">
                <a16:creationId xmlns:a16="http://schemas.microsoft.com/office/drawing/2014/main" id="{E9A838F8-F106-2340-83B3-2C47030A5B32}"/>
              </a:ext>
            </a:extLst>
          </p:cNvPr>
          <p:cNvPicPr preferRelativeResize="0"/>
          <p:nvPr userDrawn="1"/>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1753679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3" name="Google Shape;12;p18">
            <a:extLst>
              <a:ext uri="{FF2B5EF4-FFF2-40B4-BE49-F238E27FC236}">
                <a16:creationId xmlns:a16="http://schemas.microsoft.com/office/drawing/2014/main" id="{E2C89958-1F51-E148-8524-6276C628979B}"/>
              </a:ext>
            </a:extLst>
          </p:cNvPr>
          <p:cNvPicPr preferRelativeResize="0"/>
          <p:nvPr userDrawn="1"/>
        </p:nvPicPr>
        <p:blipFill rotWithShape="1">
          <a:blip r:embed="rId2">
            <a:alphaModFix/>
          </a:blip>
          <a:srcRect/>
          <a:stretch/>
        </p:blipFill>
        <p:spPr>
          <a:xfrm>
            <a:off x="7927848" y="3946296"/>
            <a:ext cx="914400" cy="914400"/>
          </a:xfrm>
          <a:prstGeom prst="rect">
            <a:avLst/>
          </a:prstGeom>
          <a:noFill/>
          <a:ln>
            <a:noFill/>
          </a:ln>
        </p:spPr>
      </p:pic>
    </p:spTree>
    <p:extLst>
      <p:ext uri="{BB962C8B-B14F-4D97-AF65-F5344CB8AC3E}">
        <p14:creationId xmlns:p14="http://schemas.microsoft.com/office/powerpoint/2010/main" val="35272946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793591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extLst>
      <p:ext uri="{BB962C8B-B14F-4D97-AF65-F5344CB8AC3E}">
        <p14:creationId xmlns:p14="http://schemas.microsoft.com/office/powerpoint/2010/main" val="950254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2009226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Lesson/Activity Title</a:t>
            </a:r>
          </a:p>
        </p:txBody>
      </p:sp>
      <p:sp>
        <p:nvSpPr>
          <p:cNvPr id="17" name="Subtitle 16"/>
          <p:cNvSpPr>
            <a:spLocks noGrp="1"/>
          </p:cNvSpPr>
          <p:nvPr>
            <p:ph type="subTitle" idx="1" hasCustomPrompt="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Topic/Subtitle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81606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0" name="Google Shape;12;p18">
            <a:extLst>
              <a:ext uri="{FF2B5EF4-FFF2-40B4-BE49-F238E27FC236}">
                <a16:creationId xmlns:a16="http://schemas.microsoft.com/office/drawing/2014/main" id="{7652BBEE-490C-4C45-8EAC-24D492625EF6}"/>
              </a:ext>
            </a:extLst>
          </p:cNvPr>
          <p:cNvPicPr preferRelativeResize="0"/>
          <p:nvPr userDrawn="1"/>
        </p:nvPicPr>
        <p:blipFill rotWithShape="1">
          <a:blip r:embed="rId2">
            <a:alphaModFix/>
          </a:blip>
          <a:srcRect/>
          <a:stretch/>
        </p:blipFill>
        <p:spPr>
          <a:xfrm>
            <a:off x="7927848" y="3943350"/>
            <a:ext cx="914400" cy="914400"/>
          </a:xfrm>
          <a:prstGeom prst="rect">
            <a:avLst/>
          </a:prstGeom>
          <a:noFill/>
          <a:ln>
            <a:noFill/>
          </a:ln>
        </p:spPr>
      </p:pic>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2925504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pic>
        <p:nvPicPr>
          <p:cNvPr id="6" name="Google Shape;12;p18">
            <a:extLst>
              <a:ext uri="{FF2B5EF4-FFF2-40B4-BE49-F238E27FC236}">
                <a16:creationId xmlns:a16="http://schemas.microsoft.com/office/drawing/2014/main" id="{D3AEF26F-2E14-4746-9D8C-8E7EB29FA532}"/>
              </a:ext>
            </a:extLst>
          </p:cNvPr>
          <p:cNvPicPr preferRelativeResize="0"/>
          <p:nvPr userDrawn="1"/>
        </p:nvPicPr>
        <p:blipFill rotWithShape="1">
          <a:blip r:embed="rId2">
            <a:alphaModFix/>
          </a:blip>
          <a:srcRect/>
          <a:stretch/>
        </p:blipFill>
        <p:spPr>
          <a:xfrm>
            <a:off x="7927849" y="3943350"/>
            <a:ext cx="914400" cy="914400"/>
          </a:xfrm>
          <a:prstGeom prst="rect">
            <a:avLst/>
          </a:prstGeom>
          <a:noFill/>
          <a:ln>
            <a:noFill/>
          </a:ln>
        </p:spPr>
      </p:pic>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24975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051529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7" name="Google Shape;12;p18">
            <a:extLst>
              <a:ext uri="{FF2B5EF4-FFF2-40B4-BE49-F238E27FC236}">
                <a16:creationId xmlns:a16="http://schemas.microsoft.com/office/drawing/2014/main" id="{70258A37-F80F-9D4F-8784-F0CD7E2013E0}"/>
              </a:ext>
            </a:extLst>
          </p:cNvPr>
          <p:cNvPicPr preferRelativeResize="0"/>
          <p:nvPr userDrawn="1"/>
        </p:nvPicPr>
        <p:blipFill rotWithShape="1">
          <a:blip r:embed="rId2">
            <a:alphaModFix/>
          </a:blip>
          <a:srcRect/>
          <a:stretch/>
        </p:blipFill>
        <p:spPr>
          <a:xfrm>
            <a:off x="7927848" y="3943350"/>
            <a:ext cx="914400" cy="914400"/>
          </a:xfrm>
          <a:prstGeom prst="rect">
            <a:avLst/>
          </a:prstGeom>
          <a:noFill/>
          <a:ln>
            <a:noFill/>
          </a:ln>
        </p:spPr>
      </p:pic>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7279335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Google Shape;12;p18">
            <a:extLst>
              <a:ext uri="{FF2B5EF4-FFF2-40B4-BE49-F238E27FC236}">
                <a16:creationId xmlns:a16="http://schemas.microsoft.com/office/drawing/2014/main" id="{17DFA1C7-F180-F344-8D30-D193C5D57687}"/>
              </a:ext>
            </a:extLst>
          </p:cNvPr>
          <p:cNvPicPr preferRelativeResize="0"/>
          <p:nvPr userDrawn="1"/>
        </p:nvPicPr>
        <p:blipFill rotWithShape="1">
          <a:blip r:embed="rId2">
            <a:alphaModFix/>
          </a:blip>
          <a:srcRect/>
          <a:stretch/>
        </p:blipFill>
        <p:spPr>
          <a:xfrm>
            <a:off x="7927848" y="3943350"/>
            <a:ext cx="914400" cy="914400"/>
          </a:xfrm>
          <a:prstGeom prst="rect">
            <a:avLst/>
          </a:prstGeom>
          <a:noFill/>
          <a:ln>
            <a:noFill/>
          </a:ln>
        </p:spPr>
      </p:pic>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520900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Graphic">
    <p:spTree>
      <p:nvGrpSpPr>
        <p:cNvPr id="1" name=""/>
        <p:cNvGrpSpPr/>
        <p:nvPr/>
      </p:nvGrpSpPr>
      <p:grpSpPr>
        <a:xfrm>
          <a:off x="0" y="0"/>
          <a:ext cx="0" cy="0"/>
          <a:chOff x="0" y="0"/>
          <a:chExt cx="0" cy="0"/>
        </a:xfrm>
      </p:grpSpPr>
      <p:pic>
        <p:nvPicPr>
          <p:cNvPr id="7" name="Google Shape;12;p18">
            <a:extLst>
              <a:ext uri="{FF2B5EF4-FFF2-40B4-BE49-F238E27FC236}">
                <a16:creationId xmlns:a16="http://schemas.microsoft.com/office/drawing/2014/main" id="{CFF247AB-2075-654A-8388-E69AC775DC4D}"/>
              </a:ext>
            </a:extLst>
          </p:cNvPr>
          <p:cNvPicPr preferRelativeResize="0"/>
          <p:nvPr userDrawn="1"/>
        </p:nvPicPr>
        <p:blipFill rotWithShape="1">
          <a:blip r:embed="rId2">
            <a:alphaModFix/>
          </a:blip>
          <a:srcRect/>
          <a:stretch/>
        </p:blipFill>
        <p:spPr>
          <a:xfrm>
            <a:off x="7927848" y="3943350"/>
            <a:ext cx="914400" cy="914400"/>
          </a:xfrm>
          <a:prstGeom prst="rect">
            <a:avLst/>
          </a:prstGeom>
          <a:noFill/>
          <a:ln>
            <a:noFill/>
          </a:ln>
        </p:spPr>
      </p:pic>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23163775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9044890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db8a906e91_0_44"/>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What problems did industrialization create for workers?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gdb8a906e91_0_49"/>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child labor</a:t>
            </a:r>
            <a:endParaRPr/>
          </a:p>
          <a:p>
            <a:pPr marL="457200" lvl="0" indent="-393700" algn="l" rtl="0">
              <a:spcBef>
                <a:spcPts val="0"/>
              </a:spcBef>
              <a:spcAft>
                <a:spcPts val="0"/>
              </a:spcAft>
              <a:buSzPts val="2600"/>
              <a:buChar char="•"/>
            </a:pPr>
            <a:r>
              <a:rPr lang="en-US"/>
              <a:t>long hours</a:t>
            </a:r>
            <a:endParaRPr/>
          </a:p>
          <a:p>
            <a:pPr marL="457200" lvl="0" indent="-393700" algn="l" rtl="0">
              <a:spcBef>
                <a:spcPts val="0"/>
              </a:spcBef>
              <a:spcAft>
                <a:spcPts val="0"/>
              </a:spcAft>
              <a:buSzPts val="2600"/>
              <a:buChar char="•"/>
            </a:pPr>
            <a:r>
              <a:rPr lang="en-US"/>
              <a:t>low pay</a:t>
            </a:r>
            <a:endParaRPr/>
          </a:p>
          <a:p>
            <a:pPr marL="457200" lvl="0" indent="-393700" algn="l" rtl="0">
              <a:spcBef>
                <a:spcPts val="0"/>
              </a:spcBef>
              <a:spcAft>
                <a:spcPts val="0"/>
              </a:spcAft>
              <a:buSzPts val="2600"/>
              <a:buChar char="•"/>
            </a:pPr>
            <a:r>
              <a:rPr lang="en-US"/>
              <a:t>dirty environment</a:t>
            </a:r>
            <a:endParaRPr/>
          </a:p>
          <a:p>
            <a:pPr marL="457200" lvl="0" indent="-393700" algn="l" rtl="0">
              <a:spcBef>
                <a:spcPts val="0"/>
              </a:spcBef>
              <a:spcAft>
                <a:spcPts val="0"/>
              </a:spcAft>
              <a:buSzPts val="2600"/>
              <a:buChar char="•"/>
            </a:pPr>
            <a:r>
              <a:rPr lang="en-US"/>
              <a:t>dangerous working conditions</a:t>
            </a:r>
            <a:endParaRPr/>
          </a:p>
          <a:p>
            <a:pPr marL="457200" lvl="0" indent="-393700" algn="l" rtl="0">
              <a:spcBef>
                <a:spcPts val="0"/>
              </a:spcBef>
              <a:spcAft>
                <a:spcPts val="0"/>
              </a:spcAft>
              <a:buSzPts val="2600"/>
              <a:buChar char="•"/>
            </a:pPr>
            <a:r>
              <a:rPr lang="en-US"/>
              <a:t>economic exploitation</a:t>
            </a:r>
            <a:endParaRPr/>
          </a:p>
        </p:txBody>
      </p:sp>
      <p:sp>
        <p:nvSpPr>
          <p:cNvPr id="133" name="Google Shape;133;gdb8a906e91_0_4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What problems did industrialization create for workers?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b604fce3ec_0_5"/>
          <p:cNvSpPr txBox="1">
            <a:spLocks noGrp="1"/>
          </p:cNvSpPr>
          <p:nvPr>
            <p:ph type="title"/>
          </p:nvPr>
        </p:nvSpPr>
        <p:spPr>
          <a:xfrm>
            <a:off x="530352" y="12542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Essential Questions</a:t>
            </a:r>
            <a:endParaRPr b="1" dirty="0"/>
          </a:p>
          <a:p>
            <a:pPr marL="0" lvl="0" indent="0" algn="l" rtl="0">
              <a:lnSpc>
                <a:spcPct val="100000"/>
              </a:lnSpc>
              <a:spcBef>
                <a:spcPts val="0"/>
              </a:spcBef>
              <a:spcAft>
                <a:spcPts val="0"/>
              </a:spcAft>
              <a:buSzPts val="5000"/>
              <a:buNone/>
            </a:pPr>
            <a:endParaRPr b="1" dirty="0"/>
          </a:p>
        </p:txBody>
      </p:sp>
      <p:sp>
        <p:nvSpPr>
          <p:cNvPr id="140" name="Google Shape;140;gb604fce3ec_0_5"/>
          <p:cNvSpPr txBox="1">
            <a:spLocks noGrp="1"/>
          </p:cNvSpPr>
          <p:nvPr>
            <p:ph type="body" idx="1"/>
          </p:nvPr>
        </p:nvSpPr>
        <p:spPr>
          <a:xfrm>
            <a:off x="530352" y="1660950"/>
            <a:ext cx="7772400" cy="1821600"/>
          </a:xfrm>
          <a:prstGeom prst="rect">
            <a:avLst/>
          </a:prstGeom>
          <a:noFill/>
          <a:ln>
            <a:noFill/>
          </a:ln>
        </p:spPr>
        <p:txBody>
          <a:bodyPr spcFirstLastPara="1" wrap="square" lIns="45700" tIns="45700" rIns="45700" bIns="45700" anchor="t" anchorCtr="0">
            <a:noAutofit/>
          </a:bodyPr>
          <a:lstStyle/>
          <a:p>
            <a:pPr marL="457200" lvl="0" indent="-323850" algn="l" rtl="0">
              <a:lnSpc>
                <a:spcPct val="100000"/>
              </a:lnSpc>
              <a:spcBef>
                <a:spcPts val="520"/>
              </a:spcBef>
              <a:spcAft>
                <a:spcPts val="0"/>
              </a:spcAft>
              <a:buSzPts val="1500"/>
              <a:buChar char="●"/>
            </a:pPr>
            <a:r>
              <a:rPr lang="en-US" dirty="0"/>
              <a:t>Should governments regulate business to protect the rights of workers?</a:t>
            </a:r>
            <a:endParaRPr dirty="0"/>
          </a:p>
          <a:p>
            <a:pPr marL="457200" lvl="0" indent="0" algn="l" rtl="0">
              <a:lnSpc>
                <a:spcPct val="100000"/>
              </a:lnSpc>
              <a:spcBef>
                <a:spcPts val="0"/>
              </a:spcBef>
              <a:spcAft>
                <a:spcPts val="0"/>
              </a:spcAft>
              <a:buNone/>
            </a:pPr>
            <a:endParaRPr dirty="0"/>
          </a:p>
          <a:p>
            <a:pPr marL="457200" lvl="0" indent="-323850" algn="l" rtl="0">
              <a:lnSpc>
                <a:spcPct val="100000"/>
              </a:lnSpc>
              <a:spcBef>
                <a:spcPts val="520"/>
              </a:spcBef>
              <a:spcAft>
                <a:spcPts val="0"/>
              </a:spcAft>
              <a:buSzPts val="1500"/>
              <a:buChar char="●"/>
            </a:pPr>
            <a:r>
              <a:rPr lang="en-US" dirty="0"/>
              <a:t>How do citizens, individually and collectively, influence government policy?</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b604fce3ec_0_1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a:t>Lesson Objectives</a:t>
            </a:r>
            <a:endParaRPr b="1"/>
          </a:p>
          <a:p>
            <a:pPr marL="0" lvl="0" indent="0" algn="l" rtl="0">
              <a:lnSpc>
                <a:spcPct val="100000"/>
              </a:lnSpc>
              <a:spcBef>
                <a:spcPts val="0"/>
              </a:spcBef>
              <a:spcAft>
                <a:spcPts val="0"/>
              </a:spcAft>
              <a:buSzPts val="5000"/>
              <a:buNone/>
            </a:pPr>
            <a:endParaRPr b="1"/>
          </a:p>
        </p:txBody>
      </p:sp>
      <p:sp>
        <p:nvSpPr>
          <p:cNvPr id="146" name="Google Shape;146;gb604fce3ec_0_10"/>
          <p:cNvSpPr txBox="1">
            <a:spLocks noGrp="1"/>
          </p:cNvSpPr>
          <p:nvPr>
            <p:ph type="body" idx="1"/>
          </p:nvPr>
        </p:nvSpPr>
        <p:spPr>
          <a:xfrm>
            <a:off x="530352" y="1237676"/>
            <a:ext cx="7772400" cy="1758000"/>
          </a:xfrm>
          <a:prstGeom prst="rect">
            <a:avLst/>
          </a:prstGeom>
          <a:noFill/>
          <a:ln>
            <a:noFill/>
          </a:ln>
        </p:spPr>
        <p:txBody>
          <a:bodyPr spcFirstLastPara="1" wrap="square" lIns="45700" tIns="45700" rIns="45700" bIns="45700" anchor="t" anchorCtr="0">
            <a:noAutofit/>
          </a:bodyPr>
          <a:lstStyle/>
          <a:p>
            <a:pPr marL="457200" lvl="0" indent="-317500" algn="l" rtl="0">
              <a:lnSpc>
                <a:spcPct val="100000"/>
              </a:lnSpc>
              <a:spcBef>
                <a:spcPts val="520"/>
              </a:spcBef>
              <a:spcAft>
                <a:spcPts val="0"/>
              </a:spcAft>
              <a:buSzPts val="1400"/>
              <a:buChar char="●"/>
            </a:pPr>
            <a:r>
              <a:rPr lang="en-US" dirty="0"/>
              <a:t>Explain how the Haymarket Affair, Homestead Strike, Pullman Strike and the Triangle Shirtwaist Factory Fire characterized the relationship between labor, big business and the government during industrialization.</a:t>
            </a:r>
            <a:endParaRPr dirty="0"/>
          </a:p>
          <a:p>
            <a:pPr marL="457200" lvl="0" indent="0" algn="l" rtl="0">
              <a:lnSpc>
                <a:spcPct val="100000"/>
              </a:lnSpc>
              <a:spcBef>
                <a:spcPts val="0"/>
              </a:spcBef>
              <a:spcAft>
                <a:spcPts val="0"/>
              </a:spcAft>
              <a:buNone/>
            </a:pPr>
            <a:endParaRPr dirty="0"/>
          </a:p>
          <a:p>
            <a:pPr marL="457200" lvl="0" indent="-317500" algn="l" rtl="0">
              <a:lnSpc>
                <a:spcPct val="100000"/>
              </a:lnSpc>
              <a:spcBef>
                <a:spcPts val="520"/>
              </a:spcBef>
              <a:spcAft>
                <a:spcPts val="0"/>
              </a:spcAft>
              <a:buSzPts val="1400"/>
              <a:buChar char="●"/>
            </a:pPr>
            <a:r>
              <a:rPr lang="en-US" dirty="0"/>
              <a:t>Describe the goals of the labor movement and its significance in organizing workers.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gb604fce3ec_0_2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20"/>
              </a:spcBef>
              <a:spcAft>
                <a:spcPts val="0"/>
              </a:spcAft>
              <a:buSzPts val="2400"/>
              <a:buChar char="•"/>
            </a:pPr>
            <a:r>
              <a:rPr lang="en-US" sz="2400" dirty="0"/>
              <a:t>Read about the Haymarket Affair, the Homestead Strike, the Pullman Strike, and the Triangle Shirtwaist Factory Fire to answer the following questions in the chart provided:</a:t>
            </a:r>
            <a:endParaRPr sz="2400" dirty="0"/>
          </a:p>
          <a:p>
            <a:pPr marL="914400" lvl="1" indent="-317500" algn="l" rtl="0">
              <a:lnSpc>
                <a:spcPct val="100000"/>
              </a:lnSpc>
              <a:spcBef>
                <a:spcPts val="0"/>
              </a:spcBef>
              <a:spcAft>
                <a:spcPts val="0"/>
              </a:spcAft>
              <a:buSzPts val="1400"/>
              <a:buFont typeface="Arial"/>
              <a:buChar char="●"/>
            </a:pPr>
            <a:r>
              <a:rPr lang="en-US" sz="2400" i="1" dirty="0"/>
              <a:t>What happened during each of these events?</a:t>
            </a:r>
            <a:endParaRPr sz="2400" i="1" dirty="0"/>
          </a:p>
          <a:p>
            <a:pPr marL="914400" lvl="1" indent="-317500" algn="l" rtl="0">
              <a:lnSpc>
                <a:spcPct val="100000"/>
              </a:lnSpc>
              <a:spcBef>
                <a:spcPts val="520"/>
              </a:spcBef>
              <a:spcAft>
                <a:spcPts val="0"/>
              </a:spcAft>
              <a:buSzPts val="1400"/>
              <a:buFont typeface="Arial"/>
              <a:buChar char="●"/>
            </a:pPr>
            <a:r>
              <a:rPr lang="en-US" sz="2400" i="1" dirty="0"/>
              <a:t>What do these stories tell us about the relationship between workers, big business, and the government as the American economy became more industrialized?</a:t>
            </a:r>
            <a:endParaRPr sz="2400" i="1" dirty="0"/>
          </a:p>
        </p:txBody>
      </p:sp>
      <p:sp>
        <p:nvSpPr>
          <p:cNvPr id="151" name="Google Shape;151;gb604fce3ec_0_20"/>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Labor Conflict in the Industrial Age</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gdb8a906e91_0_59"/>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Read </a:t>
            </a:r>
            <a:r>
              <a:rPr lang="en-US" i="1"/>
              <a:t>The Rise of Labor Unions</a:t>
            </a:r>
            <a:r>
              <a:rPr lang="en-US"/>
              <a:t> article with your group.</a:t>
            </a:r>
            <a:endParaRPr/>
          </a:p>
          <a:p>
            <a:pPr marL="457200" lvl="0" indent="-393700" algn="l" rtl="0">
              <a:spcBef>
                <a:spcPts val="0"/>
              </a:spcBef>
              <a:spcAft>
                <a:spcPts val="0"/>
              </a:spcAft>
              <a:buSzPts val="2600"/>
              <a:buChar char="•"/>
            </a:pPr>
            <a:r>
              <a:rPr lang="en-US"/>
              <a:t>As you read, highlight any information that helps you answer this question:</a:t>
            </a:r>
            <a:endParaRPr/>
          </a:p>
          <a:p>
            <a:pPr marL="914400" lvl="1" indent="-325755" algn="l" rtl="0">
              <a:spcBef>
                <a:spcPts val="0"/>
              </a:spcBef>
              <a:spcAft>
                <a:spcPts val="0"/>
              </a:spcAft>
              <a:buSzPts val="1530"/>
              <a:buChar char="●"/>
            </a:pPr>
            <a:r>
              <a:rPr lang="en-US" sz="2600" i="1"/>
              <a:t>What were the overarching goals of labor unions?</a:t>
            </a:r>
            <a:endParaRPr sz="2600" i="1"/>
          </a:p>
        </p:txBody>
      </p:sp>
      <p:sp>
        <p:nvSpPr>
          <p:cNvPr id="157" name="Google Shape;157;gdb8a906e91_0_5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Rise of Labor Unions</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db8a906e91_0_64"/>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Rise of Labor Unions</a:t>
            </a:r>
            <a:endParaRPr b="1"/>
          </a:p>
        </p:txBody>
      </p:sp>
      <p:sp>
        <p:nvSpPr>
          <p:cNvPr id="164" name="Google Shape;164;gdb8a906e91_0_64"/>
          <p:cNvSpPr txBox="1">
            <a:spLocks noGrp="1"/>
          </p:cNvSpPr>
          <p:nvPr>
            <p:ph type="body" idx="1"/>
          </p:nvPr>
        </p:nvSpPr>
        <p:spPr>
          <a:xfrm>
            <a:off x="3694750" y="1215387"/>
            <a:ext cx="5020614" cy="3620866"/>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400" dirty="0"/>
              <a:t>Using the Caption This strategy, create a 2-3 sentence summary that explains how this image represents the goals of labor unions.</a:t>
            </a:r>
            <a:endParaRPr sz="2400" dirty="0"/>
          </a:p>
          <a:p>
            <a:pPr marL="457200" lvl="0" indent="0" algn="l" rtl="0">
              <a:spcBef>
                <a:spcPts val="0"/>
              </a:spcBef>
              <a:spcAft>
                <a:spcPts val="0"/>
              </a:spcAft>
              <a:buNone/>
            </a:pPr>
            <a:endParaRPr sz="2400" dirty="0"/>
          </a:p>
          <a:p>
            <a:pPr marL="457200" lvl="0" indent="-381000" algn="l" rtl="0">
              <a:spcBef>
                <a:spcPts val="0"/>
              </a:spcBef>
              <a:spcAft>
                <a:spcPts val="0"/>
              </a:spcAft>
              <a:buSzPts val="2400"/>
              <a:buChar char="•"/>
            </a:pPr>
            <a:r>
              <a:rPr lang="en-US" sz="2400" dirty="0"/>
              <a:t>Use evidence from the reading and prior class activities and discussions to support your response.</a:t>
            </a:r>
            <a:endParaRPr sz="2400" dirty="0"/>
          </a:p>
        </p:txBody>
      </p:sp>
      <p:pic>
        <p:nvPicPr>
          <p:cNvPr id="165" name="Google Shape;165;gdb8a906e91_0_64"/>
          <p:cNvPicPr preferRelativeResize="0"/>
          <p:nvPr/>
        </p:nvPicPr>
        <p:blipFill>
          <a:blip r:embed="rId3">
            <a:alphaModFix/>
          </a:blip>
          <a:stretch>
            <a:fillRect/>
          </a:stretch>
        </p:blipFill>
        <p:spPr>
          <a:xfrm>
            <a:off x="457200" y="1639416"/>
            <a:ext cx="3237550" cy="26544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2303482317"/>
              </p:ext>
            </p:extLst>
          </p:nvPr>
        </p:nvGraphicFramePr>
        <p:xfrm>
          <a:off x="457200" y="1266160"/>
          <a:ext cx="6902450" cy="3467240"/>
        </p:xfrm>
        <a:graphic>
          <a:graphicData uri="http://schemas.openxmlformats.org/drawingml/2006/table">
            <a:tbl>
              <a:tblPr firstRow="1" firstCol="1" bandRow="1">
                <a:tableStyleId>{E735FE1D-AB93-4E98-AE56-763D47D57206}</a:tableStyleId>
              </a:tblPr>
              <a:tblGrid>
                <a:gridCol w="3451890">
                  <a:extLst>
                    <a:ext uri="{9D8B030D-6E8A-4147-A177-3AD203B41FA5}">
                      <a16:colId xmlns:a16="http://schemas.microsoft.com/office/drawing/2014/main" val="2409511728"/>
                    </a:ext>
                  </a:extLst>
                </a:gridCol>
                <a:gridCol w="345056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900" dirty="0">
                          <a:effectLst/>
                        </a:rPr>
                        <a:t> </a:t>
                      </a:r>
                      <a:endParaRPr lang="en-US" sz="9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8997744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b8a906e91_0_7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Video Interview with AFL-CIO OK President</a:t>
            </a:r>
            <a:endParaRPr b="1"/>
          </a:p>
        </p:txBody>
      </p:sp>
      <p:pic>
        <p:nvPicPr>
          <p:cNvPr id="177" name="Google Shape;177;gdb8a906e91_0_77"/>
          <p:cNvPicPr preferRelativeResize="0"/>
          <p:nvPr/>
        </p:nvPicPr>
        <p:blipFill>
          <a:blip r:embed="rId3">
            <a:alphaModFix/>
          </a:blip>
          <a:stretch>
            <a:fillRect/>
          </a:stretch>
        </p:blipFill>
        <p:spPr>
          <a:xfrm>
            <a:off x="1229611" y="1385475"/>
            <a:ext cx="6684778" cy="37533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542193871"/>
              </p:ext>
            </p:extLst>
          </p:nvPr>
        </p:nvGraphicFramePr>
        <p:xfrm>
          <a:off x="457200" y="1294441"/>
          <a:ext cx="6902450" cy="3467240"/>
        </p:xfrm>
        <a:graphic>
          <a:graphicData uri="http://schemas.openxmlformats.org/drawingml/2006/table">
            <a:tbl>
              <a:tblPr firstRow="1" firstCol="1" bandRow="1">
                <a:tableStyleId>{E735FE1D-AB93-4E98-AE56-763D47D57206}</a:tableStyleId>
              </a:tblPr>
              <a:tblGrid>
                <a:gridCol w="3451890">
                  <a:extLst>
                    <a:ext uri="{9D8B030D-6E8A-4147-A177-3AD203B41FA5}">
                      <a16:colId xmlns:a16="http://schemas.microsoft.com/office/drawing/2014/main" val="2409511728"/>
                    </a:ext>
                  </a:extLst>
                </a:gridCol>
                <a:gridCol w="345056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1200" dirty="0">
                          <a:effectLst/>
                          <a:latin typeface="+mj-lt"/>
                        </a:rPr>
                        <a:t> low pay</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1200" dirty="0">
                          <a:effectLst/>
                          <a:latin typeface="+mj-lt"/>
                        </a:rPr>
                        <a:t> long hours</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1200" dirty="0">
                          <a:effectLst/>
                          <a:latin typeface="+mj-lt"/>
                        </a:rPr>
                        <a:t> dirty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1200" dirty="0">
                          <a:effectLst/>
                          <a:latin typeface="+mj-lt"/>
                        </a:rPr>
                        <a:t> dangerous working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1200" dirty="0">
                          <a:effectLst/>
                          <a:latin typeface="+mj-lt"/>
                        </a:rPr>
                        <a:t> child labor</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1200" dirty="0">
                          <a:effectLst/>
                          <a:latin typeface="+mj-lt"/>
                        </a:rPr>
                        <a:t> economic exploitation</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89977443"/>
                  </a:ext>
                </a:extLst>
              </a:tr>
            </a:tbl>
          </a:graphicData>
        </a:graphic>
      </p:graphicFrame>
    </p:spTree>
    <p:extLst>
      <p:ext uri="{BB962C8B-B14F-4D97-AF65-F5344CB8AC3E}">
        <p14:creationId xmlns:p14="http://schemas.microsoft.com/office/powerpoint/2010/main" val="132311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sz="4400" dirty="0"/>
              <a:t>Industrialization and the </a:t>
            </a:r>
            <a:endParaRPr sz="4400" dirty="0"/>
          </a:p>
          <a:p>
            <a:pPr marL="0" marR="0" lvl="0" indent="0" algn="l" rtl="0">
              <a:lnSpc>
                <a:spcPct val="100000"/>
              </a:lnSpc>
              <a:spcBef>
                <a:spcPts val="0"/>
              </a:spcBef>
              <a:spcAft>
                <a:spcPts val="0"/>
              </a:spcAft>
              <a:buClr>
                <a:schemeClr val="lt1"/>
              </a:buClr>
              <a:buSzPts val="5000"/>
              <a:buFont typeface="Calibri"/>
              <a:buNone/>
            </a:pPr>
            <a:r>
              <a:rPr lang="en-US" sz="4400" dirty="0"/>
              <a:t>Rise of Labor Unions</a:t>
            </a:r>
            <a:endParaRPr sz="4400"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dirty="0"/>
              <a:t>The Labor Movement</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1040718048"/>
              </p:ext>
            </p:extLst>
          </p:nvPr>
        </p:nvGraphicFramePr>
        <p:xfrm>
          <a:off x="457200" y="1291223"/>
          <a:ext cx="6556375" cy="3545030"/>
        </p:xfrm>
        <a:graphic>
          <a:graphicData uri="http://schemas.openxmlformats.org/drawingml/2006/table">
            <a:tbl>
              <a:tblPr firstRow="1" firstCol="1" bandRow="1">
                <a:tableStyleId>{E735FE1D-AB93-4E98-AE56-763D47D57206}</a:tableStyleId>
              </a:tblPr>
              <a:tblGrid>
                <a:gridCol w="2974975">
                  <a:extLst>
                    <a:ext uri="{9D8B030D-6E8A-4147-A177-3AD203B41FA5}">
                      <a16:colId xmlns:a16="http://schemas.microsoft.com/office/drawing/2014/main" val="2409511728"/>
                    </a:ext>
                  </a:extLst>
                </a:gridCol>
                <a:gridCol w="358140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1200" dirty="0">
                          <a:effectLst/>
                          <a:latin typeface="+mj-lt"/>
                        </a:rPr>
                        <a:t> low pay</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minimum wage laws</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1200" dirty="0">
                          <a:effectLst/>
                          <a:latin typeface="+mj-lt"/>
                        </a:rPr>
                        <a:t> long hours</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40 hour work weeks + laws requiring breaks, vacation, sick leave, parental leave</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1200" dirty="0">
                          <a:effectLst/>
                          <a:latin typeface="+mj-lt"/>
                        </a:rPr>
                        <a:t> dirty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laws requiring health inspections</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1200" dirty="0">
                          <a:effectLst/>
                          <a:latin typeface="+mj-lt"/>
                        </a:rPr>
                        <a:t> dangerous working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building codes, safety requirements</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1200" dirty="0">
                          <a:effectLst/>
                          <a:latin typeface="+mj-lt"/>
                        </a:rPr>
                        <a:t> child labor</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laws preventing child labor</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1200" dirty="0">
                          <a:effectLst/>
                          <a:latin typeface="+mj-lt"/>
                        </a:rPr>
                        <a:t> economic exploitation</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formation of unions leveraged the collective power of workers</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3289977443"/>
                  </a:ext>
                </a:extLst>
              </a:tr>
            </a:tbl>
          </a:graphicData>
        </a:graphic>
      </p:graphicFrame>
    </p:spTree>
    <p:extLst>
      <p:ext uri="{BB962C8B-B14F-4D97-AF65-F5344CB8AC3E}">
        <p14:creationId xmlns:p14="http://schemas.microsoft.com/office/powerpoint/2010/main" val="373155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gdb8a906e91_0_112"/>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solidFill>
                  <a:schemeClr val="tx1">
                    <a:lumMod val="50000"/>
                  </a:schemeClr>
                </a:solidFill>
              </a:rPr>
              <a:t>Should governments regulate business to protect the rights of workers?</a:t>
            </a:r>
            <a:endParaRPr dirty="0">
              <a:solidFill>
                <a:schemeClr val="tx1">
                  <a:lumMod val="50000"/>
                </a:schemeClr>
              </a:solidFill>
            </a:endParaRPr>
          </a:p>
          <a:p>
            <a:pPr marL="457200" lvl="0" indent="0" algn="l" rtl="0">
              <a:spcBef>
                <a:spcPts val="520"/>
              </a:spcBef>
              <a:spcAft>
                <a:spcPts val="0"/>
              </a:spcAft>
              <a:buNone/>
            </a:pPr>
            <a:endParaRPr dirty="0">
              <a:solidFill>
                <a:schemeClr val="tx1">
                  <a:lumMod val="50000"/>
                </a:schemeClr>
              </a:solidFill>
            </a:endParaRPr>
          </a:p>
          <a:p>
            <a:pPr marL="457200" lvl="0" indent="-393700" algn="l" rtl="0">
              <a:spcBef>
                <a:spcPts val="520"/>
              </a:spcBef>
              <a:spcAft>
                <a:spcPts val="0"/>
              </a:spcAft>
              <a:buSzPts val="2600"/>
              <a:buChar char="•"/>
            </a:pPr>
            <a:r>
              <a:rPr lang="en-US" dirty="0">
                <a:solidFill>
                  <a:schemeClr val="tx1">
                    <a:lumMod val="50000"/>
                  </a:schemeClr>
                </a:solidFill>
              </a:rPr>
              <a:t>How do citizens, individually and collectively, influence government policy?</a:t>
            </a:r>
            <a:endParaRPr dirty="0">
              <a:solidFill>
                <a:schemeClr val="tx1">
                  <a:lumMod val="50000"/>
                </a:schemeClr>
              </a:solidFill>
            </a:endParaRPr>
          </a:p>
        </p:txBody>
      </p:sp>
      <p:sp>
        <p:nvSpPr>
          <p:cNvPr id="194" name="Google Shape;194;gdb8a906e91_0_112"/>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solidFill>
                  <a:schemeClr val="tx1">
                    <a:lumMod val="50000"/>
                  </a:schemeClr>
                </a:solidFill>
              </a:rPr>
              <a:t>Class Discussion</a:t>
            </a:r>
            <a:endParaRPr b="1" dirty="0">
              <a:solidFill>
                <a:schemeClr val="tx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db8a906e91_0_11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Exit Ticket</a:t>
            </a:r>
            <a:endParaRPr b="1"/>
          </a:p>
        </p:txBody>
      </p:sp>
      <p:sp>
        <p:nvSpPr>
          <p:cNvPr id="201" name="Google Shape;201;gdb8a906e91_0_117"/>
          <p:cNvSpPr txBox="1">
            <a:spLocks noGrp="1"/>
          </p:cNvSpPr>
          <p:nvPr>
            <p:ph sz="half"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How does this quote from activist, Frederick Douglass, relate to the goal of labor unions during industrialization?</a:t>
            </a:r>
            <a:endParaRPr/>
          </a:p>
        </p:txBody>
      </p:sp>
      <p:sp>
        <p:nvSpPr>
          <p:cNvPr id="2" name="Content Placeholder 1">
            <a:extLst>
              <a:ext uri="{FF2B5EF4-FFF2-40B4-BE49-F238E27FC236}">
                <a16:creationId xmlns:a16="http://schemas.microsoft.com/office/drawing/2014/main" id="{A03456E5-0B2C-4452-BDE4-E5CC8D206BC3}"/>
              </a:ext>
            </a:extLst>
          </p:cNvPr>
          <p:cNvSpPr>
            <a:spLocks noGrp="1"/>
          </p:cNvSpPr>
          <p:nvPr>
            <p:ph sz="half" idx="10"/>
          </p:nvPr>
        </p:nvSpPr>
        <p:spPr/>
        <p:txBody>
          <a:bodyPr/>
          <a:lstStyle/>
          <a:p>
            <a:endParaRPr lang="en-US"/>
          </a:p>
        </p:txBody>
      </p:sp>
      <p:pic>
        <p:nvPicPr>
          <p:cNvPr id="202" name="Google Shape;202;gdb8a906e91_0_117"/>
          <p:cNvPicPr preferRelativeResize="0"/>
          <p:nvPr/>
        </p:nvPicPr>
        <p:blipFill>
          <a:blip r:embed="rId3">
            <a:alphaModFix/>
          </a:blip>
          <a:stretch>
            <a:fillRect/>
          </a:stretch>
        </p:blipFill>
        <p:spPr>
          <a:xfrm>
            <a:off x="5705996" y="1623800"/>
            <a:ext cx="2172600" cy="3119699"/>
          </a:xfrm>
          <a:prstGeom prst="rect">
            <a:avLst/>
          </a:prstGeom>
          <a:noFill/>
          <a:ln>
            <a:noFill/>
          </a:ln>
        </p:spPr>
      </p:pic>
      <p:sp>
        <p:nvSpPr>
          <p:cNvPr id="203" name="Google Shape;203;gdb8a906e91_0_117"/>
          <p:cNvSpPr/>
          <p:nvPr/>
        </p:nvSpPr>
        <p:spPr>
          <a:xfrm flipH="1">
            <a:off x="4363200" y="1269675"/>
            <a:ext cx="2172600" cy="1422600"/>
          </a:xfrm>
          <a:prstGeom prst="wedgeEllipseCallout">
            <a:avLst>
              <a:gd name="adj1" fmla="val -20833"/>
              <a:gd name="adj2" fmla="val 62500"/>
            </a:avLst>
          </a:prstGeom>
          <a:solidFill>
            <a:srgbClr val="65929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900">
                <a:latin typeface="Caveat"/>
                <a:ea typeface="Caveat"/>
                <a:cs typeface="Caveat"/>
                <a:sym typeface="Caveat"/>
              </a:rPr>
              <a:t>Power concedes nothing without demands.</a:t>
            </a:r>
            <a:endParaRPr sz="1900">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gdb8a906e91_0_39"/>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After observing and discussing the photo assigned to your group, use your observations to answer this question:</a:t>
            </a:r>
            <a:endParaRPr dirty="0"/>
          </a:p>
          <a:p>
            <a:pPr marL="914400" lvl="1" indent="-319405" algn="l" rtl="0">
              <a:spcBef>
                <a:spcPts val="0"/>
              </a:spcBef>
              <a:spcAft>
                <a:spcPts val="0"/>
              </a:spcAft>
              <a:buSzPts val="1430"/>
              <a:buFont typeface="Arial"/>
              <a:buChar char="●"/>
            </a:pPr>
            <a:r>
              <a:rPr lang="en-US" sz="2600" i="1" dirty="0"/>
              <a:t>What problems did industrialization create for workers?</a:t>
            </a:r>
            <a:endParaRPr sz="2600" i="1" dirty="0"/>
          </a:p>
        </p:txBody>
      </p:sp>
      <p:sp>
        <p:nvSpPr>
          <p:cNvPr id="85" name="Google Shape;85;gdb8a906e91_0_3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Photo Analysis</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b604fce3ec_0_15"/>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#1</a:t>
            </a:r>
            <a:endParaRPr b="1"/>
          </a:p>
          <a:p>
            <a:pPr marL="0" lvl="0" indent="0" algn="l" rtl="0">
              <a:lnSpc>
                <a:spcPct val="100000"/>
              </a:lnSpc>
              <a:spcBef>
                <a:spcPts val="0"/>
              </a:spcBef>
              <a:spcAft>
                <a:spcPts val="0"/>
              </a:spcAft>
              <a:buSzPts val="3600"/>
              <a:buNone/>
            </a:pPr>
            <a:endParaRPr b="1"/>
          </a:p>
        </p:txBody>
      </p:sp>
      <p:pic>
        <p:nvPicPr>
          <p:cNvPr id="92" name="Google Shape;92;gb604fce3ec_0_15"/>
          <p:cNvPicPr preferRelativeResize="0"/>
          <p:nvPr/>
        </p:nvPicPr>
        <p:blipFill>
          <a:blip r:embed="rId3">
            <a:alphaModFix/>
          </a:blip>
          <a:stretch>
            <a:fillRect/>
          </a:stretch>
        </p:blipFill>
        <p:spPr>
          <a:xfrm>
            <a:off x="1600200" y="914400"/>
            <a:ext cx="5943600" cy="422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db8a906e91_0_2"/>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#2</a:t>
            </a:r>
            <a:endParaRPr b="1"/>
          </a:p>
          <a:p>
            <a:pPr marL="0" lvl="0" indent="0" algn="l" rtl="0">
              <a:lnSpc>
                <a:spcPct val="100000"/>
              </a:lnSpc>
              <a:spcBef>
                <a:spcPts val="0"/>
              </a:spcBef>
              <a:spcAft>
                <a:spcPts val="0"/>
              </a:spcAft>
              <a:buSzPts val="3600"/>
              <a:buNone/>
            </a:pPr>
            <a:endParaRPr b="1"/>
          </a:p>
        </p:txBody>
      </p:sp>
      <p:pic>
        <p:nvPicPr>
          <p:cNvPr id="98" name="Google Shape;98;gdb8a906e91_0_2"/>
          <p:cNvPicPr preferRelativeResize="0"/>
          <p:nvPr/>
        </p:nvPicPr>
        <p:blipFill>
          <a:blip r:embed="rId3">
            <a:alphaModFix/>
          </a:blip>
          <a:stretch>
            <a:fillRect/>
          </a:stretch>
        </p:blipFill>
        <p:spPr>
          <a:xfrm>
            <a:off x="1516125" y="947800"/>
            <a:ext cx="6004850" cy="419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db8a906e91_0_9"/>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#3</a:t>
            </a:r>
            <a:endParaRPr b="1"/>
          </a:p>
          <a:p>
            <a:pPr marL="0" lvl="0" indent="0" algn="l" rtl="0">
              <a:lnSpc>
                <a:spcPct val="100000"/>
              </a:lnSpc>
              <a:spcBef>
                <a:spcPts val="0"/>
              </a:spcBef>
              <a:spcAft>
                <a:spcPts val="0"/>
              </a:spcAft>
              <a:buSzPts val="3600"/>
              <a:buNone/>
            </a:pPr>
            <a:endParaRPr b="1"/>
          </a:p>
        </p:txBody>
      </p:sp>
      <p:pic>
        <p:nvPicPr>
          <p:cNvPr id="104" name="Google Shape;104;gdb8a906e91_0_9"/>
          <p:cNvPicPr preferRelativeResize="0"/>
          <p:nvPr/>
        </p:nvPicPr>
        <p:blipFill>
          <a:blip r:embed="rId3">
            <a:alphaModFix/>
          </a:blip>
          <a:stretch>
            <a:fillRect/>
          </a:stretch>
        </p:blipFill>
        <p:spPr>
          <a:xfrm>
            <a:off x="1638650" y="931525"/>
            <a:ext cx="5866700" cy="421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db8a906e91_0_1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 4</a:t>
            </a:r>
            <a:endParaRPr b="1"/>
          </a:p>
          <a:p>
            <a:pPr marL="0" lvl="0" indent="0" algn="l" rtl="0">
              <a:lnSpc>
                <a:spcPct val="100000"/>
              </a:lnSpc>
              <a:spcBef>
                <a:spcPts val="0"/>
              </a:spcBef>
              <a:spcAft>
                <a:spcPts val="0"/>
              </a:spcAft>
              <a:buSzPts val="3600"/>
              <a:buNone/>
            </a:pPr>
            <a:endParaRPr b="1"/>
          </a:p>
        </p:txBody>
      </p:sp>
      <p:pic>
        <p:nvPicPr>
          <p:cNvPr id="110" name="Google Shape;110;gdb8a906e91_0_18"/>
          <p:cNvPicPr preferRelativeResize="0"/>
          <p:nvPr/>
        </p:nvPicPr>
        <p:blipFill>
          <a:blip r:embed="rId3">
            <a:alphaModFix/>
          </a:blip>
          <a:stretch>
            <a:fillRect/>
          </a:stretch>
        </p:blipFill>
        <p:spPr>
          <a:xfrm>
            <a:off x="1642475" y="927600"/>
            <a:ext cx="5859075" cy="421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db8a906e91_0_2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#5</a:t>
            </a:r>
            <a:endParaRPr b="1"/>
          </a:p>
          <a:p>
            <a:pPr marL="0" lvl="0" indent="0" algn="l" rtl="0">
              <a:lnSpc>
                <a:spcPct val="100000"/>
              </a:lnSpc>
              <a:spcBef>
                <a:spcPts val="0"/>
              </a:spcBef>
              <a:spcAft>
                <a:spcPts val="0"/>
              </a:spcAft>
              <a:buSzPts val="3600"/>
              <a:buNone/>
            </a:pPr>
            <a:endParaRPr b="1"/>
          </a:p>
        </p:txBody>
      </p:sp>
      <p:pic>
        <p:nvPicPr>
          <p:cNvPr id="116" name="Google Shape;116;gdb8a906e91_0_28"/>
          <p:cNvPicPr preferRelativeResize="0"/>
          <p:nvPr/>
        </p:nvPicPr>
        <p:blipFill>
          <a:blip r:embed="rId3">
            <a:alphaModFix/>
          </a:blip>
          <a:stretch>
            <a:fillRect/>
          </a:stretch>
        </p:blipFill>
        <p:spPr>
          <a:xfrm>
            <a:off x="1598238" y="978325"/>
            <a:ext cx="5947525" cy="416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b8a906e91_0_23"/>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#6</a:t>
            </a:r>
            <a:endParaRPr b="1"/>
          </a:p>
          <a:p>
            <a:pPr marL="0" lvl="0" indent="0" algn="l" rtl="0">
              <a:lnSpc>
                <a:spcPct val="100000"/>
              </a:lnSpc>
              <a:spcBef>
                <a:spcPts val="0"/>
              </a:spcBef>
              <a:spcAft>
                <a:spcPts val="0"/>
              </a:spcAft>
              <a:buSzPts val="3600"/>
              <a:buNone/>
            </a:pPr>
            <a:endParaRPr b="1"/>
          </a:p>
        </p:txBody>
      </p:sp>
      <p:pic>
        <p:nvPicPr>
          <p:cNvPr id="122" name="Google Shape;122;gdb8a906e91_0_23"/>
          <p:cNvPicPr preferRelativeResize="0"/>
          <p:nvPr/>
        </p:nvPicPr>
        <p:blipFill>
          <a:blip r:embed="rId3">
            <a:alphaModFix/>
          </a:blip>
          <a:stretch>
            <a:fillRect/>
          </a:stretch>
        </p:blipFill>
        <p:spPr>
          <a:xfrm>
            <a:off x="1546837" y="906325"/>
            <a:ext cx="6050324" cy="4237175"/>
          </a:xfrm>
          <a:prstGeom prst="rect">
            <a:avLst/>
          </a:prstGeom>
          <a:noFill/>
          <a:ln>
            <a:noFill/>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 theme">
  <a:themeElements>
    <a:clrScheme name="K20">
      <a:dk1>
        <a:srgbClr val="3E5C61"/>
      </a:dk1>
      <a:lt1>
        <a:sysClr val="window" lastClr="FFFFFF"/>
      </a:lt1>
      <a:dk2>
        <a:srgbClr val="3E5C61"/>
      </a:dk2>
      <a:lt2>
        <a:srgbClr val="FFFFFF"/>
      </a:lt2>
      <a:accent1>
        <a:srgbClr val="910D28"/>
      </a:accent1>
      <a:accent2>
        <a:srgbClr val="3E5C61"/>
      </a:accent2>
      <a:accent3>
        <a:srgbClr val="BED7D3"/>
      </a:accent3>
      <a:accent4>
        <a:srgbClr val="626262"/>
      </a:accent4>
      <a:accent5>
        <a:srgbClr val="910D28"/>
      </a:accent5>
      <a:accent6>
        <a:srgbClr val="3E5C61"/>
      </a:accent6>
      <a:hlink>
        <a:srgbClr val="910D28"/>
      </a:hlink>
      <a:folHlink>
        <a:srgbClr val="A26670"/>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2" id="{AB2E46B7-BAB5-4694-988B-B0F959B89D8F}" vid="{FB87079A-474F-4FCC-91FD-820F6407D40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950</Words>
  <Application>Microsoft Macintosh PowerPoint</Application>
  <PresentationFormat>On-screen Show (16:9)</PresentationFormat>
  <Paragraphs>103</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Calibri</vt:lpstr>
      <vt:lpstr>Arial</vt:lpstr>
      <vt:lpstr>Wingdings 2</vt:lpstr>
      <vt:lpstr>Caveat</vt:lpstr>
      <vt:lpstr>Constantia</vt:lpstr>
      <vt:lpstr>Noto Sans Symbols</vt:lpstr>
      <vt:lpstr>LEARN theme</vt:lpstr>
      <vt:lpstr>1_LEARN theme</vt:lpstr>
      <vt:lpstr>PowerPoint Presentation</vt:lpstr>
      <vt:lpstr>Industrialization and the  Rise of Labor Unions</vt:lpstr>
      <vt:lpstr>Photo Analysis</vt:lpstr>
      <vt:lpstr>Photo #1 </vt:lpstr>
      <vt:lpstr>Photo #2 </vt:lpstr>
      <vt:lpstr>Photo #3 </vt:lpstr>
      <vt:lpstr>Photo # 4 </vt:lpstr>
      <vt:lpstr>Photo #5 </vt:lpstr>
      <vt:lpstr>Photo #6 </vt:lpstr>
      <vt:lpstr>What problems did industrialization create for workers?</vt:lpstr>
      <vt:lpstr>What problems did industrialization create for workers?</vt:lpstr>
      <vt:lpstr>Essential Questions </vt:lpstr>
      <vt:lpstr>Lesson Objectives </vt:lpstr>
      <vt:lpstr>Labor Conflict in the Industrial Age</vt:lpstr>
      <vt:lpstr>Rise of Labor Unions</vt:lpstr>
      <vt:lpstr>Rise of Labor Unions</vt:lpstr>
      <vt:lpstr>Issues that Labor Unions Protested</vt:lpstr>
      <vt:lpstr>Video Interview with AFL-CIO OK President</vt:lpstr>
      <vt:lpstr>Issues that Labor Unions Protested</vt:lpstr>
      <vt:lpstr>Issues that Labor Unions Protested</vt:lpstr>
      <vt:lpstr>Class Discussion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Shogren, Caitlin E.</cp:lastModifiedBy>
  <cp:revision>3</cp:revision>
  <dcterms:modified xsi:type="dcterms:W3CDTF">2021-09-14T15:20:30Z</dcterms:modified>
</cp:coreProperties>
</file>