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23"/>
  </p:notesMasterIdLst>
  <p:sldIdLst>
    <p:sldId id="256" r:id="rId3"/>
    <p:sldId id="270" r:id="rId4"/>
    <p:sldId id="262" r:id="rId5"/>
    <p:sldId id="263" r:id="rId6"/>
    <p:sldId id="264" r:id="rId7"/>
    <p:sldId id="272" r:id="rId8"/>
    <p:sldId id="275" r:id="rId9"/>
    <p:sldId id="260" r:id="rId10"/>
    <p:sldId id="277" r:id="rId11"/>
    <p:sldId id="278" r:id="rId12"/>
    <p:sldId id="279" r:id="rId13"/>
    <p:sldId id="276" r:id="rId14"/>
    <p:sldId id="281" r:id="rId15"/>
    <p:sldId id="280" r:id="rId16"/>
    <p:sldId id="283" r:id="rId17"/>
    <p:sldId id="285" r:id="rId18"/>
    <p:sldId id="274" r:id="rId19"/>
    <p:sldId id="282" r:id="rId20"/>
    <p:sldId id="273" r:id="rId21"/>
    <p:sldId id="284" r:id="rId2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353" autoAdjust="0"/>
    <p:restoredTop sz="78860" autoAdjust="0"/>
  </p:normalViewPr>
  <p:slideViewPr>
    <p:cSldViewPr snapToGrid="0">
      <p:cViewPr varScale="1">
        <p:scale>
          <a:sx n="108" d="100"/>
          <a:sy n="108" d="100"/>
        </p:scale>
        <p:origin x="19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earn.k20center.ou.edu/strategy/86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048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780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d/db/Treaty_of_Versailles_Newspaper_Article_.p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atd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urses.lumenlearning.com/atd-tcc-worldciv2/chapter/causes-of-world-war-ii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atd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urses.lumenlearning.com/atd-tcc-worldciv2/chapter/causes-of-world-war-ii/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atd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urses.lumenlearning.com/atd-tcc-worldciv2/chapter/causes-of-world-war-ii/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atd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urses.lumenlearning.com/atd-tcc-worldciv2/chapter/causes-of-world-war-ii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ZXmTsPLQ20?si=sDU9rMHLUZ74k1Gx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84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2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HcEEAnwOt2c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T-Chart. Strategies. </a:t>
            </a:r>
            <a:r>
              <a:rPr lang="en-US" dirty="0">
                <a:hlinkClick r:id="rId3"/>
              </a:rPr>
              <a:t>https://learn.k20center.ou.edu/strategy/</a:t>
            </a:r>
            <a:r>
              <a:rPr lang="en-US" dirty="0">
                <a:hlinkClick r:id="rId4"/>
              </a:rPr>
              <a:t>86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82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30-Second Expert. Strategies. </a:t>
            </a:r>
            <a:r>
              <a:rPr lang="en-US" dirty="0">
                <a:hlinkClick r:id="rId3"/>
              </a:rPr>
              <a:t>https://learn.k20center.ou.edu/strategy/1048</a:t>
            </a:r>
            <a:endParaRPr lang="en-US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i="1" dirty="0">
                <a:effectLst/>
              </a:rPr>
              <a:t>K20 Center 30 second timer</a:t>
            </a:r>
            <a:r>
              <a:rPr lang="en-US" dirty="0">
                <a:effectLst/>
              </a:rPr>
              <a:t>. www.youtube.com. (n.d.). </a:t>
            </a:r>
            <a:r>
              <a:rPr lang="en-US">
                <a:effectLst/>
              </a:rPr>
              <a:t>https://www.youtube.com/watch?v=o9ViOMe_Wnk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82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K.I.M.S. Strategies. </a:t>
            </a:r>
            <a:r>
              <a:rPr lang="en-US" dirty="0">
                <a:hlinkClick r:id="rId3"/>
              </a:rPr>
              <a:t>https://learn.k20center.ou.edu/strategy/780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12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Treaty of Versailles newspaper article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(n.d.).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Wikimedia Commons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https://upload.wikimedia.org/wikipedia/commons/d/db/Treaty_of_Versailles_Newspaper_Article_.png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467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3E33A-E08D-4D5A-9304-D96D1D78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F6088D-83D3-F9A5-3B93-81650161C6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F0E8B1-4E80-AAB0-8A56-039DD3F6F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Dillon, L. (2016). </a:t>
            </a:r>
            <a:r>
              <a:rPr lang="en-US" i="1" dirty="0">
                <a:solidFill>
                  <a:schemeClr val="dk1"/>
                </a:solidFill>
              </a:rPr>
              <a:t>Migrant Mother</a:t>
            </a:r>
            <a:r>
              <a:rPr lang="en-US" dirty="0">
                <a:solidFill>
                  <a:schemeClr val="dk1"/>
                </a:solidFill>
              </a:rPr>
              <a:t>. Retrieved September 10, 2021, from https://www.flickr.com/photos/reddirtpics/28713771664. 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Lumen Learning. (n.d.). Causes of WWII.</a:t>
            </a:r>
            <a:r>
              <a:rPr lang="en-US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https://courses.lumenlearning.com/atd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-tcc-worldciv2/chapter/causes-of-world-war-ii/</a:t>
            </a:r>
            <a:endParaRPr lang="en-US" u="sng" dirty="0">
              <a:solidFill>
                <a:schemeClr val="hlink"/>
              </a:solidFill>
            </a:endParaRP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543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AFE90-EF27-2A77-32CB-13C6B105C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A6C6A-4C28-B58D-7D49-C57583D6F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85110C-56DD-51AB-1B79-B2EE15F9C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Lumen Learning. (n.d.). Causes of WWII.</a:t>
            </a:r>
            <a:r>
              <a:rPr lang="en-US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https://courses.lumenlearning.com/atd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-tcc-worldciv2/chapter/causes-of-world-war-ii/</a:t>
            </a:r>
            <a:endParaRPr lang="en-US" dirty="0">
              <a:solidFill>
                <a:schemeClr val="dk1"/>
              </a:solidFill>
            </a:endParaRP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Mundial, S. G. (2016). </a:t>
            </a:r>
            <a:r>
              <a:rPr lang="en-US" i="1" dirty="0">
                <a:solidFill>
                  <a:schemeClr val="dk1"/>
                </a:solidFill>
              </a:rPr>
              <a:t>Gustav Adolf Hitler</a:t>
            </a:r>
            <a:r>
              <a:rPr lang="en-US" dirty="0">
                <a:solidFill>
                  <a:schemeClr val="dk1"/>
                </a:solidFill>
              </a:rPr>
              <a:t>. Retrieved September 10, 2021, from https://www.flickr.com/photos/144890920@N02/29881010594. 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58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D05D-F3C2-CD44-B4A0-768A475A2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D0115-4732-BC5A-99EB-5FF10DEDF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36DDF-6051-15A3-08DE-24A7A7701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Lumen Learning. (n.d.). Causes of WWII.</a:t>
            </a:r>
            <a:r>
              <a:rPr lang="en-US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https://courses.lumenlearning.com/atd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-tcc-worldciv2/chapter/causes-of-world-war-ii/</a:t>
            </a:r>
            <a:endParaRPr lang="en-US" dirty="0">
              <a:solidFill>
                <a:schemeClr val="dk1"/>
              </a:solidFill>
            </a:endParaRP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>
                <a:solidFill>
                  <a:schemeClr val="dk1"/>
                </a:solidFill>
              </a:rPr>
              <a:t>OpenClipart</a:t>
            </a:r>
            <a:r>
              <a:rPr lang="en-US" dirty="0">
                <a:solidFill>
                  <a:schemeClr val="dk1"/>
                </a:solidFill>
              </a:rPr>
              <a:t>-Vectors. (2013). </a:t>
            </a:r>
            <a:r>
              <a:rPr lang="en-US" i="1" dirty="0">
                <a:solidFill>
                  <a:schemeClr val="dk1"/>
                </a:solidFill>
              </a:rPr>
              <a:t>Symbol of Fascism</a:t>
            </a:r>
            <a:r>
              <a:rPr lang="en-US" dirty="0">
                <a:solidFill>
                  <a:schemeClr val="dk1"/>
                </a:solidFill>
              </a:rPr>
              <a:t>. Retrieved September 10, 2021, from https://pixabay.com/vectors/fascism-nazi-swastika-symbol-147370/. 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981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Lumen Learning. (n.d.). Causes of WWII.</a:t>
            </a:r>
            <a:r>
              <a:rPr lang="en-US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https://courses.lumenlearning.com/atd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-tcc-worldciv2/chapter/causes-of-world-war-ii/</a:t>
            </a:r>
            <a:endParaRPr lang="en-US" dirty="0">
              <a:solidFill>
                <a:schemeClr val="dk1"/>
              </a:solidFill>
            </a:endParaRP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Thommy. (2008). </a:t>
            </a:r>
            <a:r>
              <a:rPr lang="en-US" i="1" dirty="0">
                <a:solidFill>
                  <a:schemeClr val="dk1"/>
                </a:solidFill>
              </a:rPr>
              <a:t>War Flag of the Imperial Japanese Army</a:t>
            </a:r>
            <a:r>
              <a:rPr lang="en-US" dirty="0">
                <a:solidFill>
                  <a:schemeClr val="dk1"/>
                </a:solidFill>
              </a:rPr>
              <a:t>. Retrieved September 10, 2021, from https://commons.wikimedia.org/wiki/File:War_flag_of_the_Imperial_Japanese_Army.svg. </a:t>
            </a:r>
            <a:endParaRPr lang="en-US"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</a:rPr>
              <a:t>R-41. (2012). </a:t>
            </a:r>
            <a:r>
              <a:rPr lang="en-US" i="1" dirty="0">
                <a:solidFill>
                  <a:schemeClr val="dk1"/>
                </a:solidFill>
              </a:rPr>
              <a:t>Flag Variant of Nazi Party (1923)</a:t>
            </a:r>
            <a:r>
              <a:rPr lang="en-US" dirty="0">
                <a:solidFill>
                  <a:schemeClr val="dk1"/>
                </a:solidFill>
              </a:rPr>
              <a:t>. Retrieved September 10, 2021, from https://commons.wikimedia.org/wiki/File:Flag_variant_of_Nazi_Party_(1923).svg. </a:t>
            </a:r>
            <a:endParaRPr lang="en-US"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chemeClr val="dk1"/>
                </a:solidFill>
              </a:rPr>
              <a:t>Flanker. (2008). </a:t>
            </a:r>
            <a:r>
              <a:rPr lang="en-US" i="1" dirty="0">
                <a:solidFill>
                  <a:schemeClr val="dk1"/>
                </a:solidFill>
              </a:rPr>
              <a:t>Flag of Italy (1861-1946) Crowned Alternate</a:t>
            </a:r>
            <a:r>
              <a:rPr lang="en-US" dirty="0">
                <a:solidFill>
                  <a:schemeClr val="dk1"/>
                </a:solidFill>
              </a:rPr>
              <a:t>. Retrieved September 10, 2021, from https://commons.wikimedia.org/wiki/File:Flag_of_Italy_(1861-1946)_crowned_alternate.svg.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585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Jigsaw. Strategies. </a:t>
            </a:r>
            <a:r>
              <a:rPr lang="en-US" dirty="0">
                <a:hlinkClick r:id="rId3"/>
              </a:rPr>
              <a:t>https://learn.k20center.ou.edu/strategy/179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22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Jigsaw. Strategies. </a:t>
            </a:r>
            <a:r>
              <a:rPr lang="en-US" dirty="0">
                <a:hlinkClick r:id="rId3"/>
              </a:rPr>
              <a:t>https://learn.k20center.ou.edu/strategy/179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1146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Jigsaw. Strategies. </a:t>
            </a:r>
            <a:r>
              <a:rPr lang="en-US" dirty="0">
                <a:hlinkClick r:id="rId3"/>
              </a:rPr>
              <a:t>https://learn.k20center.ou.edu/strategy/179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537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Heimler’s History. (2020). Causes of WORLD WAR II [AP World History] Unit 7 Topic 6 (7.6).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hlinkClick r:id="rId3"/>
              </a:rPr>
              <a:t>https://youtu.be/oZXmTsPLQ20?si=sDU9rMHLUZ74k1Gx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155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What Do You Meme? Strategies. </a:t>
            </a:r>
            <a:r>
              <a:rPr lang="en-US" dirty="0">
                <a:hlinkClick r:id="rId3"/>
              </a:rPr>
              <a:t>https://learn.k20center.ou.edu/strategy/984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92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Gallery Walk/Carousel. Strategies. </a:t>
            </a:r>
            <a:r>
              <a:rPr lang="en-US" dirty="0">
                <a:hlinkClick r:id="rId3"/>
              </a:rPr>
              <a:t>https://learn.k20center.ou.edu/strategy/118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83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K20 Center. (n.d.). Two-Minute Paper. Strategies. </a:t>
            </a:r>
            <a:r>
              <a:rPr lang="en-US" dirty="0">
                <a:hlinkClick r:id="rId3"/>
              </a:rPr>
              <a:t>https://learn.k20center.ou.edu/strategy/152</a:t>
            </a:r>
            <a:endParaRPr lang="en-US" dirty="0"/>
          </a:p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(2021, September 21). </a:t>
            </a:r>
            <a:r>
              <a:rPr lang="en-US" sz="1400" b="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 2 minute timer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 [Video]. YouTube. </a:t>
            </a:r>
            <a:r>
              <a:rPr lang="en-US" b="0" i="0" dirty="0">
                <a:effectLst/>
                <a:hlinkClick r:id="rId4"/>
              </a:rPr>
              <a:t>https://www.youtube.com/watch?v=HcEEAnwOt2c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6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o9ViOMe_Wnk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oZXmTsPLQ20?start=146&amp;feature=oembed" TargetMode="Externa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HcEEAnwOt2c?feature=oembed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Peace Built on Quicksand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Causes of WWII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7"/>
            <a:ext cx="7885112" cy="1703891"/>
          </a:xfrm>
        </p:spPr>
        <p:txBody>
          <a:bodyPr/>
          <a:lstStyle/>
          <a:p>
            <a:r>
              <a:rPr lang="en-US" altLang="en-US" dirty="0"/>
              <a:t>Did economic challenges following WWI lead the world into a second war?</a:t>
            </a:r>
          </a:p>
          <a:p>
            <a:r>
              <a:rPr lang="en-US" altLang="en-US" dirty="0"/>
              <a:t>How did leaders and political blunders pave the road to WWII?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Evaluate various economic and political causes that led to the outbreak of WWII.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T-Chart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Create a T-chart on your paper.</a:t>
            </a:r>
          </a:p>
          <a:p>
            <a:pPr lvl="1"/>
            <a:r>
              <a:rPr lang="en-US" altLang="en-US" dirty="0"/>
              <a:t>Label the left side: “What do I know about the causes of WWII?” </a:t>
            </a:r>
          </a:p>
          <a:p>
            <a:pPr lvl="1"/>
            <a:r>
              <a:rPr lang="en-US" altLang="en-US" dirty="0"/>
              <a:t>Label the right side: “What I learned from my partner.”</a:t>
            </a:r>
          </a:p>
          <a:p>
            <a:r>
              <a:rPr lang="en-US" altLang="en-US" dirty="0"/>
              <a:t>Fill-in the left side. </a:t>
            </a:r>
          </a:p>
        </p:txBody>
      </p:sp>
      <p:pic>
        <p:nvPicPr>
          <p:cNvPr id="4" name="Google Shape;229;p56">
            <a:extLst>
              <a:ext uri="{FF2B5EF4-FFF2-40B4-BE49-F238E27FC236}">
                <a16:creationId xmlns:a16="http://schemas.microsoft.com/office/drawing/2014/main" id="{BBCF0674-E0CD-5BF3-8F02-61EA8F9BFB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0399" y="0"/>
            <a:ext cx="2133601" cy="180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DB253-E9D4-485A-F4CA-9910A06D1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B6DBD-E24F-CDD7-B636-73747FBF5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641223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30-Second Expert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1F556D56-0DFC-98D3-B57D-DBA4E31E25C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824401" cy="3262312"/>
          </a:xfrm>
        </p:spPr>
        <p:txBody>
          <a:bodyPr/>
          <a:lstStyle/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Share everything you know about the causes of WWII with your partner.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When your partner shares what they know, write down anything you learned from them in the right column of your T-chart.</a:t>
            </a:r>
          </a:p>
        </p:txBody>
      </p:sp>
      <p:pic>
        <p:nvPicPr>
          <p:cNvPr id="4" name="Google Shape;237;p57">
            <a:extLst>
              <a:ext uri="{FF2B5EF4-FFF2-40B4-BE49-F238E27FC236}">
                <a16:creationId xmlns:a16="http://schemas.microsoft.com/office/drawing/2014/main" id="{2E927B2C-12D5-9BEF-9CA7-67DF177B7EC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3825" y="61043"/>
            <a:ext cx="1602038" cy="134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nline Media 2" title="K20 Center 30 second timer">
            <a:hlinkClick r:id="" action="ppaction://media"/>
            <a:extLst>
              <a:ext uri="{FF2B5EF4-FFF2-40B4-BE49-F238E27FC236}">
                <a16:creationId xmlns:a16="http://schemas.microsoft.com/office/drawing/2014/main" id="{8CB454F0-E76A-E5E4-C319-B8B76D3497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580564" y="2080329"/>
            <a:ext cx="2316620" cy="130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0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7B33D-1676-20DC-CCD4-E8D619C0B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8E311-6F07-DF52-69CA-A2E0243F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K.I.M.S.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85CF5BD8-591D-025A-0A71-E0BCB7C0F6B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8649" y="1370013"/>
            <a:ext cx="4622619" cy="3262312"/>
          </a:xfrm>
        </p:spPr>
        <p:txBody>
          <a:bodyPr/>
          <a:lstStyle/>
          <a:p>
            <a:pPr marL="0" lvl="0" indent="0">
              <a:spcAft>
                <a:spcPts val="0"/>
              </a:spcAft>
              <a:buNone/>
            </a:pPr>
            <a:r>
              <a:rPr lang="en-US" dirty="0"/>
              <a:t>Fill-out the following information for your vocabulary: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>
                <a:solidFill>
                  <a:schemeClr val="accent3"/>
                </a:solidFill>
              </a:rPr>
              <a:t>K</a:t>
            </a:r>
            <a:r>
              <a:rPr lang="en-US" dirty="0"/>
              <a:t>: key word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>
                <a:solidFill>
                  <a:schemeClr val="accent3"/>
                </a:solidFill>
              </a:rPr>
              <a:t>I</a:t>
            </a:r>
            <a:r>
              <a:rPr lang="en-US" dirty="0"/>
              <a:t>: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important information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>
                <a:solidFill>
                  <a:schemeClr val="accent3"/>
                </a:solidFill>
              </a:rPr>
              <a:t>M</a:t>
            </a:r>
            <a:r>
              <a:rPr lang="en-US" dirty="0"/>
              <a:t>: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memory clue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>
                <a:solidFill>
                  <a:schemeClr val="accent3"/>
                </a:solidFill>
              </a:rPr>
              <a:t>S</a:t>
            </a:r>
            <a:r>
              <a:rPr lang="en-US" dirty="0"/>
              <a:t>: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use the word in a sentence</a:t>
            </a:r>
          </a:p>
        </p:txBody>
      </p:sp>
      <p:pic>
        <p:nvPicPr>
          <p:cNvPr id="4" name="Google Shape;244;p58">
            <a:extLst>
              <a:ext uri="{FF2B5EF4-FFF2-40B4-BE49-F238E27FC236}">
                <a16:creationId xmlns:a16="http://schemas.microsoft.com/office/drawing/2014/main" id="{40AE9A04-2CB8-7EC6-68F5-9681D0A352F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8425" y="1810326"/>
            <a:ext cx="3256575" cy="1522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533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Treaty of Versailles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275098"/>
            <a:ext cx="5750885" cy="3262312"/>
          </a:xfrm>
        </p:spPr>
        <p:txBody>
          <a:bodyPr/>
          <a:lstStyle/>
          <a:p>
            <a:pPr lvl="0" indent="-381317">
              <a:spcAft>
                <a:spcPts val="0"/>
              </a:spcAft>
              <a:buChar char="•"/>
            </a:pPr>
            <a:r>
              <a:rPr lang="en-US" sz="2500" dirty="0"/>
              <a:t>Ended WWI.</a:t>
            </a:r>
          </a:p>
          <a:p>
            <a:pPr lvl="0" indent="-381317">
              <a:spcAft>
                <a:spcPts val="0"/>
              </a:spcAft>
              <a:buChar char="•"/>
            </a:pPr>
            <a:r>
              <a:rPr lang="en-US" sz="2500" dirty="0"/>
              <a:t>Imposed harsh terms on Germany and required it to pay large reparations.</a:t>
            </a:r>
          </a:p>
          <a:p>
            <a:pPr lvl="0" indent="-381317">
              <a:spcAft>
                <a:spcPts val="0"/>
              </a:spcAft>
              <a:buChar char="•"/>
            </a:pPr>
            <a:r>
              <a:rPr lang="en-US" sz="2500" dirty="0"/>
              <a:t>Created a lot of resentment in places like Germany, Italy, and Japan.</a:t>
            </a:r>
          </a:p>
          <a:p>
            <a:pPr lvl="0" indent="-381317">
              <a:spcAft>
                <a:spcPts val="0"/>
              </a:spcAft>
              <a:buChar char="•"/>
            </a:pPr>
            <a:r>
              <a:rPr lang="en-US" sz="2500" dirty="0"/>
              <a:t>The League of Nations was very limited in stopping aggression following WWI.</a:t>
            </a:r>
          </a:p>
        </p:txBody>
      </p:sp>
      <p:pic>
        <p:nvPicPr>
          <p:cNvPr id="4" name="Google Shape;251;p59">
            <a:extLst>
              <a:ext uri="{FF2B5EF4-FFF2-40B4-BE49-F238E27FC236}">
                <a16:creationId xmlns:a16="http://schemas.microsoft.com/office/drawing/2014/main" id="{B0806FE1-0C54-BB23-C43A-977FBD26566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815" y="267954"/>
            <a:ext cx="2201722" cy="1642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02AA2-FE6A-2227-E2B6-047FFD014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D1507-7263-2988-D4AE-AAE684B7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Great Depression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CF7BDB0-BC43-5757-563F-137320AC6ED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6281602" cy="3262312"/>
          </a:xfrm>
        </p:spPr>
        <p:txBody>
          <a:bodyPr/>
          <a:lstStyle/>
          <a:p>
            <a:pPr lvl="0"/>
            <a:r>
              <a:rPr lang="en-US" sz="2000" dirty="0"/>
              <a:t>Overproduction and weak consumer demand hurt businesses and farms.</a:t>
            </a:r>
          </a:p>
          <a:p>
            <a:pPr lvl="0"/>
            <a:r>
              <a:rPr lang="en-US" sz="2000" dirty="0"/>
              <a:t>Stock market speculation contributed to the 1929 crash.</a:t>
            </a:r>
          </a:p>
          <a:p>
            <a:pPr lvl="0"/>
            <a:r>
              <a:rPr lang="en-US" sz="2000" dirty="0"/>
              <a:t>Bank failures reduced savings, credit, and spending.</a:t>
            </a:r>
          </a:p>
          <a:p>
            <a:pPr lvl="0"/>
            <a:r>
              <a:rPr lang="en-US" sz="2000" dirty="0"/>
              <a:t>War debts and reparations helped spread the crisis internationally.</a:t>
            </a:r>
          </a:p>
          <a:p>
            <a:pPr lvl="0"/>
            <a:r>
              <a:rPr lang="en-US" sz="2000" dirty="0"/>
              <a:t>Economic hardship later increased support for extremist movements.</a:t>
            </a:r>
          </a:p>
        </p:txBody>
      </p:sp>
      <p:pic>
        <p:nvPicPr>
          <p:cNvPr id="6" name="Google Shape;258;p60">
            <a:extLst>
              <a:ext uri="{FF2B5EF4-FFF2-40B4-BE49-F238E27FC236}">
                <a16:creationId xmlns:a16="http://schemas.microsoft.com/office/drawing/2014/main" id="{84FE5DCA-2A13-0586-3FBD-0539A5D13D2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1246" y="274638"/>
            <a:ext cx="2212247" cy="2640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479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80408-80C7-95AD-C7E4-CD5C3CC64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2BBF-069F-7AD0-1993-B07051C0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6281601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Adolf Hitler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F42DE59-A47A-DDC8-3FF9-A19C5CC673D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297813"/>
            <a:ext cx="6281601" cy="3629208"/>
          </a:xfrm>
        </p:spPr>
        <p:txBody>
          <a:bodyPr/>
          <a:lstStyle/>
          <a:p>
            <a:pPr marL="443548" indent="-342900">
              <a:spcAft>
                <a:spcPts val="0"/>
              </a:spcAft>
            </a:pPr>
            <a:r>
              <a:rPr lang="en-US" sz="1800" dirty="0"/>
              <a:t>Dictator of Germany.</a:t>
            </a:r>
          </a:p>
          <a:p>
            <a:pPr marL="443548" indent="-342900">
              <a:spcAft>
                <a:spcPts val="0"/>
              </a:spcAft>
            </a:pPr>
            <a:r>
              <a:rPr lang="en-US" sz="1800" dirty="0"/>
              <a:t>Fulfilled promise to overturn the Treaty of Versailles by having a large standing military.</a:t>
            </a:r>
          </a:p>
          <a:p>
            <a:pPr marL="443548" indent="-342900">
              <a:spcAft>
                <a:spcPts val="0"/>
              </a:spcAft>
            </a:pPr>
            <a:r>
              <a:rPr lang="en-US" sz="1800" dirty="0"/>
              <a:t>Promised more “Lebensraum” (living space for German nationals) and began seizing land during the 1930s including Austria, Czechoslovakia, and eventually the invasion of Poland in 1939.</a:t>
            </a:r>
          </a:p>
          <a:p>
            <a:pPr marL="443548" indent="-342900">
              <a:spcAft>
                <a:spcPts val="0"/>
              </a:spcAft>
            </a:pPr>
            <a:r>
              <a:rPr lang="en-US" sz="1800" dirty="0"/>
              <a:t>Gained credibility in Germany by combating the Great Depression and preaching nationalism.</a:t>
            </a:r>
          </a:p>
          <a:p>
            <a:pPr marL="443548" indent="-342900">
              <a:spcAft>
                <a:spcPts val="0"/>
              </a:spcAft>
            </a:pPr>
            <a:r>
              <a:rPr lang="en-US" sz="1800" dirty="0"/>
              <a:t>Formed an alliance with Italy and Japan, signed a neutrality pact with the Soviet Union.</a:t>
            </a:r>
          </a:p>
        </p:txBody>
      </p:sp>
      <p:pic>
        <p:nvPicPr>
          <p:cNvPr id="4" name="Google Shape;265;p61">
            <a:extLst>
              <a:ext uri="{FF2B5EF4-FFF2-40B4-BE49-F238E27FC236}">
                <a16:creationId xmlns:a16="http://schemas.microsoft.com/office/drawing/2014/main" id="{9292B15D-8911-D735-C1A2-E3D8F7575F5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0251" y="216479"/>
            <a:ext cx="2018915" cy="2784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597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3D030-62ED-DCFE-736E-73B254338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7BBF-713D-4B0F-01F9-E15E67CE0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Fascism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28195B7-2A1C-4C08-96C4-43EF681A055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6738802" cy="3262312"/>
          </a:xfrm>
        </p:spPr>
        <p:txBody>
          <a:bodyPr/>
          <a:lstStyle/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Began to rise in the 1920s.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Nationalistic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Militaristic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Claimed it would be a counter to Communism.</a:t>
            </a:r>
          </a:p>
          <a:p>
            <a:pPr lvl="0" indent="-393700">
              <a:spcAft>
                <a:spcPts val="0"/>
              </a:spcAft>
              <a:buSzPts val="2600"/>
              <a:buChar char="•"/>
            </a:pPr>
            <a:r>
              <a:rPr lang="en-US" dirty="0"/>
              <a:t>Included the dictators Mussolini of Italy and Hitler of Germany.</a:t>
            </a:r>
          </a:p>
        </p:txBody>
      </p:sp>
      <p:pic>
        <p:nvPicPr>
          <p:cNvPr id="5" name="Google Shape;272;p62">
            <a:extLst>
              <a:ext uri="{FF2B5EF4-FFF2-40B4-BE49-F238E27FC236}">
                <a16:creationId xmlns:a16="http://schemas.microsoft.com/office/drawing/2014/main" id="{8058A18A-0EC4-C07D-53FA-92B8EB9CC1D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274638"/>
            <a:ext cx="2102011" cy="1343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339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19F8C-3713-9E43-8E10-79D2CE46E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15B9-F6B0-FC1B-53ED-4FA57FF6B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Axis Powers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AE0B4E6-8C04-A5F1-78A6-3156FF819A9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6033407" cy="3262312"/>
          </a:xfrm>
        </p:spPr>
        <p:txBody>
          <a:bodyPr/>
          <a:lstStyle/>
          <a:p>
            <a:pPr lvl="0"/>
            <a:r>
              <a:rPr lang="en-US" sz="2000" dirty="0"/>
              <a:t>Germany, Italy, and Japan formed the main Axis alliance.</a:t>
            </a:r>
          </a:p>
          <a:p>
            <a:pPr lvl="0"/>
            <a:r>
              <a:rPr lang="en-US" sz="2000" dirty="0"/>
              <a:t>Each pursued territorial expansion and stronger military power.</a:t>
            </a:r>
          </a:p>
          <a:p>
            <a:pPr lvl="0"/>
            <a:r>
              <a:rPr lang="en-US" sz="2000" dirty="0"/>
              <a:t>Germany and Italy opposed much of the post-WWI settlement.</a:t>
            </a:r>
          </a:p>
          <a:p>
            <a:pPr lvl="0"/>
            <a:r>
              <a:rPr lang="en-US" sz="2000" dirty="0"/>
              <a:t>Japan sought greater control in East Asia and the Pacific.</a:t>
            </a:r>
          </a:p>
          <a:p>
            <a:pPr lvl="0"/>
            <a:r>
              <a:rPr lang="en-US" sz="2000" dirty="0"/>
              <a:t>The alliance helped expand regional conflicts into a global war.</a:t>
            </a:r>
          </a:p>
        </p:txBody>
      </p:sp>
      <p:pic>
        <p:nvPicPr>
          <p:cNvPr id="5" name="Google Shape;280;p63">
            <a:extLst>
              <a:ext uri="{FF2B5EF4-FFF2-40B4-BE49-F238E27FC236}">
                <a16:creationId xmlns:a16="http://schemas.microsoft.com/office/drawing/2014/main" id="{59CFE120-7C24-BFAD-7686-7BBCD96648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3439" y="144965"/>
            <a:ext cx="1881524" cy="125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79;p63">
            <a:extLst>
              <a:ext uri="{FF2B5EF4-FFF2-40B4-BE49-F238E27FC236}">
                <a16:creationId xmlns:a16="http://schemas.microsoft.com/office/drawing/2014/main" id="{7FC4C422-9395-ABC9-B361-DE1CC3713E7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3439" y="1667325"/>
            <a:ext cx="1881524" cy="1253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81;p63">
            <a:extLst>
              <a:ext uri="{FF2B5EF4-FFF2-40B4-BE49-F238E27FC236}">
                <a16:creationId xmlns:a16="http://schemas.microsoft.com/office/drawing/2014/main" id="{DB44FEBC-BB0A-429D-3F4E-5A187A26C764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3439" y="3117928"/>
            <a:ext cx="1881526" cy="1254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263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752E4-5634-5ACA-066C-321231D4E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422BF-F1F8-278B-A8E0-46BC0AB92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53D46C6-9B22-429D-424F-5C1BB0F3516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Read the article and take notes.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AAF6B2-144F-2FA1-E409-F665DB68A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894" y="-40776"/>
            <a:ext cx="1602038" cy="160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25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2EC79-D49B-DDBF-48D0-9054DB730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87EA4-0785-23F8-70F6-3516D4D4D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EAE5D15F-87BE-25B5-6BEF-40D240B7E1B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863590" cy="3262312"/>
          </a:xfrm>
        </p:spPr>
        <p:txBody>
          <a:bodyPr/>
          <a:lstStyle/>
          <a:p>
            <a:r>
              <a:rPr lang="en-US" altLang="en-US" dirty="0"/>
              <a:t>Partner up with someone who has read the same article as you and discuss:</a:t>
            </a:r>
          </a:p>
          <a:p>
            <a:pPr lvl="1"/>
            <a:r>
              <a:rPr lang="en-US" altLang="en-US" dirty="0"/>
              <a:t>What notes you took.</a:t>
            </a:r>
          </a:p>
          <a:p>
            <a:pPr lvl="1"/>
            <a:r>
              <a:rPr lang="en-US" altLang="en-US" dirty="0"/>
              <a:t>What questions you still wonder about.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80FBB-BD6E-7B9E-31AF-767174A26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894" y="-40776"/>
            <a:ext cx="1602038" cy="160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9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74923-D24D-E74F-68DF-96F54E422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99340-578D-A7E2-7BC6-1D3F902F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F9C07951-4BC9-B73D-E355-A366D7374F9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863590" cy="3262312"/>
          </a:xfrm>
        </p:spPr>
        <p:txBody>
          <a:bodyPr/>
          <a:lstStyle/>
          <a:p>
            <a:r>
              <a:rPr lang="en-US" altLang="en-US" dirty="0"/>
              <a:t>Form a group of three that represents each of the three articles:</a:t>
            </a:r>
          </a:p>
          <a:p>
            <a:pPr lvl="1"/>
            <a:r>
              <a:rPr lang="en-US" altLang="en-US" dirty="0"/>
              <a:t>The Great Depression</a:t>
            </a:r>
          </a:p>
          <a:p>
            <a:pPr lvl="1"/>
            <a:r>
              <a:rPr lang="en-US" altLang="en-US" dirty="0"/>
              <a:t>Treaty of Versailles</a:t>
            </a:r>
          </a:p>
          <a:p>
            <a:pPr lvl="1"/>
            <a:r>
              <a:rPr lang="en-US" altLang="en-US" dirty="0"/>
              <a:t>Rise of Dictators</a:t>
            </a:r>
          </a:p>
          <a:p>
            <a:r>
              <a:rPr lang="en-US" altLang="en-US" dirty="0"/>
              <a:t>Share your summary with one another and take notes on each article.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9EAFF9-501E-A073-5CC5-FD8EB939E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894" y="-40776"/>
            <a:ext cx="1602038" cy="160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3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51309E-B4B6-8D6B-DD31-9E949C5B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Heimler’s History: Causes of World War II</a:t>
            </a:r>
          </a:p>
        </p:txBody>
      </p:sp>
      <p:pic>
        <p:nvPicPr>
          <p:cNvPr id="5" name="Online Media 4" descr="Causes of WORLD WAR II [AP World History] Unit 7 Topic 6 (7.6)">
            <a:hlinkClick r:id="" action="ppaction://media"/>
            <a:extLst>
              <a:ext uri="{FF2B5EF4-FFF2-40B4-BE49-F238E27FC236}">
                <a16:creationId xmlns:a16="http://schemas.microsoft.com/office/drawing/2014/main" id="{2746AACE-4E75-E3FE-402B-ED623E40A49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83915" y="352467"/>
            <a:ext cx="6774597" cy="382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9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D3A16-1957-A5E6-C0F9-EC512F0B9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D5A61-63D4-37EE-E7C3-A03744C6D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Make a Meme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AF58467D-0154-3410-9CAC-6B74E88E03C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262699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In your group, create a meme that summarizes an economic or political cause that led to WWII. </a:t>
            </a:r>
          </a:p>
          <a:p>
            <a:pPr marL="64008" indent="0">
              <a:buNone/>
            </a:pPr>
            <a:endParaRPr lang="en-US" altLang="en-US" dirty="0"/>
          </a:p>
          <a:p>
            <a:pPr marL="64008" indent="0">
              <a:buNone/>
            </a:pPr>
            <a:endParaRPr lang="en-US" altLang="en-US" dirty="0"/>
          </a:p>
        </p:txBody>
      </p:sp>
      <p:pic>
        <p:nvPicPr>
          <p:cNvPr id="4" name="Google Shape;309;p67">
            <a:extLst>
              <a:ext uri="{FF2B5EF4-FFF2-40B4-BE49-F238E27FC236}">
                <a16:creationId xmlns:a16="http://schemas.microsoft.com/office/drawing/2014/main" id="{B1A5E86E-91E3-4C90-2C42-7F6E7CDA700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9662" y="0"/>
            <a:ext cx="2238874" cy="1602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5314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C05C9-A87A-E4F9-3AD8-0A9E62EAF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FB1E24-5B87-52CC-AF6A-06789B433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214" y="242331"/>
            <a:ext cx="4155180" cy="465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17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34F88-9F96-6A55-8991-DAB2502F7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9CF68-A920-D4D6-0359-2636BE7E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Meme Gallery Walk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832FFA09-A9CC-7224-BCA8-A7ACA9DEFC2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Examine each meme.</a:t>
            </a:r>
          </a:p>
          <a:p>
            <a:r>
              <a:rPr lang="en-US" altLang="en-US" dirty="0"/>
              <a:t>On a sticky note, write two questions or comments that clarify the cause of WWII the meme is describing.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B27B1-5133-D2D0-EF34-7FE81BE78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052" y="199070"/>
            <a:ext cx="2214377" cy="112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99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7B015-2AC5-6B0A-F705-1A488552F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A6659-C89D-AECD-34ED-F894D9D77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Two-Minute Paper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8BD549F4-F0FB-08CB-CC79-DF7FF34241C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What conditions led to the outbreak of WWII?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81814F-FB47-119A-F677-559C810F9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697" y="115928"/>
            <a:ext cx="1619799" cy="1619799"/>
          </a:xfrm>
          <a:prstGeom prst="rect">
            <a:avLst/>
          </a:prstGeom>
        </p:spPr>
      </p:pic>
      <p:pic>
        <p:nvPicPr>
          <p:cNvPr id="4" name="Online Media 3" descr="K20 Center 2 minute timer">
            <a:hlinkClick r:id="" action="ppaction://media"/>
            <a:extLst>
              <a:ext uri="{FF2B5EF4-FFF2-40B4-BE49-F238E27FC236}">
                <a16:creationId xmlns:a16="http://schemas.microsoft.com/office/drawing/2014/main" id="{47110B5E-5335-EDFD-EEFC-409FDAAB91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89892" y="2248930"/>
            <a:ext cx="4218398" cy="238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5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 2</Template>
  <TotalTime>231</TotalTime>
  <Words>1291</Words>
  <Application>Microsoft Macintosh PowerPoint</Application>
  <PresentationFormat>On-screen Show (16:9)</PresentationFormat>
  <Paragraphs>93</Paragraphs>
  <Slides>20</Slides>
  <Notes>16</Notes>
  <HiddenSlides>1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A Peace Built on Quicksand </vt:lpstr>
      <vt:lpstr>Essential Questions</vt:lpstr>
      <vt:lpstr>Learning Objective</vt:lpstr>
      <vt:lpstr>T-Chart</vt:lpstr>
      <vt:lpstr>30-Second Expert</vt:lpstr>
      <vt:lpstr>K.I.M.S.</vt:lpstr>
      <vt:lpstr>Treaty of Versailles</vt:lpstr>
      <vt:lpstr>Great Depression</vt:lpstr>
      <vt:lpstr>Adolf Hitler</vt:lpstr>
      <vt:lpstr>Fascism</vt:lpstr>
      <vt:lpstr>Axis Powers</vt:lpstr>
      <vt:lpstr>Jigsaw</vt:lpstr>
      <vt:lpstr>Jigsaw</vt:lpstr>
      <vt:lpstr>Jigsaw</vt:lpstr>
      <vt:lpstr>Heimler’s History: Causes of World War II</vt:lpstr>
      <vt:lpstr>Make a Meme</vt:lpstr>
      <vt:lpstr>PowerPoint Presentation</vt:lpstr>
      <vt:lpstr>Meme Gallery Walk</vt:lpstr>
      <vt:lpstr>Two-Minute Paper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Peace Built On Quicksand</dc:title>
  <dc:subject/>
  <dc:creator>K20 center</dc:creator>
  <cp:keywords/>
  <dc:description/>
  <cp:lastModifiedBy>Harris, Hudson J.</cp:lastModifiedBy>
  <cp:revision>10</cp:revision>
  <dcterms:created xsi:type="dcterms:W3CDTF">2026-07-28T12:58:47Z</dcterms:created>
  <dcterms:modified xsi:type="dcterms:W3CDTF">2026-09-28T17:05:30Z</dcterms:modified>
  <cp:category/>
</cp:coreProperties>
</file>