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3" r:id="rId16"/>
    <p:sldId id="267" r:id="rId17"/>
    <p:sldId id="268" r:id="rId18"/>
    <p:sldId id="269" r:id="rId19"/>
    <p:sldId id="270" r:id="rId20"/>
    <p:sldId id="271" r:id="rId21"/>
    <p:sldId id="27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mPviQuUx/mM95RQpzum7glKWw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B82FBC-B3BC-4DD8-A8C6-77EB4C0F448C}">
  <a:tblStyle styleId="{ECB82FBC-B3BC-4DD8-A8C6-77EB4C0F448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2109" autoAdjust="0"/>
  </p:normalViewPr>
  <p:slideViewPr>
    <p:cSldViewPr snapToGrid="0" snapToObjects="1">
      <p:cViewPr varScale="1">
        <p:scale>
          <a:sx n="157" d="100"/>
          <a:sy n="157" d="100"/>
        </p:scale>
        <p:origin x="6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749d27e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749d27e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1d405bd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1d405bd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749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1d405bd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1d405bd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(2022). Roadmap to Writing. [Infographic].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9b02f0b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9b02f0b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British Vogue. (2021, May 3). “Billie </a:t>
            </a:r>
            <a:r>
              <a:rPr lang="en-US" dirty="0" err="1"/>
              <a:t>Eilish</a:t>
            </a:r>
            <a:r>
              <a:rPr lang="en-US" dirty="0"/>
              <a:t> answers questions from Justin Bieber &amp; 22 other famous fans..” [Video]. https://musescore.com/user/28640190/scores/5185173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Sophiejoslin1 (2018). Lovely. [Photograph]. </a:t>
            </a:r>
            <a:r>
              <a:rPr lang="en-US" dirty="0" err="1"/>
              <a:t>Musescore</a:t>
            </a:r>
            <a:r>
              <a:rPr lang="en-US" dirty="0"/>
              <a:t>. https://musescore.com/user/28640190/scores/5185173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8a4e0b45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8a4e0b45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8a4e0b45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8a4e0b45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8a4e0b45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8a4e0b454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Vasilachi</a:t>
            </a:r>
            <a:r>
              <a:rPr lang="en-US" dirty="0"/>
              <a:t>, Andrei. (2019, December 11). Billie </a:t>
            </a:r>
            <a:r>
              <a:rPr lang="en-US" dirty="0" err="1"/>
              <a:t>Eilish</a:t>
            </a:r>
            <a:r>
              <a:rPr lang="en-US" dirty="0"/>
              <a:t>: The Philosophy of an Outsider. Medium. https://medium.com/@avasilachi/billie-eilish-the-philosophy-of-an-outsider-4eebed80a588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1d405bd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Vasilachi</a:t>
            </a:r>
            <a:r>
              <a:rPr lang="en-US" dirty="0"/>
              <a:t>, Andrei. (2019, December 11). Billie </a:t>
            </a:r>
            <a:r>
              <a:rPr lang="en-US" dirty="0" err="1"/>
              <a:t>Eilish</a:t>
            </a:r>
            <a:r>
              <a:rPr lang="en-US" dirty="0"/>
              <a:t>: The Philosophy of an Outsider. Medium. https://medium.com/@avasilachi/billie-eilish-the-philosophy-of-an-outsider-4eebed80a588</a:t>
            </a:r>
            <a:endParaRPr dirty="0"/>
          </a:p>
        </p:txBody>
      </p:sp>
      <p:sp>
        <p:nvSpPr>
          <p:cNvPr id="103" name="Google Shape;103;gf1d405bd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8a4e0b45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8a4e0b45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Two-Minute Paper. Strategies. https://learn.k20center.ou.edu/strategy/152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 Elbow Partners. Strategies. https://learn.k20center.ou.edu/strategy/116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8a4e0b45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8a4e0b45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1d405bdc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1d405bdc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609ffffc74b39b417874fa4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gf749d27e29_0_0"/>
          <p:cNvGraphicFramePr/>
          <p:nvPr>
            <p:extLst>
              <p:ext uri="{D42A27DB-BD31-4B8C-83A1-F6EECF244321}">
                <p14:modId xmlns:p14="http://schemas.microsoft.com/office/powerpoint/2010/main" val="3402269000"/>
              </p:ext>
            </p:extLst>
          </p:nvPr>
        </p:nvGraphicFramePr>
        <p:xfrm>
          <a:off x="441425" y="1444613"/>
          <a:ext cx="5486700" cy="2101850"/>
        </p:xfrm>
        <a:graphic>
          <a:graphicData uri="http://schemas.openxmlformats.org/drawingml/2006/table">
            <a:tbl>
              <a:tblPr>
                <a:noFill/>
                <a:tableStyleId>{ECB82FBC-B3BC-4DD8-A8C6-77EB4C0F448C}</a:tableStyleId>
              </a:tblPr>
              <a:tblGrid>
                <a:gridCol w="27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Insider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Outsider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1" name="Google Shape;141;gf749d27e29_0_0"/>
          <p:cNvGraphicFramePr/>
          <p:nvPr>
            <p:extLst>
              <p:ext uri="{D42A27DB-BD31-4B8C-83A1-F6EECF244321}">
                <p14:modId xmlns:p14="http://schemas.microsoft.com/office/powerpoint/2010/main" val="3241388334"/>
              </p:ext>
            </p:extLst>
          </p:nvPr>
        </p:nvGraphicFramePr>
        <p:xfrm>
          <a:off x="5928125" y="1444613"/>
          <a:ext cx="2742900" cy="2101850"/>
        </p:xfrm>
        <a:graphic>
          <a:graphicData uri="http://schemas.openxmlformats.org/drawingml/2006/table">
            <a:tbl>
              <a:tblPr>
                <a:noFill/>
                <a:tableStyleId>{ECB82FBC-B3BC-4DD8-A8C6-77EB4C0F448C}</a:tableStyleId>
              </a:tblPr>
              <a:tblGrid>
                <a:gridCol w="27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Both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1d405bdc1_0_10"/>
          <p:cNvSpPr txBox="1"/>
          <p:nvPr/>
        </p:nvSpPr>
        <p:spPr>
          <a:xfrm>
            <a:off x="855849" y="800584"/>
            <a:ext cx="4131463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Essential Question</a:t>
            </a:r>
            <a:endParaRPr sz="3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CFD5D-48EB-4229-AFC4-FD6040B8196B}"/>
              </a:ext>
            </a:extLst>
          </p:cNvPr>
          <p:cNvSpPr txBox="1"/>
          <p:nvPr/>
        </p:nvSpPr>
        <p:spPr>
          <a:xfrm>
            <a:off x="747285" y="1928931"/>
            <a:ext cx="70818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ways can a piece of writing be clear and purposeful for the reader?</a:t>
            </a:r>
          </a:p>
        </p:txBody>
      </p:sp>
    </p:spTree>
    <p:extLst>
      <p:ext uri="{BB962C8B-B14F-4D97-AF65-F5344CB8AC3E}">
        <p14:creationId xmlns:p14="http://schemas.microsoft.com/office/powerpoint/2010/main" val="259936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73AE552-47B1-406A-950D-5110FE2BB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36" y="427010"/>
            <a:ext cx="6650477" cy="42894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e9b02f0bce_0_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6164"/>
          <a:stretch/>
        </p:blipFill>
        <p:spPr>
          <a:xfrm>
            <a:off x="2002688" y="1077187"/>
            <a:ext cx="5138525" cy="34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e9b02f0bce_0_0"/>
          <p:cNvSpPr txBox="1"/>
          <p:nvPr/>
        </p:nvSpPr>
        <p:spPr>
          <a:xfrm>
            <a:off x="2002813" y="4582475"/>
            <a:ext cx="513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4A86E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https://edpuzzle.com/media/609ffffc74b39b417874fa47</a:t>
            </a:r>
            <a:r>
              <a:rPr lang="en-US" dirty="0">
                <a:solidFill>
                  <a:srgbClr val="4A86E8"/>
                </a:solidFill>
              </a:rPr>
              <a:t> </a:t>
            </a:r>
            <a:endParaRPr dirty="0">
              <a:solidFill>
                <a:srgbClr val="4A86E8"/>
              </a:solidFill>
            </a:endParaRPr>
          </a:p>
        </p:txBody>
      </p:sp>
      <p:sp>
        <p:nvSpPr>
          <p:cNvPr id="159" name="Google Shape;159;ge9b02f0bce_0_0"/>
          <p:cNvSpPr txBox="1">
            <a:spLocks noGrp="1"/>
          </p:cNvSpPr>
          <p:nvPr>
            <p:ph type="title" idx="4294967295"/>
          </p:nvPr>
        </p:nvSpPr>
        <p:spPr>
          <a:xfrm>
            <a:off x="457200" y="132325"/>
            <a:ext cx="501658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Interview with Billie </a:t>
            </a:r>
            <a:r>
              <a:rPr lang="en-US" dirty="0" err="1"/>
              <a:t>Eilish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29B44B-A1AE-49A3-AAF7-567CA0525D9B}"/>
              </a:ext>
            </a:extLst>
          </p:cNvPr>
          <p:cNvSpPr txBox="1"/>
          <p:nvPr/>
        </p:nvSpPr>
        <p:spPr>
          <a:xfrm>
            <a:off x="249777" y="85253"/>
            <a:ext cx="6681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“Hamburger” 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0B3FA-8A62-EA42-81B8-D2FB5419E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8a4e0b454_0_95"/>
          <p:cNvSpPr txBox="1"/>
          <p:nvPr/>
        </p:nvSpPr>
        <p:spPr>
          <a:xfrm>
            <a:off x="2276541" y="861803"/>
            <a:ext cx="4278008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roman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Introduction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roman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Subtopic 1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lpha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Supporting Detail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lpha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Supporting Detail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lpha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Supporting Detail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roman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Subtopic 2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lpha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Supporting Detail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lpha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Supporting Detail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lpha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Supporting Detail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roman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Subtopic 3 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lpha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Supporting Detail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lpha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Supporting Detail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lpha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Supporting Detail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romanUcPeriod"/>
            </a:pPr>
            <a:r>
              <a:rPr lang="en-US" sz="18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Conclusion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51B75-3E4D-4D36-8780-DCA0D4EB7615}"/>
              </a:ext>
            </a:extLst>
          </p:cNvPr>
          <p:cNvSpPr txBox="1"/>
          <p:nvPr/>
        </p:nvSpPr>
        <p:spPr>
          <a:xfrm>
            <a:off x="442411" y="215472"/>
            <a:ext cx="590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“Traditional” Outline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e8a4e0b454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7963" y="767201"/>
            <a:ext cx="2153569" cy="43352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85338E-7985-4D67-9636-9E8D97DC56C5}"/>
              </a:ext>
            </a:extLst>
          </p:cNvPr>
          <p:cNvSpPr txBox="1"/>
          <p:nvPr/>
        </p:nvSpPr>
        <p:spPr>
          <a:xfrm>
            <a:off x="160220" y="120870"/>
            <a:ext cx="560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“Google Slides” Outline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4D12B5-266F-46CB-9937-B382E672A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[Insert prompt here.]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803CD0-CA2C-4336-A5C9-821C7F97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D69CC-93CC-436E-8498-9A9A2EEE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95" y="761786"/>
            <a:ext cx="2688071" cy="34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6176" y="1936608"/>
            <a:ext cx="7851648" cy="76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Take Those Basics and </a:t>
            </a:r>
            <a:br>
              <a:rPr lang="en-US" dirty="0"/>
            </a:br>
            <a:r>
              <a:rPr lang="en-US" dirty="0"/>
              <a:t>Shift Them Around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778606" y="2910434"/>
            <a:ext cx="3221053" cy="65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dirty="0"/>
              <a:t>Writing an Outline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522" y="336100"/>
            <a:ext cx="6266577" cy="40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f1d405bdc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898" y="336100"/>
            <a:ext cx="5328201" cy="402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EC640A-B9C6-4C54-8603-25A3957CC7EE}"/>
              </a:ext>
            </a:extLst>
          </p:cNvPr>
          <p:cNvSpPr txBox="1"/>
          <p:nvPr/>
        </p:nvSpPr>
        <p:spPr>
          <a:xfrm>
            <a:off x="1907898" y="4326058"/>
            <a:ext cx="53568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How a mainstream artist is expressing what many of us feel deep down in our darkest moments.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492514" y="429453"/>
            <a:ext cx="5132623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524676" y="1700575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 what ways can a piece of writing be clear and purposeful for the reader?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460983" y="413687"/>
            <a:ext cx="5447933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460983" y="1552383"/>
            <a:ext cx="7938550" cy="317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Define the essential points of a topic or question.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Organize a logical flow of a topic’s claim and supporting subtopics that support that claim.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Compose an outline that identifies the purpose and sequence of an introduction, thesis statement, body paragraphs, and conclusion.</a:t>
            </a:r>
            <a:endParaRPr dirty="0"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8a4e0b454_0_4"/>
          <p:cNvSpPr txBox="1">
            <a:spLocks noGrp="1"/>
          </p:cNvSpPr>
          <p:nvPr>
            <p:ph type="body" idx="1"/>
          </p:nvPr>
        </p:nvSpPr>
        <p:spPr>
          <a:xfrm>
            <a:off x="491439" y="1071653"/>
            <a:ext cx="5609955" cy="369455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does it mean to be an </a:t>
            </a:r>
            <a:r>
              <a:rPr lang="en-US" u="sng" dirty="0"/>
              <a:t>insider</a:t>
            </a:r>
            <a:r>
              <a:rPr lang="en-US" dirty="0"/>
              <a:t> or an </a:t>
            </a:r>
            <a:r>
              <a:rPr lang="en-US" u="sng" dirty="0"/>
              <a:t>outsider</a:t>
            </a:r>
            <a:r>
              <a:rPr lang="en-US" dirty="0"/>
              <a:t>?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for two-minutes on one or both terms.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your own personal experiences or focus on experiences of celebrities or historical figures.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your thoughts with an Elbow Partner. </a:t>
            </a:r>
            <a:endParaRPr dirty="0"/>
          </a:p>
        </p:txBody>
      </p:sp>
      <p:sp>
        <p:nvSpPr>
          <p:cNvPr id="124" name="Google Shape;124;ge8a4e0b454_0_4"/>
          <p:cNvSpPr txBox="1">
            <a:spLocks noGrp="1"/>
          </p:cNvSpPr>
          <p:nvPr>
            <p:ph type="title"/>
          </p:nvPr>
        </p:nvSpPr>
        <p:spPr>
          <a:xfrm>
            <a:off x="457200" y="177969"/>
            <a:ext cx="373012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Two-Minute Paper</a:t>
            </a:r>
            <a:endParaRPr dirty="0"/>
          </a:p>
        </p:txBody>
      </p:sp>
      <p:pic>
        <p:nvPicPr>
          <p:cNvPr id="125" name="Google Shape;125;ge8a4e0b454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005" y="988073"/>
            <a:ext cx="2196557" cy="251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ge8a4e0b454_0_82"/>
          <p:cNvGraphicFramePr/>
          <p:nvPr>
            <p:extLst>
              <p:ext uri="{D42A27DB-BD31-4B8C-83A1-F6EECF244321}">
                <p14:modId xmlns:p14="http://schemas.microsoft.com/office/powerpoint/2010/main" val="3440423694"/>
              </p:ext>
            </p:extLst>
          </p:nvPr>
        </p:nvGraphicFramePr>
        <p:xfrm>
          <a:off x="1797186" y="1099818"/>
          <a:ext cx="5486700" cy="2101850"/>
        </p:xfrm>
        <a:graphic>
          <a:graphicData uri="http://schemas.openxmlformats.org/drawingml/2006/table">
            <a:tbl>
              <a:tblPr>
                <a:noFill/>
                <a:tableStyleId>{ECB82FBC-B3BC-4DD8-A8C6-77EB4C0F448C}</a:tableStyleId>
              </a:tblPr>
              <a:tblGrid>
                <a:gridCol w="27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Insider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Outsider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gf1d405bdc1_0_5"/>
          <p:cNvGraphicFramePr/>
          <p:nvPr/>
        </p:nvGraphicFramePr>
        <p:xfrm>
          <a:off x="3200550" y="1520813"/>
          <a:ext cx="2742900" cy="2101850"/>
        </p:xfrm>
        <a:graphic>
          <a:graphicData uri="http://schemas.openxmlformats.org/drawingml/2006/table">
            <a:tbl>
              <a:tblPr>
                <a:noFill/>
                <a:tableStyleId>{ECB82FBC-B3BC-4DD8-A8C6-77EB4C0F448C}</a:tableStyleId>
              </a:tblPr>
              <a:tblGrid>
                <a:gridCol w="27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Both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5000DD-EC61-4DCE-902A-068F9AF397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E69453-10AE-45F4-B871-B15BF6FC98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F4B27C-B78B-40BE-BD89-BD0D346B1D3B}">
  <ds:schemaRefs>
    <ds:schemaRef ds:uri="d06b737b-b789-4524-96b5-d3d460658ae2"/>
    <ds:schemaRef ds:uri="966e68ee-ec3c-4f12-bd4f-fedbbec8de0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425</Words>
  <Application>Microsoft Macintosh PowerPoint</Application>
  <PresentationFormat>On-screen Show (16:9)</PresentationFormat>
  <Paragraphs>60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Noto Sans Symbols</vt:lpstr>
      <vt:lpstr>Times New Roman</vt:lpstr>
      <vt:lpstr>LEARN theme</vt:lpstr>
      <vt:lpstr>LEARN theme</vt:lpstr>
      <vt:lpstr>PowerPoint Presentation</vt:lpstr>
      <vt:lpstr>Take Those Basics and  Shift Them Around</vt:lpstr>
      <vt:lpstr>PowerPoint Presentation</vt:lpstr>
      <vt:lpstr>PowerPoint Presentation</vt:lpstr>
      <vt:lpstr>Essential Question</vt:lpstr>
      <vt:lpstr>Lesson Objectives</vt:lpstr>
      <vt:lpstr>Two-Minute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Interview with Billie Eilish</vt:lpstr>
      <vt:lpstr>PowerPoint Presentation</vt:lpstr>
      <vt:lpstr>PowerPoint Presentation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Lunsford, Janaye N.</dc:creator>
  <cp:lastModifiedBy>Marcelli, Ann N.</cp:lastModifiedBy>
  <cp:revision>11</cp:revision>
  <dcterms:created xsi:type="dcterms:W3CDTF">2020-10-14T20:24:40Z</dcterms:created>
  <dcterms:modified xsi:type="dcterms:W3CDTF">2022-03-02T15:26:56Z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