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4"/>
    <p:sldMasterId id="2147483667" r:id="rId5"/>
  </p:sldMasterIdLst>
  <p:notesMasterIdLst>
    <p:notesMasterId r:id="rId5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118BB-A654-4C64-9886-09A013285373}" v="5" dt="2021-09-22T19:38:22.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cs.psu.edu/drussell/Demos/reflect/reflect.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cs.psu.edu/drussell/Demos/reflect/reflect.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Q3oItpVa9f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Clr>
                <a:schemeClr val="dk1"/>
              </a:buClr>
              <a:buSzPts val="1100"/>
              <a:buFont typeface="Arial"/>
              <a:buNone/>
            </a:pPr>
            <a:br>
              <a:rPr lang="en-US" sz="2400" i="1">
                <a:latin typeface="Calibri"/>
                <a:ea typeface="Calibri"/>
                <a:cs typeface="Calibri"/>
                <a:sym typeface="Calibri"/>
              </a:rPr>
            </a:br>
            <a:r>
              <a:rPr lang="en-US" i="1" u="sng"/>
              <a:t>GIF Image Source:</a:t>
            </a:r>
            <a:r>
              <a:rPr lang="en-US" i="1" u="sng">
                <a:solidFill>
                  <a:schemeClr val="hlink"/>
                </a:solidFill>
                <a:hlinkClick r:id="rId3"/>
              </a:rPr>
              <a:t> </a:t>
            </a:r>
            <a:r>
              <a:rPr lang="en-US" i="1" u="sng">
                <a:solidFill>
                  <a:srgbClr val="BED7D3"/>
                </a:solidFill>
              </a:rPr>
              <a:t>https://www.acs.psu.edu/drussell/Demos/superposition/superposition.html</a:t>
            </a:r>
            <a:endParaRPr i="1" u="sng">
              <a:solidFill>
                <a:srgbClr val="BED7D3"/>
              </a:solidFill>
            </a:endParaRPr>
          </a:p>
          <a:p>
            <a:pPr marL="0" lvl="0" indent="0" algn="l" rtl="0">
              <a:lnSpc>
                <a:spcPct val="100000"/>
              </a:lnSpc>
              <a:spcBef>
                <a:spcPts val="1200"/>
              </a:spcBef>
              <a:spcAft>
                <a:spcPts val="0"/>
              </a:spcAft>
              <a:buClr>
                <a:schemeClr val="dk1"/>
              </a:buClr>
              <a:buSzPts val="1100"/>
              <a:buFont typeface="Arial"/>
              <a:buNone/>
            </a:pPr>
            <a:r>
              <a:rPr lang="en-US"/>
              <a:t>Images at this website may have a Creative Commons license.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Clr>
                <a:schemeClr val="dk1"/>
              </a:buClr>
              <a:buSzPts val="1100"/>
              <a:buFont typeface="Arial"/>
              <a:buNone/>
            </a:pPr>
            <a:br>
              <a:rPr lang="en-US" sz="2600">
                <a:latin typeface="Calibri"/>
                <a:ea typeface="Calibri"/>
                <a:cs typeface="Calibri"/>
                <a:sym typeface="Calibri"/>
              </a:rPr>
            </a:br>
            <a:r>
              <a:rPr lang="en-US" i="1" u="sng"/>
              <a:t>GIF Image Source:</a:t>
            </a:r>
            <a:r>
              <a:rPr lang="en-US" i="1" u="sng">
                <a:solidFill>
                  <a:schemeClr val="hlink"/>
                </a:solidFill>
                <a:hlinkClick r:id="rId3"/>
              </a:rPr>
              <a:t> https://www.acs.psu.edu/drussell/Demos/reflect/reflect.html</a:t>
            </a:r>
            <a:endParaRPr i="1" u="sng">
              <a:solidFill>
                <a:srgbClr val="BED7D3"/>
              </a:solidFill>
            </a:endParaRPr>
          </a:p>
          <a:p>
            <a:pPr marL="0" lvl="0" indent="0" algn="l" rtl="0">
              <a:lnSpc>
                <a:spcPct val="100000"/>
              </a:lnSpc>
              <a:spcBef>
                <a:spcPts val="1200"/>
              </a:spcBef>
              <a:spcAft>
                <a:spcPts val="0"/>
              </a:spcAft>
              <a:buClr>
                <a:schemeClr val="dk1"/>
              </a:buClr>
              <a:buSzPts val="1100"/>
              <a:buFont typeface="Arial"/>
              <a:buNone/>
            </a:pPr>
            <a:r>
              <a:rPr lang="en-US"/>
              <a:t>Images at this website may have a Creative Commons license.</a:t>
            </a:r>
            <a:endParaRPr/>
          </a:p>
          <a:p>
            <a:pPr marL="0" lvl="0" indent="0" algn="l" rtl="0">
              <a:lnSpc>
                <a:spcPct val="100000"/>
              </a:lnSpc>
              <a:spcBef>
                <a:spcPts val="520"/>
              </a:spcBef>
              <a:spcAft>
                <a:spcPts val="0"/>
              </a:spcAft>
              <a:buClr>
                <a:schemeClr val="dk1"/>
              </a:buClr>
              <a:buSzPts val="1100"/>
              <a:buFont typeface="Arial"/>
              <a:buNone/>
            </a:pPr>
            <a:r>
              <a:rPr lang="en-US" sz="2600">
                <a:latin typeface="Calibri"/>
                <a:ea typeface="Calibri"/>
                <a:cs typeface="Calibri"/>
                <a:sym typeface="Calibri"/>
              </a:rPr>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Xmdemo138.  (2016). </a:t>
            </a:r>
            <a:r>
              <a:rPr lang="en-US" i="1" dirty="0"/>
              <a:t>Wave reflection. </a:t>
            </a:r>
            <a:r>
              <a:rPr lang="en-US" dirty="0"/>
              <a:t>[Video]. </a:t>
            </a:r>
            <a:r>
              <a:rPr lang="en-US" i="0" dirty="0"/>
              <a:t>YouTube. </a:t>
            </a:r>
            <a:r>
              <a:rPr lang="en-US" dirty="0"/>
              <a:t>https://youtu.be/1PsGZq5sLrw. </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400"/>
              <a:buNone/>
            </a:pPr>
            <a:r>
              <a:rPr lang="en-US" dirty="0"/>
              <a:t>Wikimedia. (n.d.). </a:t>
            </a:r>
            <a:r>
              <a:rPr lang="en-US" dirty="0" err="1"/>
              <a:t>Whirlytube</a:t>
            </a:r>
            <a:r>
              <a:rPr lang="en-US" dirty="0"/>
              <a:t>. [Digital Image]. https://commons.wikimedia.org/wiki/File:Whirlytube.png</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Stanford, N.G. (2014, Nov. 12). </a:t>
            </a:r>
            <a:r>
              <a:rPr lang="en-US" i="1" dirty="0"/>
              <a:t>Cymatics: Science Vs. Music</a:t>
            </a:r>
            <a:r>
              <a:rPr lang="en-US" dirty="0"/>
              <a:t>. [Video].  YouTube. </a:t>
            </a:r>
            <a:r>
              <a:rPr lang="en-US" dirty="0">
                <a:hlinkClick r:id="rId3"/>
              </a:rPr>
              <a:t>https://www.youtube.com/watch?v=Q3oItpVa9fsuTube</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Clr>
                <a:schemeClr val="dk1"/>
              </a:buClr>
              <a:buSzPts val="1100"/>
              <a:buFont typeface="Arial"/>
              <a:buNone/>
            </a:pPr>
            <a:r>
              <a:rPr lang="en-US" i="1" dirty="0"/>
              <a:t>Surface Waves Water Wet Circles Drops Ripples</a:t>
            </a:r>
            <a:r>
              <a:rPr lang="en-US" dirty="0"/>
              <a:t>. (n.d.). Megapixel. https://www.maxpixel.net/Surface-Waves-Water-Wet-Circles-Drops-Ripples-3753813 .  </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 </a:t>
            </a:r>
            <a:r>
              <a:rPr lang="en-US" dirty="0" err="1"/>
              <a:t>launchscience</a:t>
            </a:r>
            <a:r>
              <a:rPr lang="en-US" dirty="0"/>
              <a:t>. (2017, Dec. 8). </a:t>
            </a:r>
            <a:r>
              <a:rPr lang="en-US" i="1" dirty="0"/>
              <a:t>PS4 1 lab physics waves ripple tank interference patterns wis</a:t>
            </a:r>
            <a:r>
              <a:rPr lang="en-US" dirty="0"/>
              <a:t>. [Video]. </a:t>
            </a:r>
            <a:r>
              <a:rPr lang="en-US" i="0" dirty="0"/>
              <a:t>YouTube. </a:t>
            </a:r>
            <a:r>
              <a:rPr lang="en-US" dirty="0"/>
              <a:t>https://youtu.be/0c0gvy_OOKc. </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0" dirty="0"/>
              <a:t>Wikimedia. (2014). </a:t>
            </a:r>
            <a:r>
              <a:rPr lang="en-US" i="1" dirty="0"/>
              <a:t>Portrait of Thomas Young, 1855</a:t>
            </a:r>
            <a:r>
              <a:rPr lang="en-US" dirty="0"/>
              <a:t>. [Digital Image]. https://commons.wikimedia.org/wiki/File:Portrait_of_Thomas_Young,_1855_Wellcome_L0008178.jpg</a:t>
            </a:r>
            <a:endParaRPr sz="1300" dirty="0">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University of Oregon. (n.d.). </a:t>
            </a:r>
            <a:r>
              <a:rPr lang="en-US" i="1" dirty="0"/>
              <a:t>Young Two-Slit Experiment</a:t>
            </a:r>
            <a:r>
              <a:rPr lang="en-US" dirty="0"/>
              <a:t>. [Digital Image.] http://abyss.uoregon.edu/~js/21st_century_science/lectures/lec13.html. </a:t>
            </a:r>
            <a:endParaRPr dirty="0"/>
          </a:p>
          <a:p>
            <a:pPr marL="0" lvl="0" indent="0" algn="l" rtl="0">
              <a:lnSpc>
                <a:spcPct val="100000"/>
              </a:lnSpc>
              <a:spcBef>
                <a:spcPts val="1200"/>
              </a:spcBef>
              <a:spcAft>
                <a:spcPts val="1200"/>
              </a:spcAft>
              <a:buSzPts val="14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 </a:t>
            </a:r>
            <a:r>
              <a:rPr lang="en-US" dirty="0" err="1"/>
              <a:t>Veritasium</a:t>
            </a:r>
            <a:r>
              <a:rPr lang="en-US" dirty="0"/>
              <a:t>. (2013, Feb. 13). </a:t>
            </a:r>
            <a:r>
              <a:rPr lang="en-US" i="1" dirty="0"/>
              <a:t>The original double slit experiment. </a:t>
            </a:r>
            <a:r>
              <a:rPr lang="en-US" dirty="0"/>
              <a:t>[Video]. </a:t>
            </a:r>
            <a:r>
              <a:rPr lang="en-US" i="0" dirty="0"/>
              <a:t>YouTube. </a:t>
            </a:r>
            <a:r>
              <a:rPr lang="en-US" dirty="0"/>
              <a:t>https://youtu.be/Iuv6hY6zsd0. </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https://learn.k20center.ou.edu/strategy/1511</a:t>
            </a:r>
            <a:endParaRPr dirty="0"/>
          </a:p>
        </p:txBody>
      </p:sp>
      <p:sp>
        <p:nvSpPr>
          <p:cNvPr id="553" name="Google Shape;55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https://learn.k20center.ou.edu/strategy/174</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https://learn.k20center.ou.edu/strategy/174</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https://learn.k20center.ou.edu/strategy/180</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Atkinson, J. (2015, Nov. 8). </a:t>
            </a:r>
            <a:r>
              <a:rPr lang="en-US" i="1" dirty="0"/>
              <a:t>Tacoma-Narrows Bridge Collapse</a:t>
            </a:r>
            <a:r>
              <a:rPr lang="en-US" dirty="0"/>
              <a:t>. [Video]. </a:t>
            </a:r>
            <a:r>
              <a:rPr lang="en-US" i="1" dirty="0"/>
              <a:t>YouTube</a:t>
            </a:r>
            <a:r>
              <a:rPr lang="en-US" dirty="0"/>
              <a:t>. https://youtu.be/13J76PXE6OA. </a:t>
            </a:r>
            <a:endParaRPr dirty="0"/>
          </a:p>
          <a:p>
            <a:pPr marL="0" lvl="0" indent="0" algn="l" rtl="0">
              <a:lnSpc>
                <a:spcPct val="100000"/>
              </a:lnSpc>
              <a:spcBef>
                <a:spcPts val="1200"/>
              </a:spcBef>
              <a:spcAft>
                <a:spcPts val="0"/>
              </a:spcAft>
              <a:buSzPts val="1400"/>
              <a:buNone/>
            </a:pPr>
            <a:endParaRPr dirty="0"/>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Galloping Gertie was the nickname for the Tacoma-Narrows Bridge.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p11"/>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56" name="Google Shape;56;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0" name="Google Shape;60;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12"/>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2" name="Google Shape;62;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13"/>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13"/>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8" name="Google Shape;68;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3"/>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1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9" name="Google Shape;79;p1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4" name="Google Shape;84;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3"/>
          <p:cNvSpPr>
            <a:spLocks noGrp="1"/>
          </p:cNvSpPr>
          <p:nvPr>
            <p:ph type="pic" idx="2"/>
          </p:nvPr>
        </p:nvSpPr>
        <p:spPr>
          <a:xfrm>
            <a:off x="5911850" y="1663336"/>
            <a:ext cx="1828800" cy="1828009"/>
          </a:xfrm>
          <a:prstGeom prst="rect">
            <a:avLst/>
          </a:prstGeom>
          <a:noFill/>
          <a:ln>
            <a:noFill/>
          </a:ln>
        </p:spPr>
      </p:sp>
      <p:pic>
        <p:nvPicPr>
          <p:cNvPr id="15" name="Google Shape;15;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5"/>
        <p:cNvGrpSpPr/>
        <p:nvPr/>
      </p:nvGrpSpPr>
      <p:grpSpPr>
        <a:xfrm>
          <a:off x="0" y="0"/>
          <a:ext cx="0" cy="0"/>
          <a:chOff x="0" y="0"/>
          <a:chExt cx="0" cy="0"/>
        </a:xfrm>
      </p:grpSpPr>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27" name="Google Shape;27;p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3"/>
        <p:cNvGrpSpPr/>
        <p:nvPr/>
      </p:nvGrpSpPr>
      <p:grpSpPr>
        <a:xfrm>
          <a:off x="0" y="0"/>
          <a:ext cx="0" cy="0"/>
          <a:chOff x="0" y="0"/>
          <a:chExt cx="0" cy="0"/>
        </a:xfrm>
      </p:grpSpPr>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5" name="Google Shape;35;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7" name="Google Shape;37;p8"/>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38" name="Google Shape;38;p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39"/>
        <p:cNvGrpSpPr/>
        <p:nvPr/>
      </p:nvGrpSpPr>
      <p:grpSpPr>
        <a:xfrm>
          <a:off x="0" y="0"/>
          <a:ext cx="0" cy="0"/>
          <a:chOff x="0" y="0"/>
          <a:chExt cx="0" cy="0"/>
        </a:xfrm>
      </p:grpSpPr>
      <p:sp>
        <p:nvSpPr>
          <p:cNvPr id="40" name="Google Shape;40;p9"/>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1" name="Google Shape;41;p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4" name="Google Shape;44;p9"/>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5" name="Google Shape;45;p9"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46" name="Google Shape;46;p9"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7"/>
        <p:cNvGrpSpPr/>
        <p:nvPr/>
      </p:nvGrpSpPr>
      <p:grpSpPr>
        <a:xfrm>
          <a:off x="0" y="0"/>
          <a:ext cx="0" cy="0"/>
          <a:chOff x="0" y="0"/>
          <a:chExt cx="0" cy="0"/>
        </a:xfrm>
      </p:grpSpPr>
      <p:sp>
        <p:nvSpPr>
          <p:cNvPr id="48" name="Google Shape;48;p1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0" name="Google Shape;50;p1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51" name="Google Shape;51;p1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1PsGZq5sLrw"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Q3oItpVa9fs"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0c0gvy_OOKc"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Iuv6hY6zsd0"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13J76PXE6O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457200" y="307247"/>
            <a:ext cx="671295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Making Your Own Waves - Round 1</a:t>
            </a:r>
            <a:endParaRPr b="1" dirty="0"/>
          </a:p>
        </p:txBody>
      </p:sp>
      <p:sp>
        <p:nvSpPr>
          <p:cNvPr id="192" name="Google Shape;192;p30"/>
          <p:cNvSpPr txBox="1">
            <a:spLocks noGrp="1"/>
          </p:cNvSpPr>
          <p:nvPr>
            <p:ph type="body" idx="1"/>
          </p:nvPr>
        </p:nvSpPr>
        <p:spPr>
          <a:xfrm>
            <a:off x="431975" y="1425643"/>
            <a:ext cx="5044966" cy="898193"/>
          </a:xfrm>
          <a:prstGeom prst="rect">
            <a:avLst/>
          </a:prstGeom>
          <a:noFill/>
          <a:ln>
            <a:noFill/>
          </a:ln>
        </p:spPr>
        <p:txBody>
          <a:bodyPr spcFirstLastPara="1" wrap="square" lIns="91425" tIns="45700" rIns="91425" bIns="45700" anchor="ctr" anchorCtr="0">
            <a:normAutofit/>
          </a:bodyPr>
          <a:lstStyle/>
          <a:p>
            <a:pPr indent="-457200"/>
            <a:r>
              <a:rPr lang="en-US" sz="2600" dirty="0"/>
              <a:t>What type of wave was made?</a:t>
            </a:r>
            <a:endParaRPr sz="2600" dirty="0"/>
          </a:p>
        </p:txBody>
      </p:sp>
      <p:grpSp>
        <p:nvGrpSpPr>
          <p:cNvPr id="193" name="Google Shape;193;p30"/>
          <p:cNvGrpSpPr/>
          <p:nvPr/>
        </p:nvGrpSpPr>
        <p:grpSpPr>
          <a:xfrm>
            <a:off x="177617" y="2654793"/>
            <a:ext cx="6788076" cy="1656587"/>
            <a:chOff x="287977" y="3474963"/>
            <a:chExt cx="6788076" cy="1656587"/>
          </a:xfrm>
        </p:grpSpPr>
        <p:grpSp>
          <p:nvGrpSpPr>
            <p:cNvPr id="194" name="Google Shape;194;p30"/>
            <p:cNvGrpSpPr/>
            <p:nvPr/>
          </p:nvGrpSpPr>
          <p:grpSpPr>
            <a:xfrm>
              <a:off x="324038" y="3920150"/>
              <a:ext cx="6715934" cy="1211400"/>
              <a:chOff x="333950" y="3257425"/>
              <a:chExt cx="8358350" cy="1211400"/>
            </a:xfrm>
          </p:grpSpPr>
          <p:grpSp>
            <p:nvGrpSpPr>
              <p:cNvPr id="195" name="Google Shape;195;p30"/>
              <p:cNvGrpSpPr/>
              <p:nvPr/>
            </p:nvGrpSpPr>
            <p:grpSpPr>
              <a:xfrm>
                <a:off x="818625" y="3257425"/>
                <a:ext cx="7389000" cy="811200"/>
                <a:chOff x="838400" y="3336550"/>
                <a:chExt cx="7389000" cy="811200"/>
              </a:xfrm>
            </p:grpSpPr>
            <p:cxnSp>
              <p:nvCxnSpPr>
                <p:cNvPr id="196" name="Google Shape;196;p30"/>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197" name="Google Shape;197;p30"/>
                <p:cNvGrpSpPr/>
                <p:nvPr/>
              </p:nvGrpSpPr>
              <p:grpSpPr>
                <a:xfrm>
                  <a:off x="838400" y="3336550"/>
                  <a:ext cx="7389000" cy="811200"/>
                  <a:chOff x="838400" y="3336550"/>
                  <a:chExt cx="7389000" cy="811200"/>
                </a:xfrm>
              </p:grpSpPr>
              <p:cxnSp>
                <p:nvCxnSpPr>
                  <p:cNvPr id="198" name="Google Shape;198;p30"/>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199" name="Google Shape;199;p30"/>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00" name="Google Shape;200;p30"/>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01" name="Google Shape;201;p30"/>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202" name="Google Shape;202;p30"/>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203" name="Google Shape;203;p30"/>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204" name="Google Shape;204;p30"/>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205" name="Google Shape;205;p30"/>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206" name="Google Shape;206;p30"/>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457200" y="128493"/>
            <a:ext cx="6955746"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Making Your Own Waves - Round 2</a:t>
            </a:r>
            <a:endParaRPr b="1" dirty="0"/>
          </a:p>
        </p:txBody>
      </p:sp>
      <p:sp>
        <p:nvSpPr>
          <p:cNvPr id="212" name="Google Shape;212;p31"/>
          <p:cNvSpPr txBox="1">
            <a:spLocks noGrp="1"/>
          </p:cNvSpPr>
          <p:nvPr>
            <p:ph type="body" idx="1"/>
          </p:nvPr>
        </p:nvSpPr>
        <p:spPr>
          <a:xfrm>
            <a:off x="476759" y="1055927"/>
            <a:ext cx="6164317" cy="2051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520"/>
              </a:spcBef>
              <a:spcAft>
                <a:spcPts val="0"/>
              </a:spcAft>
              <a:buSzPct val="108108"/>
              <a:buNone/>
            </a:pPr>
            <a:r>
              <a:rPr lang="en-US" b="1" dirty="0"/>
              <a:t>Student Roles</a:t>
            </a:r>
            <a:endParaRPr b="1" dirty="0"/>
          </a:p>
          <a:p>
            <a:pPr marL="457200" lvl="0" indent="-381317" algn="l" rtl="0">
              <a:lnSpc>
                <a:spcPct val="100000"/>
              </a:lnSpc>
              <a:spcBef>
                <a:spcPts val="520"/>
              </a:spcBef>
              <a:spcAft>
                <a:spcPts val="0"/>
              </a:spcAft>
              <a:buSzPct val="100000"/>
              <a:buChar char="•"/>
            </a:pPr>
            <a:r>
              <a:rPr lang="en-US" dirty="0"/>
              <a:t>Student A - Quickly snaps the long spring. </a:t>
            </a:r>
            <a:endParaRPr dirty="0"/>
          </a:p>
          <a:p>
            <a:pPr marL="914400" lvl="1" indent="-346075" algn="l" rtl="0">
              <a:lnSpc>
                <a:spcPct val="100000"/>
              </a:lnSpc>
              <a:spcBef>
                <a:spcPts val="0"/>
              </a:spcBef>
              <a:spcAft>
                <a:spcPts val="0"/>
              </a:spcAft>
              <a:buSzPct val="100000"/>
              <a:buFont typeface="Wingdings" panose="05000000000000000000" pitchFamily="2" charset="2"/>
              <a:buChar char="§"/>
            </a:pPr>
            <a:r>
              <a:rPr lang="en-US" dirty="0"/>
              <a:t>Start at the center of the meter marker.</a:t>
            </a:r>
            <a:endParaRPr dirty="0"/>
          </a:p>
          <a:p>
            <a:pPr marL="914400" lvl="1" indent="-346075" algn="l" rtl="0">
              <a:lnSpc>
                <a:spcPct val="100000"/>
              </a:lnSpc>
              <a:spcBef>
                <a:spcPts val="0"/>
              </a:spcBef>
              <a:spcAft>
                <a:spcPts val="0"/>
              </a:spcAft>
              <a:buSzPct val="100000"/>
              <a:buFont typeface="Wingdings" panose="05000000000000000000" pitchFamily="2" charset="2"/>
              <a:buChar char="§"/>
            </a:pPr>
            <a:r>
              <a:rPr lang="en-US" dirty="0"/>
              <a:t>Snap to the far left of the meter marker.</a:t>
            </a:r>
            <a:endParaRPr dirty="0"/>
          </a:p>
          <a:p>
            <a:pPr marL="914400" lvl="1" indent="-346075" algn="l" rtl="0">
              <a:lnSpc>
                <a:spcPct val="100000"/>
              </a:lnSpc>
              <a:spcBef>
                <a:spcPts val="0"/>
              </a:spcBef>
              <a:spcAft>
                <a:spcPts val="0"/>
              </a:spcAft>
              <a:buSzPct val="100000"/>
              <a:buFont typeface="Wingdings" panose="05000000000000000000" pitchFamily="2" charset="2"/>
              <a:buChar char="§"/>
            </a:pPr>
            <a:r>
              <a:rPr lang="en-US" dirty="0"/>
              <a:t>Return immediately to the center of the meter marker.</a:t>
            </a:r>
            <a:endParaRPr dirty="0"/>
          </a:p>
          <a:p>
            <a:pPr marL="457200" lvl="0" indent="-381317" algn="l" rtl="0">
              <a:lnSpc>
                <a:spcPct val="100000"/>
              </a:lnSpc>
              <a:spcBef>
                <a:spcPts val="0"/>
              </a:spcBef>
              <a:spcAft>
                <a:spcPts val="0"/>
              </a:spcAft>
              <a:buSzPct val="100000"/>
              <a:buChar char="•"/>
            </a:pPr>
            <a:r>
              <a:rPr lang="en-US" dirty="0"/>
              <a:t>Student B - Makes and records observations.</a:t>
            </a:r>
            <a:endParaRPr dirty="0"/>
          </a:p>
          <a:p>
            <a:pPr marL="457200" lvl="0" indent="-381317" algn="l" rtl="0">
              <a:lnSpc>
                <a:spcPct val="100000"/>
              </a:lnSpc>
              <a:spcBef>
                <a:spcPts val="0"/>
              </a:spcBef>
              <a:spcAft>
                <a:spcPts val="0"/>
              </a:spcAft>
              <a:buSzPct val="100000"/>
              <a:buChar char="•"/>
            </a:pPr>
            <a:r>
              <a:rPr lang="en-US" dirty="0"/>
              <a:t>Student C - Holds one end of the long spring.</a:t>
            </a:r>
            <a:endParaRPr sz="2600" dirty="0"/>
          </a:p>
        </p:txBody>
      </p:sp>
      <p:grpSp>
        <p:nvGrpSpPr>
          <p:cNvPr id="213" name="Google Shape;213;p31"/>
          <p:cNvGrpSpPr/>
          <p:nvPr/>
        </p:nvGrpSpPr>
        <p:grpSpPr>
          <a:xfrm>
            <a:off x="278518" y="3329920"/>
            <a:ext cx="6788076" cy="1656587"/>
            <a:chOff x="287977" y="3474963"/>
            <a:chExt cx="6788076" cy="1656587"/>
          </a:xfrm>
        </p:grpSpPr>
        <p:grpSp>
          <p:nvGrpSpPr>
            <p:cNvPr id="214" name="Google Shape;214;p31"/>
            <p:cNvGrpSpPr/>
            <p:nvPr/>
          </p:nvGrpSpPr>
          <p:grpSpPr>
            <a:xfrm>
              <a:off x="324038" y="3920150"/>
              <a:ext cx="6715934" cy="1211400"/>
              <a:chOff x="333950" y="3257425"/>
              <a:chExt cx="8358350" cy="1211400"/>
            </a:xfrm>
          </p:grpSpPr>
          <p:grpSp>
            <p:nvGrpSpPr>
              <p:cNvPr id="215" name="Google Shape;215;p31"/>
              <p:cNvGrpSpPr/>
              <p:nvPr/>
            </p:nvGrpSpPr>
            <p:grpSpPr>
              <a:xfrm>
                <a:off x="818625" y="3257425"/>
                <a:ext cx="7389000" cy="811200"/>
                <a:chOff x="838400" y="3336550"/>
                <a:chExt cx="7389000" cy="811200"/>
              </a:xfrm>
            </p:grpSpPr>
            <p:cxnSp>
              <p:nvCxnSpPr>
                <p:cNvPr id="216" name="Google Shape;216;p31"/>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17" name="Google Shape;217;p31"/>
                <p:cNvGrpSpPr/>
                <p:nvPr/>
              </p:nvGrpSpPr>
              <p:grpSpPr>
                <a:xfrm>
                  <a:off x="838400" y="3336550"/>
                  <a:ext cx="7389000" cy="811200"/>
                  <a:chOff x="838400" y="3336550"/>
                  <a:chExt cx="7389000" cy="811200"/>
                </a:xfrm>
              </p:grpSpPr>
              <p:cxnSp>
                <p:nvCxnSpPr>
                  <p:cNvPr id="218" name="Google Shape;218;p31"/>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19" name="Google Shape;219;p31"/>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20" name="Google Shape;220;p31"/>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21" name="Google Shape;221;p31"/>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222" name="Google Shape;222;p31"/>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223" name="Google Shape;223;p31"/>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224" name="Google Shape;224;p31"/>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225" name="Google Shape;225;p31"/>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226" name="Google Shape;226;p31"/>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57200" y="127520"/>
            <a:ext cx="696205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Making Your Own Waves - Round 2</a:t>
            </a:r>
            <a:endParaRPr b="1" dirty="0"/>
          </a:p>
        </p:txBody>
      </p:sp>
      <p:sp>
        <p:nvSpPr>
          <p:cNvPr id="232" name="Google Shape;232;p32"/>
          <p:cNvSpPr txBox="1">
            <a:spLocks noGrp="1"/>
          </p:cNvSpPr>
          <p:nvPr>
            <p:ph type="body" idx="1"/>
          </p:nvPr>
        </p:nvSpPr>
        <p:spPr>
          <a:xfrm>
            <a:off x="472966" y="1067440"/>
            <a:ext cx="8229600" cy="2051400"/>
          </a:xfrm>
          <a:prstGeom prst="rect">
            <a:avLst/>
          </a:prstGeom>
          <a:noFill/>
          <a:ln>
            <a:noFill/>
          </a:ln>
        </p:spPr>
        <p:txBody>
          <a:bodyPr spcFirstLastPara="1" wrap="square" lIns="91425" tIns="45700" rIns="91425" bIns="45700" anchor="ctr" anchorCtr="0">
            <a:normAutofit/>
          </a:bodyPr>
          <a:lstStyle/>
          <a:p>
            <a:pPr marL="457200" lvl="0" indent="-393700" algn="l" rtl="0">
              <a:lnSpc>
                <a:spcPct val="100000"/>
              </a:lnSpc>
              <a:spcBef>
                <a:spcPts val="520"/>
              </a:spcBef>
              <a:spcAft>
                <a:spcPts val="0"/>
              </a:spcAft>
              <a:buSzPts val="2600"/>
              <a:buChar char="•"/>
            </a:pPr>
            <a:r>
              <a:rPr lang="en-US" dirty="0"/>
              <a:t>How does the displacement at Student B’s location compare to the displacement at Student A’s location?</a:t>
            </a:r>
            <a:endParaRPr dirty="0"/>
          </a:p>
          <a:p>
            <a:pPr marL="457200" lvl="0" indent="-393700" algn="l" rtl="0">
              <a:lnSpc>
                <a:spcPct val="100000"/>
              </a:lnSpc>
              <a:spcBef>
                <a:spcPts val="0"/>
              </a:spcBef>
              <a:spcAft>
                <a:spcPts val="0"/>
              </a:spcAft>
              <a:buSzPts val="2600"/>
              <a:buChar char="•"/>
            </a:pPr>
            <a:r>
              <a:rPr lang="en-US" dirty="0"/>
              <a:t>Draw three (3) pictures of the wave as it travels down and back.</a:t>
            </a:r>
            <a:endParaRPr dirty="0"/>
          </a:p>
        </p:txBody>
      </p:sp>
      <p:grpSp>
        <p:nvGrpSpPr>
          <p:cNvPr id="233" name="Google Shape;233;p32"/>
          <p:cNvGrpSpPr/>
          <p:nvPr/>
        </p:nvGrpSpPr>
        <p:grpSpPr>
          <a:xfrm>
            <a:off x="224915" y="2960833"/>
            <a:ext cx="6788076" cy="1656587"/>
            <a:chOff x="287977" y="3474963"/>
            <a:chExt cx="6788076" cy="1656587"/>
          </a:xfrm>
        </p:grpSpPr>
        <p:grpSp>
          <p:nvGrpSpPr>
            <p:cNvPr id="234" name="Google Shape;234;p32"/>
            <p:cNvGrpSpPr/>
            <p:nvPr/>
          </p:nvGrpSpPr>
          <p:grpSpPr>
            <a:xfrm>
              <a:off x="324038" y="3920150"/>
              <a:ext cx="6715934" cy="1211400"/>
              <a:chOff x="333950" y="3257425"/>
              <a:chExt cx="8358350" cy="1211400"/>
            </a:xfrm>
          </p:grpSpPr>
          <p:grpSp>
            <p:nvGrpSpPr>
              <p:cNvPr id="235" name="Google Shape;235;p32"/>
              <p:cNvGrpSpPr/>
              <p:nvPr/>
            </p:nvGrpSpPr>
            <p:grpSpPr>
              <a:xfrm>
                <a:off x="818625" y="3257425"/>
                <a:ext cx="7389000" cy="811200"/>
                <a:chOff x="838400" y="3336550"/>
                <a:chExt cx="7389000" cy="811200"/>
              </a:xfrm>
            </p:grpSpPr>
            <p:cxnSp>
              <p:nvCxnSpPr>
                <p:cNvPr id="236" name="Google Shape;236;p32"/>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37" name="Google Shape;237;p32"/>
                <p:cNvGrpSpPr/>
                <p:nvPr/>
              </p:nvGrpSpPr>
              <p:grpSpPr>
                <a:xfrm>
                  <a:off x="838400" y="3336550"/>
                  <a:ext cx="7389000" cy="811200"/>
                  <a:chOff x="838400" y="3336550"/>
                  <a:chExt cx="7389000" cy="811200"/>
                </a:xfrm>
              </p:grpSpPr>
              <p:cxnSp>
                <p:nvCxnSpPr>
                  <p:cNvPr id="238" name="Google Shape;238;p32"/>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39" name="Google Shape;239;p32"/>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40" name="Google Shape;240;p32"/>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41" name="Google Shape;241;p32"/>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242" name="Google Shape;242;p32"/>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243" name="Google Shape;243;p32"/>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244" name="Google Shape;244;p32"/>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245" name="Google Shape;245;p32"/>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246" name="Google Shape;246;p32"/>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457200" y="307247"/>
            <a:ext cx="717015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Making Your Own Waves - Reflection</a:t>
            </a:r>
            <a:endParaRPr b="1" dirty="0"/>
          </a:p>
        </p:txBody>
      </p:sp>
      <p:sp>
        <p:nvSpPr>
          <p:cNvPr id="252" name="Google Shape;252;p33"/>
          <p:cNvSpPr txBox="1">
            <a:spLocks noGrp="1"/>
          </p:cNvSpPr>
          <p:nvPr>
            <p:ph type="body" idx="1"/>
          </p:nvPr>
        </p:nvSpPr>
        <p:spPr>
          <a:xfrm>
            <a:off x="419363" y="691323"/>
            <a:ext cx="8229600" cy="2051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dirty="0"/>
              <a:t>What happens to the peak of the wave when it is reflected at Student C’s location? </a:t>
            </a:r>
            <a:endParaRPr dirty="0"/>
          </a:p>
        </p:txBody>
      </p:sp>
      <p:grpSp>
        <p:nvGrpSpPr>
          <p:cNvPr id="253" name="Google Shape;253;p33"/>
          <p:cNvGrpSpPr/>
          <p:nvPr/>
        </p:nvGrpSpPr>
        <p:grpSpPr>
          <a:xfrm>
            <a:off x="344733" y="2795590"/>
            <a:ext cx="6788076" cy="1656587"/>
            <a:chOff x="287977" y="3474963"/>
            <a:chExt cx="6788076" cy="1656587"/>
          </a:xfrm>
        </p:grpSpPr>
        <p:grpSp>
          <p:nvGrpSpPr>
            <p:cNvPr id="254" name="Google Shape;254;p33"/>
            <p:cNvGrpSpPr/>
            <p:nvPr/>
          </p:nvGrpSpPr>
          <p:grpSpPr>
            <a:xfrm>
              <a:off x="324038" y="3920150"/>
              <a:ext cx="6715934" cy="1211400"/>
              <a:chOff x="333950" y="3257425"/>
              <a:chExt cx="8358350" cy="1211400"/>
            </a:xfrm>
          </p:grpSpPr>
          <p:grpSp>
            <p:nvGrpSpPr>
              <p:cNvPr id="255" name="Google Shape;255;p33"/>
              <p:cNvGrpSpPr/>
              <p:nvPr/>
            </p:nvGrpSpPr>
            <p:grpSpPr>
              <a:xfrm>
                <a:off x="818625" y="3257425"/>
                <a:ext cx="7389000" cy="811200"/>
                <a:chOff x="838400" y="3336550"/>
                <a:chExt cx="7389000" cy="811200"/>
              </a:xfrm>
            </p:grpSpPr>
            <p:cxnSp>
              <p:nvCxnSpPr>
                <p:cNvPr id="256" name="Google Shape;256;p33"/>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57" name="Google Shape;257;p33"/>
                <p:cNvGrpSpPr/>
                <p:nvPr/>
              </p:nvGrpSpPr>
              <p:grpSpPr>
                <a:xfrm>
                  <a:off x="838400" y="3336550"/>
                  <a:ext cx="7389000" cy="811200"/>
                  <a:chOff x="838400" y="3336550"/>
                  <a:chExt cx="7389000" cy="811200"/>
                </a:xfrm>
              </p:grpSpPr>
              <p:cxnSp>
                <p:nvCxnSpPr>
                  <p:cNvPr id="258" name="Google Shape;258;p33"/>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59" name="Google Shape;259;p33"/>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60" name="Google Shape;260;p33"/>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61" name="Google Shape;261;p33"/>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262" name="Google Shape;262;p33"/>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263" name="Google Shape;263;p33"/>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264" name="Google Shape;264;p33"/>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265" name="Google Shape;265;p33"/>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266" name="Google Shape;266;p33"/>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457200" y="229400"/>
            <a:ext cx="568189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Interactions - Round 1</a:t>
            </a:r>
            <a:endParaRPr b="1" dirty="0"/>
          </a:p>
        </p:txBody>
      </p:sp>
      <p:sp>
        <p:nvSpPr>
          <p:cNvPr id="272" name="Google Shape;272;p34"/>
          <p:cNvSpPr txBox="1">
            <a:spLocks noGrp="1"/>
          </p:cNvSpPr>
          <p:nvPr>
            <p:ph type="body" idx="1"/>
          </p:nvPr>
        </p:nvSpPr>
        <p:spPr>
          <a:xfrm>
            <a:off x="422516" y="1198026"/>
            <a:ext cx="8229600" cy="21657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520"/>
              </a:spcBef>
              <a:spcAft>
                <a:spcPts val="0"/>
              </a:spcAft>
              <a:buClr>
                <a:schemeClr val="dk1"/>
              </a:buClr>
              <a:buSzPct val="42307"/>
              <a:buFont typeface="Arial"/>
              <a:buNone/>
            </a:pPr>
            <a:r>
              <a:rPr lang="en-US" dirty="0"/>
              <a:t>Student Roles</a:t>
            </a:r>
            <a:endParaRPr dirty="0"/>
          </a:p>
          <a:p>
            <a:pPr marL="457200" lvl="0" indent="-368935" algn="l" rtl="0">
              <a:lnSpc>
                <a:spcPct val="100000"/>
              </a:lnSpc>
              <a:spcBef>
                <a:spcPts val="520"/>
              </a:spcBef>
              <a:spcAft>
                <a:spcPts val="0"/>
              </a:spcAft>
              <a:buSzPct val="100000"/>
              <a:buChar char="•"/>
            </a:pPr>
            <a:r>
              <a:rPr lang="en-US" dirty="0"/>
              <a:t>Student A </a:t>
            </a:r>
            <a:r>
              <a:rPr lang="en-US" u="sng" dirty="0"/>
              <a:t>and</a:t>
            </a:r>
            <a:r>
              <a:rPr lang="en-US" dirty="0"/>
              <a:t> Student C- Quickly snap the long spring at the same time in the </a:t>
            </a:r>
            <a:r>
              <a:rPr lang="en-US" u="sng" dirty="0"/>
              <a:t>same</a:t>
            </a:r>
            <a:r>
              <a:rPr lang="en-US" dirty="0"/>
              <a:t> direction.</a:t>
            </a:r>
            <a:endParaRPr dirty="0"/>
          </a:p>
          <a:p>
            <a:pPr marL="920750" lvl="1" indent="-342900" algn="l" rtl="0">
              <a:lnSpc>
                <a:spcPct val="100000"/>
              </a:lnSpc>
              <a:spcBef>
                <a:spcPts val="0"/>
              </a:spcBef>
              <a:spcAft>
                <a:spcPts val="0"/>
              </a:spcAft>
              <a:buSzPct val="100000"/>
              <a:buFont typeface="Wingdings" panose="05000000000000000000" pitchFamily="2" charset="2"/>
              <a:buChar char="§"/>
            </a:pPr>
            <a:r>
              <a:rPr lang="en-US" dirty="0"/>
              <a:t>Start at the center of the meter marker.</a:t>
            </a:r>
            <a:endParaRPr dirty="0"/>
          </a:p>
          <a:p>
            <a:pPr marL="920750" lvl="1" indent="-342900" algn="l" rtl="0">
              <a:lnSpc>
                <a:spcPct val="100000"/>
              </a:lnSpc>
              <a:spcBef>
                <a:spcPts val="0"/>
              </a:spcBef>
              <a:spcAft>
                <a:spcPts val="0"/>
              </a:spcAft>
              <a:buSzPct val="100000"/>
              <a:buFont typeface="Wingdings" panose="05000000000000000000" pitchFamily="2" charset="2"/>
              <a:buChar char="§"/>
            </a:pPr>
            <a:r>
              <a:rPr lang="en-US" dirty="0"/>
              <a:t>Snap to the far left of the meter marker.</a:t>
            </a:r>
            <a:endParaRPr dirty="0"/>
          </a:p>
          <a:p>
            <a:pPr marL="920750" lvl="1" indent="-342900" algn="l" rtl="0">
              <a:lnSpc>
                <a:spcPct val="100000"/>
              </a:lnSpc>
              <a:spcBef>
                <a:spcPts val="0"/>
              </a:spcBef>
              <a:spcAft>
                <a:spcPts val="0"/>
              </a:spcAft>
              <a:buSzPct val="100000"/>
              <a:buFont typeface="Wingdings" panose="05000000000000000000" pitchFamily="2" charset="2"/>
              <a:buChar char="§"/>
            </a:pPr>
            <a:r>
              <a:rPr lang="en-US" dirty="0"/>
              <a:t>Return immediately to the center of the meter marker.</a:t>
            </a:r>
            <a:endParaRPr dirty="0"/>
          </a:p>
          <a:p>
            <a:pPr marL="457200" lvl="0" indent="-368935" algn="l" rtl="0">
              <a:lnSpc>
                <a:spcPct val="100000"/>
              </a:lnSpc>
              <a:spcBef>
                <a:spcPts val="0"/>
              </a:spcBef>
              <a:spcAft>
                <a:spcPts val="0"/>
              </a:spcAft>
              <a:buSzPct val="100000"/>
              <a:buChar char="•"/>
            </a:pPr>
            <a:r>
              <a:rPr lang="en-US" dirty="0"/>
              <a:t>Student B - Makes and records observations of the displacement.</a:t>
            </a:r>
            <a:endParaRPr dirty="0"/>
          </a:p>
        </p:txBody>
      </p:sp>
      <p:grpSp>
        <p:nvGrpSpPr>
          <p:cNvPr id="273" name="Google Shape;273;p34"/>
          <p:cNvGrpSpPr/>
          <p:nvPr/>
        </p:nvGrpSpPr>
        <p:grpSpPr>
          <a:xfrm>
            <a:off x="287977" y="3474963"/>
            <a:ext cx="6788076" cy="1656587"/>
            <a:chOff x="287977" y="3474963"/>
            <a:chExt cx="6788076" cy="1656587"/>
          </a:xfrm>
        </p:grpSpPr>
        <p:grpSp>
          <p:nvGrpSpPr>
            <p:cNvPr id="274" name="Google Shape;274;p34"/>
            <p:cNvGrpSpPr/>
            <p:nvPr/>
          </p:nvGrpSpPr>
          <p:grpSpPr>
            <a:xfrm>
              <a:off x="324038" y="3920150"/>
              <a:ext cx="6715934" cy="1211400"/>
              <a:chOff x="333950" y="3257425"/>
              <a:chExt cx="8358350" cy="1211400"/>
            </a:xfrm>
          </p:grpSpPr>
          <p:grpSp>
            <p:nvGrpSpPr>
              <p:cNvPr id="275" name="Google Shape;275;p34"/>
              <p:cNvGrpSpPr/>
              <p:nvPr/>
            </p:nvGrpSpPr>
            <p:grpSpPr>
              <a:xfrm>
                <a:off x="818625" y="3257425"/>
                <a:ext cx="7389000" cy="811200"/>
                <a:chOff x="838400" y="3336550"/>
                <a:chExt cx="7389000" cy="811200"/>
              </a:xfrm>
            </p:grpSpPr>
            <p:cxnSp>
              <p:nvCxnSpPr>
                <p:cNvPr id="276" name="Google Shape;276;p34"/>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77" name="Google Shape;277;p34"/>
                <p:cNvGrpSpPr/>
                <p:nvPr/>
              </p:nvGrpSpPr>
              <p:grpSpPr>
                <a:xfrm>
                  <a:off x="838400" y="3336550"/>
                  <a:ext cx="7389000" cy="811200"/>
                  <a:chOff x="838400" y="3336550"/>
                  <a:chExt cx="7389000" cy="811200"/>
                </a:xfrm>
              </p:grpSpPr>
              <p:cxnSp>
                <p:nvCxnSpPr>
                  <p:cNvPr id="278" name="Google Shape;278;p34"/>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79" name="Google Shape;279;p34"/>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80" name="Google Shape;280;p34"/>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81" name="Google Shape;281;p34"/>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282" name="Google Shape;282;p34"/>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283" name="Google Shape;283;p34"/>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284" name="Google Shape;284;p34"/>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285" name="Google Shape;285;p34"/>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286" name="Google Shape;286;p34"/>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457200" y="155898"/>
            <a:ext cx="5937294"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Interactions - Round 1</a:t>
            </a:r>
            <a:endParaRPr b="1" dirty="0"/>
          </a:p>
        </p:txBody>
      </p:sp>
      <p:grpSp>
        <p:nvGrpSpPr>
          <p:cNvPr id="292" name="Google Shape;292;p35"/>
          <p:cNvGrpSpPr/>
          <p:nvPr/>
        </p:nvGrpSpPr>
        <p:grpSpPr>
          <a:xfrm>
            <a:off x="287977" y="3474963"/>
            <a:ext cx="6788076" cy="1656587"/>
            <a:chOff x="287977" y="3474963"/>
            <a:chExt cx="6788076" cy="1656587"/>
          </a:xfrm>
        </p:grpSpPr>
        <p:grpSp>
          <p:nvGrpSpPr>
            <p:cNvPr id="293" name="Google Shape;293;p35"/>
            <p:cNvGrpSpPr/>
            <p:nvPr/>
          </p:nvGrpSpPr>
          <p:grpSpPr>
            <a:xfrm>
              <a:off x="324038" y="3920150"/>
              <a:ext cx="6715934" cy="1211400"/>
              <a:chOff x="333950" y="3257425"/>
              <a:chExt cx="8358350" cy="1211400"/>
            </a:xfrm>
          </p:grpSpPr>
          <p:grpSp>
            <p:nvGrpSpPr>
              <p:cNvPr id="294" name="Google Shape;294;p35"/>
              <p:cNvGrpSpPr/>
              <p:nvPr/>
            </p:nvGrpSpPr>
            <p:grpSpPr>
              <a:xfrm>
                <a:off x="818625" y="3257425"/>
                <a:ext cx="7389000" cy="811200"/>
                <a:chOff x="838400" y="3336550"/>
                <a:chExt cx="7389000" cy="811200"/>
              </a:xfrm>
            </p:grpSpPr>
            <p:cxnSp>
              <p:nvCxnSpPr>
                <p:cNvPr id="295" name="Google Shape;295;p35"/>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96" name="Google Shape;296;p35"/>
                <p:cNvGrpSpPr/>
                <p:nvPr/>
              </p:nvGrpSpPr>
              <p:grpSpPr>
                <a:xfrm>
                  <a:off x="838400" y="3336550"/>
                  <a:ext cx="7389000" cy="811200"/>
                  <a:chOff x="838400" y="3336550"/>
                  <a:chExt cx="7389000" cy="811200"/>
                </a:xfrm>
              </p:grpSpPr>
              <p:cxnSp>
                <p:nvCxnSpPr>
                  <p:cNvPr id="297" name="Google Shape;297;p35"/>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98" name="Google Shape;298;p35"/>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99" name="Google Shape;299;p35"/>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300" name="Google Shape;300;p35"/>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301" name="Google Shape;301;p35"/>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302" name="Google Shape;302;p35"/>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303" name="Google Shape;303;p35"/>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304" name="Google Shape;304;p35"/>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305" name="Google Shape;305;p35"/>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
        <p:nvSpPr>
          <p:cNvPr id="306" name="Google Shape;306;p35"/>
          <p:cNvSpPr txBox="1">
            <a:spLocks noGrp="1"/>
          </p:cNvSpPr>
          <p:nvPr>
            <p:ph type="body" idx="1"/>
          </p:nvPr>
        </p:nvSpPr>
        <p:spPr>
          <a:xfrm>
            <a:off x="384679" y="1067440"/>
            <a:ext cx="8229600" cy="2051400"/>
          </a:xfrm>
          <a:prstGeom prst="rect">
            <a:avLst/>
          </a:prstGeom>
          <a:noFill/>
          <a:ln>
            <a:noFill/>
          </a:ln>
        </p:spPr>
        <p:txBody>
          <a:bodyPr spcFirstLastPara="1" wrap="square" lIns="91425" tIns="45700" rIns="91425" bIns="45700" anchor="ctr" anchorCtr="0">
            <a:normAutofit lnSpcReduction="10000"/>
          </a:bodyPr>
          <a:lstStyle/>
          <a:p>
            <a:pPr marL="457200" lvl="0" indent="-393700" algn="l" rtl="0">
              <a:lnSpc>
                <a:spcPct val="100000"/>
              </a:lnSpc>
              <a:spcBef>
                <a:spcPts val="520"/>
              </a:spcBef>
              <a:spcAft>
                <a:spcPts val="0"/>
              </a:spcAft>
              <a:buSzPts val="2600"/>
              <a:buChar char="•"/>
            </a:pPr>
            <a:r>
              <a:rPr lang="en-US" dirty="0"/>
              <a:t>How does the displacement at Student B’s location compare to the displacement at Student A’s location?</a:t>
            </a:r>
            <a:endParaRPr dirty="0"/>
          </a:p>
          <a:p>
            <a:pPr marL="457200" lvl="0" indent="-393700" algn="l" rtl="0">
              <a:lnSpc>
                <a:spcPct val="100000"/>
              </a:lnSpc>
              <a:spcBef>
                <a:spcPts val="0"/>
              </a:spcBef>
              <a:spcAft>
                <a:spcPts val="0"/>
              </a:spcAft>
              <a:buSzPts val="2600"/>
              <a:buChar char="•"/>
            </a:pPr>
            <a:r>
              <a:rPr lang="en-US" dirty="0"/>
              <a:t>Draw three (3) pictures of the waves:</a:t>
            </a:r>
            <a:endParaRPr dirty="0"/>
          </a:p>
          <a:p>
            <a:pPr lvl="1" algn="l" rtl="0">
              <a:lnSpc>
                <a:spcPct val="100000"/>
              </a:lnSpc>
              <a:spcBef>
                <a:spcPts val="0"/>
              </a:spcBef>
              <a:spcAft>
                <a:spcPts val="0"/>
              </a:spcAft>
              <a:buSzPts val="2000"/>
              <a:buFont typeface="Wingdings" panose="05000000000000000000" pitchFamily="2" charset="2"/>
              <a:buChar char="§"/>
            </a:pPr>
            <a:r>
              <a:rPr lang="en-US" dirty="0"/>
              <a:t>Before they meet in the middle.</a:t>
            </a:r>
            <a:endParaRPr dirty="0"/>
          </a:p>
          <a:p>
            <a:pPr lvl="1" algn="l" rtl="0">
              <a:lnSpc>
                <a:spcPct val="100000"/>
              </a:lnSpc>
              <a:spcBef>
                <a:spcPts val="0"/>
              </a:spcBef>
              <a:spcAft>
                <a:spcPts val="0"/>
              </a:spcAft>
              <a:buSzPts val="2000"/>
              <a:buFont typeface="Wingdings" panose="05000000000000000000" pitchFamily="2" charset="2"/>
              <a:buChar char="§"/>
            </a:pPr>
            <a:r>
              <a:rPr lang="en-US" dirty="0"/>
              <a:t>When they meet in the middle.</a:t>
            </a:r>
            <a:endParaRPr dirty="0"/>
          </a:p>
          <a:p>
            <a:pPr lvl="1" algn="l" rtl="0">
              <a:lnSpc>
                <a:spcPct val="100000"/>
              </a:lnSpc>
              <a:spcBef>
                <a:spcPts val="0"/>
              </a:spcBef>
              <a:spcAft>
                <a:spcPts val="0"/>
              </a:spcAft>
              <a:buSzPts val="2000"/>
              <a:buFont typeface="Wingdings" panose="05000000000000000000" pitchFamily="2" charset="2"/>
              <a:buChar char="§"/>
            </a:pPr>
            <a:r>
              <a:rPr lang="en-US" dirty="0"/>
              <a:t>After they meet in the middle.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6"/>
          <p:cNvSpPr txBox="1">
            <a:spLocks noGrp="1"/>
          </p:cNvSpPr>
          <p:nvPr>
            <p:ph type="title"/>
          </p:nvPr>
        </p:nvSpPr>
        <p:spPr>
          <a:xfrm>
            <a:off x="457200" y="307247"/>
            <a:ext cx="573864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Interactions - Round 1</a:t>
            </a:r>
            <a:endParaRPr b="1" dirty="0"/>
          </a:p>
        </p:txBody>
      </p:sp>
      <p:grpSp>
        <p:nvGrpSpPr>
          <p:cNvPr id="312" name="Google Shape;312;p36"/>
          <p:cNvGrpSpPr/>
          <p:nvPr/>
        </p:nvGrpSpPr>
        <p:grpSpPr>
          <a:xfrm>
            <a:off x="306896" y="3036682"/>
            <a:ext cx="6788076" cy="1656587"/>
            <a:chOff x="287977" y="3474963"/>
            <a:chExt cx="6788076" cy="1656587"/>
          </a:xfrm>
        </p:grpSpPr>
        <p:grpSp>
          <p:nvGrpSpPr>
            <p:cNvPr id="313" name="Google Shape;313;p36"/>
            <p:cNvGrpSpPr/>
            <p:nvPr/>
          </p:nvGrpSpPr>
          <p:grpSpPr>
            <a:xfrm>
              <a:off x="324038" y="3920150"/>
              <a:ext cx="6715934" cy="1211400"/>
              <a:chOff x="333950" y="3257425"/>
              <a:chExt cx="8358350" cy="1211400"/>
            </a:xfrm>
          </p:grpSpPr>
          <p:grpSp>
            <p:nvGrpSpPr>
              <p:cNvPr id="314" name="Google Shape;314;p36"/>
              <p:cNvGrpSpPr/>
              <p:nvPr/>
            </p:nvGrpSpPr>
            <p:grpSpPr>
              <a:xfrm>
                <a:off x="818625" y="3257425"/>
                <a:ext cx="7389000" cy="811200"/>
                <a:chOff x="838400" y="3336550"/>
                <a:chExt cx="7389000" cy="811200"/>
              </a:xfrm>
            </p:grpSpPr>
            <p:cxnSp>
              <p:nvCxnSpPr>
                <p:cNvPr id="315" name="Google Shape;315;p36"/>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316" name="Google Shape;316;p36"/>
                <p:cNvGrpSpPr/>
                <p:nvPr/>
              </p:nvGrpSpPr>
              <p:grpSpPr>
                <a:xfrm>
                  <a:off x="838400" y="3336550"/>
                  <a:ext cx="7389000" cy="811200"/>
                  <a:chOff x="838400" y="3336550"/>
                  <a:chExt cx="7389000" cy="811200"/>
                </a:xfrm>
              </p:grpSpPr>
              <p:cxnSp>
                <p:nvCxnSpPr>
                  <p:cNvPr id="317" name="Google Shape;317;p36"/>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18" name="Google Shape;318;p36"/>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19" name="Google Shape;319;p36"/>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320" name="Google Shape;320;p36"/>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321" name="Google Shape;321;p36"/>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322" name="Google Shape;322;p36"/>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323" name="Google Shape;323;p36"/>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324" name="Google Shape;324;p36"/>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325" name="Google Shape;325;p36"/>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
        <p:nvSpPr>
          <p:cNvPr id="326" name="Google Shape;326;p36"/>
          <p:cNvSpPr txBox="1">
            <a:spLocks noGrp="1"/>
          </p:cNvSpPr>
          <p:nvPr>
            <p:ph type="body" idx="1"/>
          </p:nvPr>
        </p:nvSpPr>
        <p:spPr>
          <a:xfrm>
            <a:off x="400444" y="915212"/>
            <a:ext cx="7230066" cy="2051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dirty="0"/>
              <a:t>What do you think has happened to the two waves when they combine?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7"/>
          <p:cNvSpPr txBox="1">
            <a:spLocks noGrp="1"/>
          </p:cNvSpPr>
          <p:nvPr>
            <p:ph type="title"/>
          </p:nvPr>
        </p:nvSpPr>
        <p:spPr>
          <a:xfrm>
            <a:off x="466659" y="76236"/>
            <a:ext cx="589945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Interactions - Round 2</a:t>
            </a:r>
            <a:endParaRPr b="1" dirty="0"/>
          </a:p>
        </p:txBody>
      </p:sp>
      <p:sp>
        <p:nvSpPr>
          <p:cNvPr id="332" name="Google Shape;332;p37"/>
          <p:cNvSpPr txBox="1">
            <a:spLocks noGrp="1"/>
          </p:cNvSpPr>
          <p:nvPr>
            <p:ph type="body" idx="1"/>
          </p:nvPr>
        </p:nvSpPr>
        <p:spPr>
          <a:xfrm>
            <a:off x="469812" y="903663"/>
            <a:ext cx="8229600" cy="2165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dirty="0"/>
              <a:t>Student Roles</a:t>
            </a:r>
            <a:endParaRPr dirty="0"/>
          </a:p>
          <a:p>
            <a:pPr marL="457200" lvl="0" indent="-393700" algn="l" rtl="0">
              <a:lnSpc>
                <a:spcPct val="100000"/>
              </a:lnSpc>
              <a:spcBef>
                <a:spcPts val="520"/>
              </a:spcBef>
              <a:spcAft>
                <a:spcPts val="0"/>
              </a:spcAft>
              <a:buSzPts val="2600"/>
              <a:buChar char="•"/>
            </a:pPr>
            <a:r>
              <a:rPr lang="en-US" dirty="0"/>
              <a:t>Student A </a:t>
            </a:r>
            <a:r>
              <a:rPr lang="en-US" u="sng" dirty="0"/>
              <a:t>and</a:t>
            </a:r>
            <a:r>
              <a:rPr lang="en-US" dirty="0"/>
              <a:t> Student C- Quickly snap the long spring at the same time but in </a:t>
            </a:r>
            <a:r>
              <a:rPr lang="en-US" b="1" i="1" u="sng" dirty="0"/>
              <a:t>OPPOSITE</a:t>
            </a:r>
            <a:r>
              <a:rPr lang="en-US" dirty="0"/>
              <a:t> directions.</a:t>
            </a:r>
            <a:endParaRPr dirty="0"/>
          </a:p>
          <a:p>
            <a:pPr marL="457200" lvl="0" indent="-393700" algn="l" rtl="0">
              <a:lnSpc>
                <a:spcPct val="100000"/>
              </a:lnSpc>
              <a:spcBef>
                <a:spcPts val="0"/>
              </a:spcBef>
              <a:spcAft>
                <a:spcPts val="0"/>
              </a:spcAft>
              <a:buSzPts val="2600"/>
              <a:buChar char="•"/>
            </a:pPr>
            <a:r>
              <a:rPr lang="en-US" dirty="0"/>
              <a:t>Student B - Makes and records observations of the displacement.</a:t>
            </a:r>
            <a:endParaRPr dirty="0"/>
          </a:p>
        </p:txBody>
      </p:sp>
      <p:grpSp>
        <p:nvGrpSpPr>
          <p:cNvPr id="333" name="Google Shape;333;p37"/>
          <p:cNvGrpSpPr/>
          <p:nvPr/>
        </p:nvGrpSpPr>
        <p:grpSpPr>
          <a:xfrm>
            <a:off x="291130" y="3106050"/>
            <a:ext cx="6788076" cy="1656587"/>
            <a:chOff x="287977" y="3474963"/>
            <a:chExt cx="6788076" cy="1656587"/>
          </a:xfrm>
        </p:grpSpPr>
        <p:grpSp>
          <p:nvGrpSpPr>
            <p:cNvPr id="334" name="Google Shape;334;p37"/>
            <p:cNvGrpSpPr/>
            <p:nvPr/>
          </p:nvGrpSpPr>
          <p:grpSpPr>
            <a:xfrm>
              <a:off x="324038" y="3920150"/>
              <a:ext cx="6715934" cy="1211400"/>
              <a:chOff x="333950" y="3257425"/>
              <a:chExt cx="8358350" cy="1211400"/>
            </a:xfrm>
          </p:grpSpPr>
          <p:grpSp>
            <p:nvGrpSpPr>
              <p:cNvPr id="335" name="Google Shape;335;p37"/>
              <p:cNvGrpSpPr/>
              <p:nvPr/>
            </p:nvGrpSpPr>
            <p:grpSpPr>
              <a:xfrm>
                <a:off x="818625" y="3257425"/>
                <a:ext cx="7389000" cy="811200"/>
                <a:chOff x="838400" y="3336550"/>
                <a:chExt cx="7389000" cy="811200"/>
              </a:xfrm>
            </p:grpSpPr>
            <p:cxnSp>
              <p:nvCxnSpPr>
                <p:cNvPr id="336" name="Google Shape;336;p37"/>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337" name="Google Shape;337;p37"/>
                <p:cNvGrpSpPr/>
                <p:nvPr/>
              </p:nvGrpSpPr>
              <p:grpSpPr>
                <a:xfrm>
                  <a:off x="838400" y="3336550"/>
                  <a:ext cx="7389000" cy="811200"/>
                  <a:chOff x="838400" y="3336550"/>
                  <a:chExt cx="7389000" cy="811200"/>
                </a:xfrm>
              </p:grpSpPr>
              <p:cxnSp>
                <p:nvCxnSpPr>
                  <p:cNvPr id="338" name="Google Shape;338;p37"/>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39" name="Google Shape;339;p37"/>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40" name="Google Shape;340;p37"/>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341" name="Google Shape;341;p37"/>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342" name="Google Shape;342;p37"/>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343" name="Google Shape;343;p37"/>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344" name="Google Shape;344;p37"/>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345" name="Google Shape;345;p37"/>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346" name="Google Shape;346;p37"/>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8"/>
          <p:cNvSpPr txBox="1">
            <a:spLocks noGrp="1"/>
          </p:cNvSpPr>
          <p:nvPr>
            <p:ph type="title"/>
          </p:nvPr>
        </p:nvSpPr>
        <p:spPr>
          <a:xfrm>
            <a:off x="457200" y="229357"/>
            <a:ext cx="583954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Interactions - Round 2</a:t>
            </a:r>
            <a:endParaRPr b="1" dirty="0"/>
          </a:p>
        </p:txBody>
      </p:sp>
      <p:grpSp>
        <p:nvGrpSpPr>
          <p:cNvPr id="352" name="Google Shape;352;p38"/>
          <p:cNvGrpSpPr/>
          <p:nvPr/>
        </p:nvGrpSpPr>
        <p:grpSpPr>
          <a:xfrm>
            <a:off x="265906" y="3285777"/>
            <a:ext cx="6788076" cy="1656587"/>
            <a:chOff x="287977" y="3474963"/>
            <a:chExt cx="6788076" cy="1656587"/>
          </a:xfrm>
        </p:grpSpPr>
        <p:grpSp>
          <p:nvGrpSpPr>
            <p:cNvPr id="353" name="Google Shape;353;p38"/>
            <p:cNvGrpSpPr/>
            <p:nvPr/>
          </p:nvGrpSpPr>
          <p:grpSpPr>
            <a:xfrm>
              <a:off x="324038" y="3920150"/>
              <a:ext cx="6715934" cy="1211400"/>
              <a:chOff x="333950" y="3257425"/>
              <a:chExt cx="8358350" cy="1211400"/>
            </a:xfrm>
          </p:grpSpPr>
          <p:grpSp>
            <p:nvGrpSpPr>
              <p:cNvPr id="354" name="Google Shape;354;p38"/>
              <p:cNvGrpSpPr/>
              <p:nvPr/>
            </p:nvGrpSpPr>
            <p:grpSpPr>
              <a:xfrm>
                <a:off x="818625" y="3257425"/>
                <a:ext cx="7389000" cy="811200"/>
                <a:chOff x="838400" y="3336550"/>
                <a:chExt cx="7389000" cy="811200"/>
              </a:xfrm>
            </p:grpSpPr>
            <p:cxnSp>
              <p:nvCxnSpPr>
                <p:cNvPr id="355" name="Google Shape;355;p38"/>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356" name="Google Shape;356;p38"/>
                <p:cNvGrpSpPr/>
                <p:nvPr/>
              </p:nvGrpSpPr>
              <p:grpSpPr>
                <a:xfrm>
                  <a:off x="838400" y="3336550"/>
                  <a:ext cx="7389000" cy="811200"/>
                  <a:chOff x="838400" y="3336550"/>
                  <a:chExt cx="7389000" cy="811200"/>
                </a:xfrm>
              </p:grpSpPr>
              <p:cxnSp>
                <p:nvCxnSpPr>
                  <p:cNvPr id="357" name="Google Shape;357;p38"/>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58" name="Google Shape;358;p38"/>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59" name="Google Shape;359;p38"/>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360" name="Google Shape;360;p38"/>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361" name="Google Shape;361;p38"/>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362" name="Google Shape;362;p38"/>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363" name="Google Shape;363;p38"/>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364" name="Google Shape;364;p38"/>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365" name="Google Shape;365;p38"/>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
        <p:nvSpPr>
          <p:cNvPr id="366" name="Google Shape;366;p38"/>
          <p:cNvSpPr txBox="1">
            <a:spLocks noGrp="1"/>
          </p:cNvSpPr>
          <p:nvPr>
            <p:ph type="body" idx="1"/>
          </p:nvPr>
        </p:nvSpPr>
        <p:spPr>
          <a:xfrm>
            <a:off x="457200" y="1086757"/>
            <a:ext cx="8229600" cy="2051400"/>
          </a:xfrm>
          <a:prstGeom prst="rect">
            <a:avLst/>
          </a:prstGeom>
          <a:noFill/>
          <a:ln>
            <a:noFill/>
          </a:ln>
        </p:spPr>
        <p:txBody>
          <a:bodyPr spcFirstLastPara="1" wrap="square" lIns="91425" tIns="45700" rIns="91425" bIns="45700" anchor="ctr" anchorCtr="0">
            <a:normAutofit lnSpcReduction="10000"/>
          </a:bodyPr>
          <a:lstStyle/>
          <a:p>
            <a:pPr marL="457200" lvl="0" indent="-393700" algn="l" rtl="0">
              <a:lnSpc>
                <a:spcPct val="100000"/>
              </a:lnSpc>
              <a:spcBef>
                <a:spcPts val="520"/>
              </a:spcBef>
              <a:spcAft>
                <a:spcPts val="0"/>
              </a:spcAft>
              <a:buSzPts val="2600"/>
              <a:buChar char="•"/>
            </a:pPr>
            <a:r>
              <a:rPr lang="en-US" dirty="0"/>
              <a:t>How does the displacement at Student B’s location compare to the displacement at Student A’s location?</a:t>
            </a:r>
            <a:endParaRPr dirty="0"/>
          </a:p>
          <a:p>
            <a:pPr marL="457200" lvl="0" indent="-393700" algn="l" rtl="0">
              <a:lnSpc>
                <a:spcPct val="100000"/>
              </a:lnSpc>
              <a:spcBef>
                <a:spcPts val="0"/>
              </a:spcBef>
              <a:spcAft>
                <a:spcPts val="0"/>
              </a:spcAft>
              <a:buSzPts val="2600"/>
              <a:buChar char="•"/>
            </a:pPr>
            <a:r>
              <a:rPr lang="en-US" dirty="0"/>
              <a:t>Draw three (3) pictures of the waves:</a:t>
            </a:r>
            <a:endParaRPr dirty="0"/>
          </a:p>
          <a:p>
            <a:pPr lvl="1" algn="l" rtl="0">
              <a:lnSpc>
                <a:spcPct val="100000"/>
              </a:lnSpc>
              <a:spcBef>
                <a:spcPts val="0"/>
              </a:spcBef>
              <a:spcAft>
                <a:spcPts val="0"/>
              </a:spcAft>
              <a:buSzPts val="2000"/>
              <a:buFont typeface="Wingdings" panose="05000000000000000000" pitchFamily="2" charset="2"/>
              <a:buChar char="§"/>
            </a:pPr>
            <a:r>
              <a:rPr lang="en-US" dirty="0"/>
              <a:t>Before they meet in the middle.</a:t>
            </a:r>
            <a:endParaRPr dirty="0"/>
          </a:p>
          <a:p>
            <a:pPr lvl="1" algn="l" rtl="0">
              <a:lnSpc>
                <a:spcPct val="100000"/>
              </a:lnSpc>
              <a:spcBef>
                <a:spcPts val="0"/>
              </a:spcBef>
              <a:spcAft>
                <a:spcPts val="0"/>
              </a:spcAft>
              <a:buSzPts val="2000"/>
              <a:buFont typeface="Wingdings" panose="05000000000000000000" pitchFamily="2" charset="2"/>
              <a:buChar char="§"/>
            </a:pPr>
            <a:r>
              <a:rPr lang="en-US" dirty="0"/>
              <a:t>When they meet in the middle.</a:t>
            </a:r>
            <a:endParaRPr dirty="0"/>
          </a:p>
          <a:p>
            <a:pPr lvl="1" algn="l" rtl="0">
              <a:lnSpc>
                <a:spcPct val="100000"/>
              </a:lnSpc>
              <a:spcBef>
                <a:spcPts val="0"/>
              </a:spcBef>
              <a:spcAft>
                <a:spcPts val="0"/>
              </a:spcAft>
              <a:buSzPts val="2000"/>
              <a:buFont typeface="Wingdings" panose="05000000000000000000" pitchFamily="2" charset="2"/>
              <a:buChar char="§"/>
            </a:pPr>
            <a:r>
              <a:rPr lang="en-US" dirty="0"/>
              <a:t>After they meet in the middle.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9"/>
          <p:cNvSpPr txBox="1">
            <a:spLocks noGrp="1"/>
          </p:cNvSpPr>
          <p:nvPr>
            <p:ph type="title"/>
          </p:nvPr>
        </p:nvSpPr>
        <p:spPr>
          <a:xfrm>
            <a:off x="457200" y="174817"/>
            <a:ext cx="597513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Interactions - Round 2</a:t>
            </a:r>
            <a:endParaRPr b="1" dirty="0"/>
          </a:p>
        </p:txBody>
      </p:sp>
      <p:grpSp>
        <p:nvGrpSpPr>
          <p:cNvPr id="372" name="Google Shape;372;p39"/>
          <p:cNvGrpSpPr/>
          <p:nvPr/>
        </p:nvGrpSpPr>
        <p:grpSpPr>
          <a:xfrm>
            <a:off x="259599" y="2979926"/>
            <a:ext cx="6788076" cy="1656587"/>
            <a:chOff x="287977" y="3474963"/>
            <a:chExt cx="6788076" cy="1656587"/>
          </a:xfrm>
        </p:grpSpPr>
        <p:grpSp>
          <p:nvGrpSpPr>
            <p:cNvPr id="373" name="Google Shape;373;p39"/>
            <p:cNvGrpSpPr/>
            <p:nvPr/>
          </p:nvGrpSpPr>
          <p:grpSpPr>
            <a:xfrm>
              <a:off x="324038" y="3920150"/>
              <a:ext cx="6715934" cy="1211400"/>
              <a:chOff x="333950" y="3257425"/>
              <a:chExt cx="8358350" cy="1211400"/>
            </a:xfrm>
          </p:grpSpPr>
          <p:grpSp>
            <p:nvGrpSpPr>
              <p:cNvPr id="374" name="Google Shape;374;p39"/>
              <p:cNvGrpSpPr/>
              <p:nvPr/>
            </p:nvGrpSpPr>
            <p:grpSpPr>
              <a:xfrm>
                <a:off x="818625" y="3257425"/>
                <a:ext cx="7389000" cy="811200"/>
                <a:chOff x="838400" y="3336550"/>
                <a:chExt cx="7389000" cy="811200"/>
              </a:xfrm>
            </p:grpSpPr>
            <p:cxnSp>
              <p:nvCxnSpPr>
                <p:cNvPr id="375" name="Google Shape;375;p39"/>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376" name="Google Shape;376;p39"/>
                <p:cNvGrpSpPr/>
                <p:nvPr/>
              </p:nvGrpSpPr>
              <p:grpSpPr>
                <a:xfrm>
                  <a:off x="838400" y="3336550"/>
                  <a:ext cx="7389000" cy="811200"/>
                  <a:chOff x="838400" y="3336550"/>
                  <a:chExt cx="7389000" cy="811200"/>
                </a:xfrm>
              </p:grpSpPr>
              <p:cxnSp>
                <p:nvCxnSpPr>
                  <p:cNvPr id="377" name="Google Shape;377;p39"/>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78" name="Google Shape;378;p39"/>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79" name="Google Shape;379;p39"/>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380" name="Google Shape;380;p39"/>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381" name="Google Shape;381;p39"/>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382" name="Google Shape;382;p39"/>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383" name="Google Shape;383;p39"/>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384" name="Google Shape;384;p39"/>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385" name="Google Shape;385;p39"/>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
        <p:nvSpPr>
          <p:cNvPr id="386" name="Google Shape;386;p39"/>
          <p:cNvSpPr txBox="1">
            <a:spLocks noGrp="1"/>
          </p:cNvSpPr>
          <p:nvPr>
            <p:ph type="body" idx="1"/>
          </p:nvPr>
        </p:nvSpPr>
        <p:spPr>
          <a:xfrm>
            <a:off x="406751" y="1000645"/>
            <a:ext cx="8229600" cy="2051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dirty="0"/>
              <a:t>Does your hypothesis about what happened when the waves combined from </a:t>
            </a:r>
            <a:r>
              <a:rPr lang="en-US" i="1" dirty="0"/>
              <a:t>Wave Interactions - Round 1</a:t>
            </a:r>
            <a:r>
              <a:rPr lang="en-US" dirty="0"/>
              <a:t> still make sense?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644652" y="1007598"/>
            <a:ext cx="4602112"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Galloping Gertie</a:t>
            </a:r>
            <a:endParaRPr dirty="0"/>
          </a:p>
        </p:txBody>
      </p:sp>
      <p:sp>
        <p:nvSpPr>
          <p:cNvPr id="111" name="Google Shape;111;p22"/>
          <p:cNvSpPr txBox="1">
            <a:spLocks noGrp="1"/>
          </p:cNvSpPr>
          <p:nvPr>
            <p:ph type="subTitle" idx="1"/>
          </p:nvPr>
        </p:nvSpPr>
        <p:spPr>
          <a:xfrm>
            <a:off x="644652" y="2400300"/>
            <a:ext cx="3788611" cy="623526"/>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dirty="0"/>
              <a:t>What is a Wave? Lesson 3</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454047" y="96236"/>
            <a:ext cx="669719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 - Student Roles</a:t>
            </a:r>
            <a:endParaRPr b="1" dirty="0"/>
          </a:p>
        </p:txBody>
      </p:sp>
      <p:sp>
        <p:nvSpPr>
          <p:cNvPr id="392" name="Google Shape;392;p40"/>
          <p:cNvSpPr txBox="1">
            <a:spLocks noGrp="1"/>
          </p:cNvSpPr>
          <p:nvPr>
            <p:ph type="body" idx="1"/>
          </p:nvPr>
        </p:nvSpPr>
        <p:spPr>
          <a:xfrm>
            <a:off x="454047" y="953636"/>
            <a:ext cx="7081870" cy="21657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Organizer - Keeps the group on track.</a:t>
            </a:r>
            <a:endParaRPr dirty="0"/>
          </a:p>
          <a:p>
            <a:pPr marL="457200" lvl="0" indent="-393700" algn="l" rtl="0">
              <a:lnSpc>
                <a:spcPct val="100000"/>
              </a:lnSpc>
              <a:spcBef>
                <a:spcPts val="0"/>
              </a:spcBef>
              <a:spcAft>
                <a:spcPts val="0"/>
              </a:spcAft>
              <a:buSzPts val="2600"/>
              <a:buChar char="•"/>
            </a:pPr>
            <a:r>
              <a:rPr lang="en-US" dirty="0"/>
              <a:t>Scribe - Records the group’s responses.</a:t>
            </a:r>
            <a:endParaRPr dirty="0"/>
          </a:p>
          <a:p>
            <a:pPr marL="457200" lvl="0" indent="-393700" algn="l" rtl="0">
              <a:lnSpc>
                <a:spcPct val="100000"/>
              </a:lnSpc>
              <a:spcBef>
                <a:spcPts val="0"/>
              </a:spcBef>
              <a:spcAft>
                <a:spcPts val="0"/>
              </a:spcAft>
              <a:buSzPts val="2600"/>
              <a:buChar char="•"/>
            </a:pPr>
            <a:r>
              <a:rPr lang="en-US" dirty="0"/>
              <a:t>Reporter - Answers questions based on the group’s answers, if asked.</a:t>
            </a:r>
            <a:endParaRPr dirty="0"/>
          </a:p>
        </p:txBody>
      </p:sp>
      <p:grpSp>
        <p:nvGrpSpPr>
          <p:cNvPr id="393" name="Google Shape;393;p40"/>
          <p:cNvGrpSpPr/>
          <p:nvPr/>
        </p:nvGrpSpPr>
        <p:grpSpPr>
          <a:xfrm>
            <a:off x="3283489" y="3042640"/>
            <a:ext cx="851001" cy="1656587"/>
            <a:chOff x="287977" y="3474963"/>
            <a:chExt cx="851001" cy="1656587"/>
          </a:xfrm>
        </p:grpSpPr>
        <p:pic>
          <p:nvPicPr>
            <p:cNvPr id="394" name="Google Shape;394;p40"/>
            <p:cNvPicPr preferRelativeResize="0"/>
            <p:nvPr/>
          </p:nvPicPr>
          <p:blipFill rotWithShape="1">
            <a:blip r:embed="rId3">
              <a:alphaModFix/>
            </a:blip>
            <a:srcRect/>
            <a:stretch/>
          </p:blipFill>
          <p:spPr>
            <a:xfrm>
              <a:off x="287977" y="3474963"/>
              <a:ext cx="851001" cy="1300474"/>
            </a:xfrm>
            <a:prstGeom prst="rect">
              <a:avLst/>
            </a:prstGeom>
            <a:noFill/>
            <a:ln>
              <a:noFill/>
            </a:ln>
          </p:spPr>
        </p:pic>
        <p:sp>
          <p:nvSpPr>
            <p:cNvPr id="395" name="Google Shape;395;p40"/>
            <p:cNvSpPr txBox="1"/>
            <p:nvPr/>
          </p:nvSpPr>
          <p:spPr>
            <a:xfrm>
              <a:off x="324038" y="4731350"/>
              <a:ext cx="778833"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Scribe</a:t>
              </a:r>
              <a:endParaRPr sz="1000" b="0" i="0" u="none" strike="noStrike" cap="none">
                <a:solidFill>
                  <a:srgbClr val="000000"/>
                </a:solidFill>
                <a:latin typeface="Calibri"/>
                <a:ea typeface="Calibri"/>
                <a:cs typeface="Calibri"/>
                <a:sym typeface="Calibri"/>
              </a:endParaRPr>
            </a:p>
          </p:txBody>
        </p:sp>
      </p:grpSp>
      <p:grpSp>
        <p:nvGrpSpPr>
          <p:cNvPr id="396" name="Google Shape;396;p40"/>
          <p:cNvGrpSpPr/>
          <p:nvPr/>
        </p:nvGrpSpPr>
        <p:grpSpPr>
          <a:xfrm>
            <a:off x="4664143" y="3042640"/>
            <a:ext cx="886778" cy="1656575"/>
            <a:chOff x="3238625" y="3474975"/>
            <a:chExt cx="886778" cy="1656575"/>
          </a:xfrm>
        </p:grpSpPr>
        <p:pic>
          <p:nvPicPr>
            <p:cNvPr id="397" name="Google Shape;397;p40"/>
            <p:cNvPicPr preferRelativeResize="0"/>
            <p:nvPr/>
          </p:nvPicPr>
          <p:blipFill rotWithShape="1">
            <a:blip r:embed="rId4">
              <a:alphaModFix/>
            </a:blip>
            <a:srcRect/>
            <a:stretch/>
          </p:blipFill>
          <p:spPr>
            <a:xfrm>
              <a:off x="3238625" y="3474975"/>
              <a:ext cx="886778" cy="1300452"/>
            </a:xfrm>
            <a:prstGeom prst="rect">
              <a:avLst/>
            </a:prstGeom>
            <a:noFill/>
            <a:ln>
              <a:noFill/>
            </a:ln>
          </p:spPr>
        </p:pic>
        <p:sp>
          <p:nvSpPr>
            <p:cNvPr id="398" name="Google Shape;398;p40"/>
            <p:cNvSpPr txBox="1"/>
            <p:nvPr/>
          </p:nvSpPr>
          <p:spPr>
            <a:xfrm>
              <a:off x="3292589" y="4731350"/>
              <a:ext cx="778833"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Reporter</a:t>
              </a:r>
              <a:endParaRPr sz="1400" b="0" i="0" u="none" strike="noStrike" cap="none">
                <a:solidFill>
                  <a:srgbClr val="000000"/>
                </a:solidFill>
                <a:latin typeface="Calibri"/>
                <a:ea typeface="Calibri"/>
                <a:cs typeface="Calibri"/>
                <a:sym typeface="Calibri"/>
              </a:endParaRPr>
            </a:p>
          </p:txBody>
        </p:sp>
      </p:grpSp>
      <p:grpSp>
        <p:nvGrpSpPr>
          <p:cNvPr id="399" name="Google Shape;399;p40"/>
          <p:cNvGrpSpPr/>
          <p:nvPr/>
        </p:nvGrpSpPr>
        <p:grpSpPr>
          <a:xfrm>
            <a:off x="1938869" y="3042649"/>
            <a:ext cx="851001" cy="1656578"/>
            <a:chOff x="6225052" y="3474972"/>
            <a:chExt cx="851001" cy="1656578"/>
          </a:xfrm>
        </p:grpSpPr>
        <p:pic>
          <p:nvPicPr>
            <p:cNvPr id="400" name="Google Shape;400;p40"/>
            <p:cNvPicPr preferRelativeResize="0"/>
            <p:nvPr/>
          </p:nvPicPr>
          <p:blipFill rotWithShape="1">
            <a:blip r:embed="rId5">
              <a:alphaModFix/>
            </a:blip>
            <a:srcRect/>
            <a:stretch/>
          </p:blipFill>
          <p:spPr>
            <a:xfrm>
              <a:off x="6225052" y="3474972"/>
              <a:ext cx="851001" cy="1300466"/>
            </a:xfrm>
            <a:prstGeom prst="rect">
              <a:avLst/>
            </a:prstGeom>
            <a:noFill/>
            <a:ln>
              <a:noFill/>
            </a:ln>
          </p:spPr>
        </p:pic>
        <p:sp>
          <p:nvSpPr>
            <p:cNvPr id="401" name="Google Shape;401;p40"/>
            <p:cNvSpPr txBox="1"/>
            <p:nvPr/>
          </p:nvSpPr>
          <p:spPr>
            <a:xfrm>
              <a:off x="6261140" y="4731350"/>
              <a:ext cx="778833"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Organizer</a:t>
              </a: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txBox="1">
            <a:spLocks noGrp="1"/>
          </p:cNvSpPr>
          <p:nvPr>
            <p:ph type="title"/>
          </p:nvPr>
        </p:nvSpPr>
        <p:spPr>
          <a:xfrm>
            <a:off x="457200" y="307247"/>
            <a:ext cx="6315666"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 - Prediction 1</a:t>
            </a:r>
            <a:endParaRPr b="1" dirty="0"/>
          </a:p>
        </p:txBody>
      </p:sp>
      <p:sp>
        <p:nvSpPr>
          <p:cNvPr id="407" name="Google Shape;407;p41"/>
          <p:cNvSpPr txBox="1">
            <a:spLocks noGrp="1"/>
          </p:cNvSpPr>
          <p:nvPr>
            <p:ph type="body" idx="1"/>
          </p:nvPr>
        </p:nvSpPr>
        <p:spPr>
          <a:xfrm>
            <a:off x="457200" y="1309350"/>
            <a:ext cx="8229600" cy="1240800"/>
          </a:xfrm>
          <a:prstGeom prst="rect">
            <a:avLst/>
          </a:prstGeom>
          <a:noFill/>
          <a:ln>
            <a:noFill/>
          </a:ln>
        </p:spPr>
        <p:txBody>
          <a:bodyPr spcFirstLastPara="1" wrap="square" lIns="91425" tIns="45700" rIns="91425" bIns="45700" anchor="t" anchorCtr="0">
            <a:normAutofit fontScale="92500" lnSpcReduction="10000"/>
          </a:bodyPr>
          <a:lstStyle/>
          <a:p>
            <a:pPr indent="-457200"/>
            <a:r>
              <a:rPr lang="en-US" dirty="0"/>
              <a:t>How would the waves combine? </a:t>
            </a:r>
          </a:p>
          <a:p>
            <a:pPr indent="-457200"/>
            <a:r>
              <a:rPr lang="en-US" dirty="0"/>
              <a:t>Think about math: how do positive and negative numbers combine?</a:t>
            </a:r>
            <a:endParaRPr dirty="0"/>
          </a:p>
        </p:txBody>
      </p:sp>
      <p:pic>
        <p:nvPicPr>
          <p:cNvPr id="408" name="Google Shape;408;p41"/>
          <p:cNvPicPr preferRelativeResize="0"/>
          <p:nvPr/>
        </p:nvPicPr>
        <p:blipFill rotWithShape="1">
          <a:blip r:embed="rId3">
            <a:alphaModFix/>
          </a:blip>
          <a:srcRect l="6422" r="57324"/>
          <a:stretch/>
        </p:blipFill>
        <p:spPr>
          <a:xfrm>
            <a:off x="3034150" y="2550150"/>
            <a:ext cx="1888676" cy="2085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2"/>
          <p:cNvSpPr txBox="1">
            <a:spLocks noGrp="1"/>
          </p:cNvSpPr>
          <p:nvPr>
            <p:ph type="title"/>
          </p:nvPr>
        </p:nvSpPr>
        <p:spPr>
          <a:xfrm>
            <a:off x="457200" y="307247"/>
            <a:ext cx="6495393"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 - Prediction 2</a:t>
            </a:r>
            <a:endParaRPr b="1" dirty="0"/>
          </a:p>
        </p:txBody>
      </p:sp>
      <p:sp>
        <p:nvSpPr>
          <p:cNvPr id="414" name="Google Shape;414;p42"/>
          <p:cNvSpPr txBox="1">
            <a:spLocks noGrp="1"/>
          </p:cNvSpPr>
          <p:nvPr>
            <p:ph type="body" idx="1"/>
          </p:nvPr>
        </p:nvSpPr>
        <p:spPr>
          <a:xfrm>
            <a:off x="457200" y="1309350"/>
            <a:ext cx="5495859" cy="1240800"/>
          </a:xfrm>
          <a:prstGeom prst="rect">
            <a:avLst/>
          </a:prstGeom>
          <a:noFill/>
          <a:ln>
            <a:noFill/>
          </a:ln>
        </p:spPr>
        <p:txBody>
          <a:bodyPr spcFirstLastPara="1" wrap="square" lIns="91425" tIns="45700" rIns="91425" bIns="45700" anchor="t" anchorCtr="0">
            <a:normAutofit/>
          </a:bodyPr>
          <a:lstStyle/>
          <a:p>
            <a:pPr indent="-457200"/>
            <a:r>
              <a:rPr lang="en-US" dirty="0"/>
              <a:t>How would the waves combine?</a:t>
            </a:r>
            <a:endParaRPr dirty="0"/>
          </a:p>
        </p:txBody>
      </p:sp>
      <p:pic>
        <p:nvPicPr>
          <p:cNvPr id="415" name="Google Shape;415;p42"/>
          <p:cNvPicPr preferRelativeResize="0"/>
          <p:nvPr/>
        </p:nvPicPr>
        <p:blipFill rotWithShape="1">
          <a:blip r:embed="rId3">
            <a:alphaModFix/>
          </a:blip>
          <a:srcRect l="54245" r="9500"/>
          <a:stretch/>
        </p:blipFill>
        <p:spPr>
          <a:xfrm>
            <a:off x="3034150" y="2550150"/>
            <a:ext cx="1888676" cy="2085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3"/>
          <p:cNvSpPr txBox="1">
            <a:spLocks noGrp="1"/>
          </p:cNvSpPr>
          <p:nvPr>
            <p:ph type="title"/>
          </p:nvPr>
        </p:nvSpPr>
        <p:spPr>
          <a:xfrm>
            <a:off x="457200" y="307247"/>
            <a:ext cx="663413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 - Prediction 1</a:t>
            </a:r>
            <a:endParaRPr b="1" dirty="0"/>
          </a:p>
        </p:txBody>
      </p:sp>
      <p:sp>
        <p:nvSpPr>
          <p:cNvPr id="421" name="Google Shape;421;p43"/>
          <p:cNvSpPr txBox="1">
            <a:spLocks noGrp="1"/>
          </p:cNvSpPr>
          <p:nvPr>
            <p:ph type="body" idx="1"/>
          </p:nvPr>
        </p:nvSpPr>
        <p:spPr>
          <a:xfrm>
            <a:off x="457200" y="1309350"/>
            <a:ext cx="6817010" cy="124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This represents Constructive Wave Interference.</a:t>
            </a:r>
            <a:endParaRPr dirty="0"/>
          </a:p>
          <a:p>
            <a:pPr marL="0" lvl="0" indent="0" algn="l" rtl="0">
              <a:lnSpc>
                <a:spcPct val="100000"/>
              </a:lnSpc>
              <a:spcBef>
                <a:spcPts val="520"/>
              </a:spcBef>
              <a:spcAft>
                <a:spcPts val="0"/>
              </a:spcAft>
              <a:buSzPts val="2600"/>
              <a:buNone/>
            </a:pPr>
            <a:r>
              <a:rPr lang="en-US" dirty="0"/>
              <a:t>In your own words, define this term.</a:t>
            </a:r>
            <a:endParaRPr dirty="0"/>
          </a:p>
        </p:txBody>
      </p:sp>
      <p:pic>
        <p:nvPicPr>
          <p:cNvPr id="422" name="Google Shape;422;p43"/>
          <p:cNvPicPr preferRelativeResize="0"/>
          <p:nvPr/>
        </p:nvPicPr>
        <p:blipFill rotWithShape="1">
          <a:blip r:embed="rId3">
            <a:alphaModFix/>
          </a:blip>
          <a:srcRect l="7300" r="56447"/>
          <a:stretch/>
        </p:blipFill>
        <p:spPr>
          <a:xfrm>
            <a:off x="3034150" y="2550150"/>
            <a:ext cx="1888676" cy="2085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4"/>
          <p:cNvSpPr txBox="1">
            <a:spLocks noGrp="1"/>
          </p:cNvSpPr>
          <p:nvPr>
            <p:ph type="title"/>
          </p:nvPr>
        </p:nvSpPr>
        <p:spPr>
          <a:xfrm>
            <a:off x="457200" y="307247"/>
            <a:ext cx="542649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Constructive Interference</a:t>
            </a:r>
            <a:endParaRPr b="1" dirty="0"/>
          </a:p>
        </p:txBody>
      </p:sp>
      <p:sp>
        <p:nvSpPr>
          <p:cNvPr id="428" name="Google Shape;428;p4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Waves combine </a:t>
            </a:r>
            <a:r>
              <a:rPr lang="en-US" u="sng" dirty="0"/>
              <a:t>peak</a:t>
            </a:r>
            <a:r>
              <a:rPr lang="en-US" dirty="0"/>
              <a:t> + </a:t>
            </a:r>
            <a:r>
              <a:rPr lang="en-US" u="sng" dirty="0"/>
              <a:t>peak</a:t>
            </a:r>
            <a:r>
              <a:rPr lang="en-US" dirty="0"/>
              <a:t> or </a:t>
            </a:r>
            <a:r>
              <a:rPr lang="en-US" u="sng" dirty="0"/>
              <a:t>trough</a:t>
            </a:r>
            <a:r>
              <a:rPr lang="en-US" dirty="0"/>
              <a:t> + </a:t>
            </a:r>
            <a:r>
              <a:rPr lang="en-US" u="sng" dirty="0"/>
              <a:t>trough</a:t>
            </a:r>
            <a:r>
              <a:rPr lang="en-US" dirty="0"/>
              <a:t> to produce a wave of larger amplitude.</a:t>
            </a:r>
            <a:br>
              <a:rPr lang="en-US" dirty="0"/>
            </a:br>
            <a:br>
              <a:rPr lang="en-US" dirty="0"/>
            </a:br>
            <a:endParaRPr dirty="0"/>
          </a:p>
        </p:txBody>
      </p:sp>
      <p:pic>
        <p:nvPicPr>
          <p:cNvPr id="429" name="Google Shape;429;p44"/>
          <p:cNvPicPr preferRelativeResize="0"/>
          <p:nvPr/>
        </p:nvPicPr>
        <p:blipFill rotWithShape="1">
          <a:blip r:embed="rId3">
            <a:alphaModFix/>
          </a:blip>
          <a:srcRect t="10" b="-10"/>
          <a:stretch/>
        </p:blipFill>
        <p:spPr>
          <a:xfrm>
            <a:off x="2717625" y="2453175"/>
            <a:ext cx="3708749" cy="1484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5"/>
          <p:cNvSpPr txBox="1">
            <a:spLocks noGrp="1"/>
          </p:cNvSpPr>
          <p:nvPr>
            <p:ph type="title"/>
          </p:nvPr>
        </p:nvSpPr>
        <p:spPr>
          <a:xfrm>
            <a:off x="457200" y="307247"/>
            <a:ext cx="6508006"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 - Prediction 2</a:t>
            </a:r>
            <a:endParaRPr b="1" dirty="0"/>
          </a:p>
        </p:txBody>
      </p:sp>
      <p:pic>
        <p:nvPicPr>
          <p:cNvPr id="435" name="Google Shape;435;p45"/>
          <p:cNvPicPr preferRelativeResize="0"/>
          <p:nvPr/>
        </p:nvPicPr>
        <p:blipFill rotWithShape="1">
          <a:blip r:embed="rId3">
            <a:alphaModFix/>
          </a:blip>
          <a:srcRect l="53083" r="10664"/>
          <a:stretch/>
        </p:blipFill>
        <p:spPr>
          <a:xfrm>
            <a:off x="3034150" y="2550150"/>
            <a:ext cx="1888676" cy="2085975"/>
          </a:xfrm>
          <a:prstGeom prst="rect">
            <a:avLst/>
          </a:prstGeom>
          <a:noFill/>
          <a:ln>
            <a:noFill/>
          </a:ln>
        </p:spPr>
      </p:pic>
      <p:sp>
        <p:nvSpPr>
          <p:cNvPr id="436" name="Google Shape;436;p45"/>
          <p:cNvSpPr txBox="1">
            <a:spLocks noGrp="1"/>
          </p:cNvSpPr>
          <p:nvPr>
            <p:ph type="body" idx="1"/>
          </p:nvPr>
        </p:nvSpPr>
        <p:spPr>
          <a:xfrm>
            <a:off x="457200" y="1309350"/>
            <a:ext cx="8229600" cy="124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This represents Destructive Wave Interference.</a:t>
            </a:r>
            <a:endParaRPr dirty="0"/>
          </a:p>
          <a:p>
            <a:pPr marL="0" lvl="0" indent="0" algn="l" rtl="0">
              <a:lnSpc>
                <a:spcPct val="100000"/>
              </a:lnSpc>
              <a:spcBef>
                <a:spcPts val="520"/>
              </a:spcBef>
              <a:spcAft>
                <a:spcPts val="0"/>
              </a:spcAft>
              <a:buSzPts val="2600"/>
              <a:buNone/>
            </a:pPr>
            <a:r>
              <a:rPr lang="en-US" dirty="0"/>
              <a:t>In your own words, define this term.</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6"/>
          <p:cNvSpPr txBox="1">
            <a:spLocks noGrp="1"/>
          </p:cNvSpPr>
          <p:nvPr>
            <p:ph type="title"/>
          </p:nvPr>
        </p:nvSpPr>
        <p:spPr>
          <a:xfrm>
            <a:off x="457200" y="307247"/>
            <a:ext cx="557784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Destructive Interference</a:t>
            </a:r>
            <a:endParaRPr b="1" dirty="0"/>
          </a:p>
        </p:txBody>
      </p:sp>
      <p:sp>
        <p:nvSpPr>
          <p:cNvPr id="442" name="Google Shape;442;p46"/>
          <p:cNvSpPr txBox="1">
            <a:spLocks noGrp="1"/>
          </p:cNvSpPr>
          <p:nvPr>
            <p:ph type="body" idx="1"/>
          </p:nvPr>
        </p:nvSpPr>
        <p:spPr>
          <a:xfrm>
            <a:off x="384678" y="1369261"/>
            <a:ext cx="6864307" cy="220635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dirty="0"/>
              <a:t>Waves combine </a:t>
            </a:r>
            <a:r>
              <a:rPr lang="en-US" u="sng" dirty="0"/>
              <a:t>peak</a:t>
            </a:r>
            <a:r>
              <a:rPr lang="en-US" dirty="0"/>
              <a:t> + </a:t>
            </a:r>
            <a:r>
              <a:rPr lang="en-US" u="sng" dirty="0"/>
              <a:t>trough</a:t>
            </a:r>
            <a:r>
              <a:rPr lang="en-US" dirty="0"/>
              <a:t> so that amplitudes cancel one another.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7"/>
          <p:cNvSpPr txBox="1">
            <a:spLocks noGrp="1"/>
          </p:cNvSpPr>
          <p:nvPr>
            <p:ph type="title"/>
          </p:nvPr>
        </p:nvSpPr>
        <p:spPr>
          <a:xfrm>
            <a:off x="488731" y="108602"/>
            <a:ext cx="417786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a:t>
            </a:r>
            <a:endParaRPr b="1" dirty="0"/>
          </a:p>
        </p:txBody>
      </p:sp>
      <p:sp>
        <p:nvSpPr>
          <p:cNvPr id="448" name="Google Shape;448;p47"/>
          <p:cNvSpPr txBox="1">
            <a:spLocks noGrp="1"/>
          </p:cNvSpPr>
          <p:nvPr>
            <p:ph type="body" idx="1"/>
          </p:nvPr>
        </p:nvSpPr>
        <p:spPr>
          <a:xfrm>
            <a:off x="454047" y="1018127"/>
            <a:ext cx="5020500" cy="362100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If two pulse waves are sent through a spring in opposite directions, what would the result be the instant they combine?</a:t>
            </a:r>
            <a:endParaRPr dirty="0"/>
          </a:p>
          <a:p>
            <a:pPr marL="457200" lvl="0" indent="-393700" algn="l" rtl="0">
              <a:lnSpc>
                <a:spcPct val="100000"/>
              </a:lnSpc>
              <a:spcBef>
                <a:spcPts val="0"/>
              </a:spcBef>
              <a:spcAft>
                <a:spcPts val="0"/>
              </a:spcAft>
              <a:buSzPts val="2600"/>
              <a:buChar char="•"/>
            </a:pPr>
            <a:r>
              <a:rPr lang="en-US" dirty="0"/>
              <a:t>Is this constructive or destructive interference?</a:t>
            </a:r>
            <a:endParaRPr dirty="0"/>
          </a:p>
        </p:txBody>
      </p:sp>
      <p:pic>
        <p:nvPicPr>
          <p:cNvPr id="449" name="Google Shape;449;p47"/>
          <p:cNvPicPr preferRelativeResize="0"/>
          <p:nvPr/>
        </p:nvPicPr>
        <p:blipFill rotWithShape="1">
          <a:blip r:embed="rId3">
            <a:alphaModFix/>
          </a:blip>
          <a:srcRect t="1140" b="-1138"/>
          <a:stretch/>
        </p:blipFill>
        <p:spPr>
          <a:xfrm>
            <a:off x="5630100" y="1305050"/>
            <a:ext cx="2790825" cy="1116325"/>
          </a:xfrm>
          <a:prstGeom prst="rect">
            <a:avLst/>
          </a:prstGeom>
          <a:noFill/>
          <a:ln>
            <a:noFill/>
          </a:ln>
        </p:spPr>
      </p:pic>
      <p:pic>
        <p:nvPicPr>
          <p:cNvPr id="450" name="Google Shape;450;p47"/>
          <p:cNvPicPr preferRelativeResize="0"/>
          <p:nvPr/>
        </p:nvPicPr>
        <p:blipFill rotWithShape="1">
          <a:blip r:embed="rId4">
            <a:alphaModFix/>
          </a:blip>
          <a:srcRect t="5634" b="5625"/>
          <a:stretch/>
        </p:blipFill>
        <p:spPr>
          <a:xfrm>
            <a:off x="5630100" y="2685672"/>
            <a:ext cx="2790825" cy="99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8"/>
          <p:cNvSpPr txBox="1">
            <a:spLocks noGrp="1"/>
          </p:cNvSpPr>
          <p:nvPr>
            <p:ph type="title"/>
          </p:nvPr>
        </p:nvSpPr>
        <p:spPr>
          <a:xfrm>
            <a:off x="457200" y="241032"/>
            <a:ext cx="455308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a:t>
            </a:r>
            <a:endParaRPr b="1" dirty="0"/>
          </a:p>
        </p:txBody>
      </p:sp>
      <p:sp>
        <p:nvSpPr>
          <p:cNvPr id="456" name="Google Shape;456;p48"/>
          <p:cNvSpPr txBox="1">
            <a:spLocks noGrp="1"/>
          </p:cNvSpPr>
          <p:nvPr>
            <p:ph type="body" idx="1"/>
          </p:nvPr>
        </p:nvSpPr>
        <p:spPr>
          <a:xfrm>
            <a:off x="457200" y="1098432"/>
            <a:ext cx="5020500" cy="362100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If two pulse waves are sent through a spring in opposite directions, what would the result be the instant they combine?</a:t>
            </a:r>
            <a:endParaRPr dirty="0"/>
          </a:p>
          <a:p>
            <a:pPr marL="457200" lvl="0" indent="-393700" algn="l" rtl="0">
              <a:lnSpc>
                <a:spcPct val="100000"/>
              </a:lnSpc>
              <a:spcBef>
                <a:spcPts val="0"/>
              </a:spcBef>
              <a:spcAft>
                <a:spcPts val="0"/>
              </a:spcAft>
              <a:buSzPts val="2600"/>
              <a:buChar char="•"/>
            </a:pPr>
            <a:r>
              <a:rPr lang="en-US" dirty="0"/>
              <a:t>Is this constructive or destructive interference?</a:t>
            </a:r>
            <a:endParaRPr dirty="0"/>
          </a:p>
        </p:txBody>
      </p:sp>
      <p:pic>
        <p:nvPicPr>
          <p:cNvPr id="457" name="Google Shape;457;p48"/>
          <p:cNvPicPr preferRelativeResize="0"/>
          <p:nvPr/>
        </p:nvPicPr>
        <p:blipFill rotWithShape="1">
          <a:blip r:embed="rId3">
            <a:alphaModFix/>
          </a:blip>
          <a:srcRect t="5634" b="5625"/>
          <a:stretch/>
        </p:blipFill>
        <p:spPr>
          <a:xfrm>
            <a:off x="5630100" y="2685672"/>
            <a:ext cx="2790825" cy="990600"/>
          </a:xfrm>
          <a:prstGeom prst="rect">
            <a:avLst/>
          </a:prstGeom>
          <a:noFill/>
          <a:ln>
            <a:noFill/>
          </a:ln>
        </p:spPr>
      </p:pic>
      <p:pic>
        <p:nvPicPr>
          <p:cNvPr id="458" name="Google Shape;458;p48"/>
          <p:cNvPicPr preferRelativeResize="0"/>
          <p:nvPr/>
        </p:nvPicPr>
        <p:blipFill rotWithShape="1">
          <a:blip r:embed="rId4">
            <a:alphaModFix/>
          </a:blip>
          <a:srcRect t="1950" b="-1950"/>
          <a:stretch/>
        </p:blipFill>
        <p:spPr>
          <a:xfrm>
            <a:off x="5630100" y="1231325"/>
            <a:ext cx="2800350" cy="1120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9"/>
          <p:cNvSpPr txBox="1">
            <a:spLocks noGrp="1"/>
          </p:cNvSpPr>
          <p:nvPr>
            <p:ph type="title"/>
          </p:nvPr>
        </p:nvSpPr>
        <p:spPr>
          <a:xfrm>
            <a:off x="381526" y="149592"/>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Interference - Original Pulse Wave</a:t>
            </a:r>
            <a:endParaRPr b="1" dirty="0"/>
          </a:p>
        </p:txBody>
      </p:sp>
      <p:sp>
        <p:nvSpPr>
          <p:cNvPr id="464" name="Google Shape;464;p49"/>
          <p:cNvSpPr txBox="1">
            <a:spLocks noGrp="1"/>
          </p:cNvSpPr>
          <p:nvPr>
            <p:ph type="body" idx="1"/>
          </p:nvPr>
        </p:nvSpPr>
        <p:spPr>
          <a:xfrm>
            <a:off x="457200" y="1305060"/>
            <a:ext cx="5020500" cy="2030924"/>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dirty="0"/>
              <a:t>Sketch an original pulse wave pattern using blocks to represent peak and trough area.</a:t>
            </a:r>
            <a:endParaRPr dirty="0"/>
          </a:p>
        </p:txBody>
      </p:sp>
      <p:pic>
        <p:nvPicPr>
          <p:cNvPr id="465" name="Google Shape;465;p49"/>
          <p:cNvPicPr preferRelativeResize="0"/>
          <p:nvPr/>
        </p:nvPicPr>
        <p:blipFill rotWithShape="1">
          <a:blip r:embed="rId3">
            <a:alphaModFix/>
          </a:blip>
          <a:srcRect/>
          <a:stretch/>
        </p:blipFill>
        <p:spPr>
          <a:xfrm>
            <a:off x="5637140" y="1436412"/>
            <a:ext cx="2838450" cy="2270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530352" y="366391"/>
            <a:ext cx="5350186"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17" name="Google Shape;117;p23"/>
          <p:cNvSpPr txBox="1">
            <a:spLocks noGrp="1"/>
          </p:cNvSpPr>
          <p:nvPr>
            <p:ph type="body" idx="1"/>
          </p:nvPr>
        </p:nvSpPr>
        <p:spPr>
          <a:xfrm>
            <a:off x="492515" y="1558686"/>
            <a:ext cx="7951496" cy="1132200"/>
          </a:xfrm>
          <a:prstGeom prst="rect">
            <a:avLst/>
          </a:prstGeom>
          <a:noFill/>
          <a:ln>
            <a:noFill/>
          </a:ln>
        </p:spPr>
        <p:txBody>
          <a:bodyPr spcFirstLastPara="1" wrap="square" lIns="45700" tIns="45700" rIns="45700" bIns="45700" anchor="t" anchorCtr="0">
            <a:normAutofit/>
          </a:bodyPr>
          <a:lstStyle/>
          <a:p>
            <a:pPr marL="512761" indent="-457200">
              <a:spcBef>
                <a:spcPts val="0"/>
              </a:spcBef>
            </a:pPr>
            <a:r>
              <a:rPr lang="en-US" dirty="0"/>
              <a:t>What are waves?  </a:t>
            </a:r>
          </a:p>
          <a:p>
            <a:pPr marL="512761" indent="-457200">
              <a:spcBef>
                <a:spcPts val="0"/>
              </a:spcBef>
            </a:pPr>
            <a:r>
              <a:rPr lang="en-US" dirty="0"/>
              <a:t>How do waves behave differently from particles</a:t>
            </a:r>
            <a:r>
              <a:rPr lang="en-US"/>
              <a:t>?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0"/>
          <p:cNvSpPr txBox="1">
            <a:spLocks noGrp="1"/>
          </p:cNvSpPr>
          <p:nvPr>
            <p:ph type="title"/>
          </p:nvPr>
        </p:nvSpPr>
        <p:spPr>
          <a:xfrm>
            <a:off x="457200" y="124368"/>
            <a:ext cx="41148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ts val="3600"/>
              <a:buNone/>
            </a:pPr>
            <a:r>
              <a:rPr lang="en-US" b="1" dirty="0"/>
              <a:t>Interference-Definition</a:t>
            </a:r>
            <a:endParaRPr b="1" dirty="0"/>
          </a:p>
        </p:txBody>
      </p:sp>
      <p:sp>
        <p:nvSpPr>
          <p:cNvPr id="471" name="Google Shape;471;p50"/>
          <p:cNvSpPr txBox="1">
            <a:spLocks noGrp="1"/>
          </p:cNvSpPr>
          <p:nvPr>
            <p:ph type="body" idx="1"/>
          </p:nvPr>
        </p:nvSpPr>
        <p:spPr>
          <a:xfrm>
            <a:off x="387832" y="981768"/>
            <a:ext cx="5020500" cy="2711995"/>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dirty="0"/>
              <a:t>When two or more waves combine additively.  </a:t>
            </a:r>
            <a:br>
              <a:rPr lang="en-US" dirty="0"/>
            </a:br>
            <a:br>
              <a:rPr lang="en-US" dirty="0"/>
            </a:br>
            <a:r>
              <a:rPr lang="en-US" sz="2400" i="1" dirty="0"/>
              <a:t>Like positive and negative numbers, the wave amplitudes can either increase or cancel out.</a:t>
            </a:r>
            <a:endParaRPr sz="2400" i="1" dirty="0"/>
          </a:p>
        </p:txBody>
      </p:sp>
      <p:pic>
        <p:nvPicPr>
          <p:cNvPr id="472" name="Google Shape;472;p50"/>
          <p:cNvPicPr preferRelativeResize="0"/>
          <p:nvPr/>
        </p:nvPicPr>
        <p:blipFill rotWithShape="1">
          <a:blip r:embed="rId3">
            <a:alphaModFix/>
          </a:blip>
          <a:srcRect t="3113" b="3113"/>
          <a:stretch/>
        </p:blipFill>
        <p:spPr>
          <a:xfrm>
            <a:off x="5477700" y="1311184"/>
            <a:ext cx="3361500" cy="25211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1"/>
          <p:cNvSpPr txBox="1">
            <a:spLocks noGrp="1"/>
          </p:cNvSpPr>
          <p:nvPr>
            <p:ph type="title"/>
          </p:nvPr>
        </p:nvSpPr>
        <p:spPr>
          <a:xfrm>
            <a:off x="457200" y="231475"/>
            <a:ext cx="416525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ts val="3600"/>
              <a:buNone/>
            </a:pPr>
            <a:r>
              <a:rPr lang="en-US" b="1" dirty="0"/>
              <a:t>Reflection - Definition</a:t>
            </a:r>
            <a:endParaRPr b="1" dirty="0"/>
          </a:p>
        </p:txBody>
      </p:sp>
      <p:sp>
        <p:nvSpPr>
          <p:cNvPr id="478" name="Google Shape;478;p51"/>
          <p:cNvSpPr txBox="1">
            <a:spLocks noGrp="1"/>
          </p:cNvSpPr>
          <p:nvPr>
            <p:ph type="body" idx="1"/>
          </p:nvPr>
        </p:nvSpPr>
        <p:spPr>
          <a:xfrm>
            <a:off x="346842" y="1088875"/>
            <a:ext cx="5020500" cy="2481492"/>
          </a:xfrm>
          <a:prstGeom prst="rect">
            <a:avLst/>
          </a:prstGeom>
          <a:noFill/>
          <a:ln>
            <a:noFill/>
          </a:ln>
        </p:spPr>
        <p:txBody>
          <a:bodyPr spcFirstLastPara="1" wrap="square" lIns="91400" tIns="91400" rIns="91400" bIns="91400" anchor="ctr" anchorCtr="0">
            <a:normAutofit/>
          </a:bodyPr>
          <a:lstStyle/>
          <a:p>
            <a:pPr indent="-457200"/>
            <a:r>
              <a:rPr lang="en-US" dirty="0"/>
              <a:t>When a wave bounces off a barrier and changes direction of travel.</a:t>
            </a:r>
          </a:p>
          <a:p>
            <a:pPr indent="-457200"/>
            <a:r>
              <a:rPr lang="en-US" dirty="0"/>
              <a:t>A wave that encounters a hard barrier is flipped on itself.</a:t>
            </a:r>
            <a:endParaRPr dirty="0"/>
          </a:p>
        </p:txBody>
      </p:sp>
      <p:pic>
        <p:nvPicPr>
          <p:cNvPr id="479" name="Google Shape;479;p51"/>
          <p:cNvPicPr preferRelativeResize="0"/>
          <p:nvPr/>
        </p:nvPicPr>
        <p:blipFill rotWithShape="1">
          <a:blip r:embed="rId3">
            <a:alphaModFix/>
          </a:blip>
          <a:srcRect/>
          <a:stretch/>
        </p:blipFill>
        <p:spPr>
          <a:xfrm>
            <a:off x="5799350" y="1088875"/>
            <a:ext cx="2743199" cy="21941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2"/>
          <p:cNvSpPr txBox="1">
            <a:spLocks noGrp="1"/>
          </p:cNvSpPr>
          <p:nvPr>
            <p:ph type="title"/>
          </p:nvPr>
        </p:nvSpPr>
        <p:spPr>
          <a:xfrm>
            <a:off x="441434" y="149592"/>
            <a:ext cx="377741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Phase-Definition</a:t>
            </a:r>
            <a:r>
              <a:rPr lang="en-US" dirty="0"/>
              <a:t> </a:t>
            </a:r>
            <a:endParaRPr dirty="0"/>
          </a:p>
        </p:txBody>
      </p:sp>
      <p:sp>
        <p:nvSpPr>
          <p:cNvPr id="485" name="Google Shape;485;p52"/>
          <p:cNvSpPr txBox="1">
            <a:spLocks noGrp="1"/>
          </p:cNvSpPr>
          <p:nvPr>
            <p:ph type="body" idx="1"/>
          </p:nvPr>
        </p:nvSpPr>
        <p:spPr>
          <a:xfrm>
            <a:off x="435128" y="1041676"/>
            <a:ext cx="5155324"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US" dirty="0"/>
              <a:t>The position of one wave relative to another</a:t>
            </a:r>
            <a:endParaRPr dirty="0"/>
          </a:p>
          <a:p>
            <a:pPr marL="937533" lvl="1" indent="-285750" algn="l" rtl="0">
              <a:lnSpc>
                <a:spcPct val="100000"/>
              </a:lnSpc>
              <a:spcBef>
                <a:spcPts val="0"/>
              </a:spcBef>
              <a:spcAft>
                <a:spcPts val="0"/>
              </a:spcAft>
              <a:buSzPct val="100000"/>
              <a:buFont typeface="Wingdings" panose="05000000000000000000" pitchFamily="2" charset="2"/>
              <a:buChar char="§"/>
            </a:pPr>
            <a:r>
              <a:rPr lang="en-US" dirty="0"/>
              <a:t>“In phase”- peaks and troughs directly line up  </a:t>
            </a:r>
            <a:endParaRPr dirty="0"/>
          </a:p>
          <a:p>
            <a:pPr marL="937533" lvl="1" indent="-285750" algn="l" rtl="0">
              <a:lnSpc>
                <a:spcPct val="100000"/>
              </a:lnSpc>
              <a:spcBef>
                <a:spcPts val="0"/>
              </a:spcBef>
              <a:spcAft>
                <a:spcPts val="0"/>
              </a:spcAft>
              <a:buSzPct val="100000"/>
              <a:buFont typeface="Wingdings" panose="05000000000000000000" pitchFamily="2" charset="2"/>
              <a:buChar char="§"/>
            </a:pPr>
            <a:r>
              <a:rPr lang="en-US" dirty="0"/>
              <a:t>“Out of phase”- peaks and troughs do not line up</a:t>
            </a:r>
            <a:endParaRPr dirty="0"/>
          </a:p>
          <a:p>
            <a:pPr marL="937533" lvl="1" indent="-285750" algn="l" rtl="0">
              <a:lnSpc>
                <a:spcPct val="100000"/>
              </a:lnSpc>
              <a:spcBef>
                <a:spcPts val="0"/>
              </a:spcBef>
              <a:spcAft>
                <a:spcPts val="0"/>
              </a:spcAft>
              <a:buSzPct val="100000"/>
              <a:buFont typeface="Wingdings" panose="05000000000000000000" pitchFamily="2" charset="2"/>
              <a:buChar char="§"/>
            </a:pPr>
            <a:r>
              <a:rPr lang="en-US" dirty="0"/>
              <a:t>“180</a:t>
            </a:r>
            <a:r>
              <a:rPr lang="en-US" dirty="0">
                <a:latin typeface="Calibri" panose="020F0502020204030204" pitchFamily="34" charset="0"/>
                <a:cs typeface="Calibri" panose="020F0502020204030204" pitchFamily="34" charset="0"/>
              </a:rPr>
              <a:t>° </a:t>
            </a:r>
            <a:r>
              <a:rPr lang="en-US" dirty="0"/>
              <a:t>out of phase”- peaks and troughs exactly opposite</a:t>
            </a:r>
            <a:endParaRPr dirty="0"/>
          </a:p>
          <a:p>
            <a:pPr marL="457200" lvl="0" indent="-393700" algn="l" rtl="0">
              <a:lnSpc>
                <a:spcPct val="100000"/>
              </a:lnSpc>
              <a:spcBef>
                <a:spcPts val="0"/>
              </a:spcBef>
              <a:spcAft>
                <a:spcPts val="0"/>
              </a:spcAft>
              <a:buSzPts val="2600"/>
              <a:buChar char="•"/>
            </a:pPr>
            <a:r>
              <a:rPr lang="en-US" dirty="0"/>
              <a:t>Can also be the position of a wave relative to its reflection</a:t>
            </a:r>
            <a:endParaRPr i="1" dirty="0"/>
          </a:p>
        </p:txBody>
      </p:sp>
      <p:pic>
        <p:nvPicPr>
          <p:cNvPr id="486" name="Google Shape;486;p52"/>
          <p:cNvPicPr preferRelativeResize="0"/>
          <p:nvPr/>
        </p:nvPicPr>
        <p:blipFill rotWithShape="1">
          <a:blip r:embed="rId3">
            <a:alphaModFix/>
          </a:blip>
          <a:srcRect/>
          <a:stretch/>
        </p:blipFill>
        <p:spPr>
          <a:xfrm>
            <a:off x="5886844" y="403700"/>
            <a:ext cx="2908257" cy="31277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53" descr="Explanation will be at http://xmdemo.wordpress.com/138&#10;&#10;www.xmphysics.com is a treasure cove of original lectures, tutorials, physics demonstrations, applets, comics, ten-year-series solutions, for every student preparing for the GCE A-level (pre-university) physics examinations.&#10;&#10;Created by Mr Chua Kah Hean, a one-man crusader for equal access to top quality education resources.&#10;&#10;Support him at https://patreon.com/xmphysics" title="Wave Reflection -- xmdemo 138">
            <a:hlinkClick r:id="rId3"/>
          </p:cNvPr>
          <p:cNvPicPr preferRelativeResize="0"/>
          <p:nvPr/>
        </p:nvPicPr>
        <p:blipFill rotWithShape="1">
          <a:blip r:embed="rId4">
            <a:alphaModFix/>
          </a:blip>
          <a:srcRect/>
          <a:stretch/>
        </p:blipFill>
        <p:spPr>
          <a:xfrm>
            <a:off x="2210325" y="1115805"/>
            <a:ext cx="4572000" cy="3429000"/>
          </a:xfrm>
          <a:prstGeom prst="rect">
            <a:avLst/>
          </a:prstGeom>
          <a:noFill/>
          <a:ln>
            <a:noFill/>
          </a:ln>
        </p:spPr>
      </p:pic>
      <p:sp>
        <p:nvSpPr>
          <p:cNvPr id="2" name="Title 1">
            <a:extLst>
              <a:ext uri="{FF2B5EF4-FFF2-40B4-BE49-F238E27FC236}">
                <a16:creationId xmlns:a16="http://schemas.microsoft.com/office/drawing/2014/main" id="{3BAD7F3F-1098-46A9-81C5-608459193D93}"/>
              </a:ext>
            </a:extLst>
          </p:cNvPr>
          <p:cNvSpPr>
            <a:spLocks noGrp="1"/>
          </p:cNvSpPr>
          <p:nvPr>
            <p:ph type="title"/>
          </p:nvPr>
        </p:nvSpPr>
        <p:spPr>
          <a:xfrm>
            <a:off x="491884" y="206348"/>
            <a:ext cx="3282381" cy="857250"/>
          </a:xfrm>
        </p:spPr>
        <p:txBody>
          <a:bodyPr/>
          <a:lstStyle/>
          <a:p>
            <a:r>
              <a:rPr lang="en-US" b="1" dirty="0"/>
              <a:t>Wave Reflection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10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4"/>
          <p:cNvSpPr txBox="1">
            <a:spLocks noGrp="1"/>
          </p:cNvSpPr>
          <p:nvPr>
            <p:ph type="title"/>
          </p:nvPr>
        </p:nvSpPr>
        <p:spPr>
          <a:xfrm>
            <a:off x="457200" y="307247"/>
            <a:ext cx="369859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Reflection</a:t>
            </a:r>
            <a:endParaRPr b="1" dirty="0"/>
          </a:p>
        </p:txBody>
      </p:sp>
      <p:sp>
        <p:nvSpPr>
          <p:cNvPr id="497" name="Google Shape;497;p54"/>
          <p:cNvSpPr txBox="1">
            <a:spLocks noGrp="1"/>
          </p:cNvSpPr>
          <p:nvPr>
            <p:ph type="body" idx="1"/>
          </p:nvPr>
        </p:nvSpPr>
        <p:spPr>
          <a:xfrm>
            <a:off x="457200" y="1305059"/>
            <a:ext cx="4918841" cy="2860191"/>
          </a:xfrm>
          <a:prstGeom prst="rect">
            <a:avLst/>
          </a:prstGeom>
          <a:noFill/>
          <a:ln>
            <a:noFill/>
          </a:ln>
        </p:spPr>
        <p:txBody>
          <a:bodyPr spcFirstLastPara="1" wrap="square" lIns="91400" tIns="91400" rIns="91400" bIns="91400" anchor="t" anchorCtr="0">
            <a:normAutofit fontScale="85000" lnSpcReduction="20000"/>
          </a:bodyPr>
          <a:lstStyle/>
          <a:p>
            <a:pPr marL="457200" lvl="0" indent="-393700" algn="l" rtl="0">
              <a:lnSpc>
                <a:spcPct val="100000"/>
              </a:lnSpc>
              <a:spcBef>
                <a:spcPts val="520"/>
              </a:spcBef>
              <a:spcAft>
                <a:spcPts val="0"/>
              </a:spcAft>
              <a:buSzPts val="2600"/>
              <a:buChar char="•"/>
            </a:pPr>
            <a:r>
              <a:rPr lang="en-US" dirty="0"/>
              <a:t>What is a reflection?</a:t>
            </a:r>
            <a:br>
              <a:rPr lang="en-US" dirty="0"/>
            </a:br>
            <a:endParaRPr dirty="0"/>
          </a:p>
          <a:p>
            <a:pPr marL="457200" lvl="0" indent="-393700" algn="l" rtl="0">
              <a:lnSpc>
                <a:spcPct val="100000"/>
              </a:lnSpc>
              <a:spcBef>
                <a:spcPts val="0"/>
              </a:spcBef>
              <a:spcAft>
                <a:spcPts val="0"/>
              </a:spcAft>
              <a:buSzPts val="2600"/>
              <a:buChar char="•"/>
            </a:pPr>
            <a:r>
              <a:rPr lang="en-US" dirty="0"/>
              <a:t>What happens to the phase of a wave on a spring when it reflects off a hard barrier?</a:t>
            </a:r>
            <a:br>
              <a:rPr lang="en-US" dirty="0"/>
            </a:br>
            <a:endParaRPr dirty="0"/>
          </a:p>
          <a:p>
            <a:pPr marL="457200" lvl="0" indent="-393700" algn="l" rtl="0">
              <a:lnSpc>
                <a:spcPct val="100000"/>
              </a:lnSpc>
              <a:spcBef>
                <a:spcPts val="0"/>
              </a:spcBef>
              <a:spcAft>
                <a:spcPts val="0"/>
              </a:spcAft>
              <a:buSzPts val="2600"/>
              <a:buChar char="•"/>
            </a:pPr>
            <a:r>
              <a:rPr lang="en-US" dirty="0"/>
              <a:t>What do we call this flip?</a:t>
            </a:r>
            <a:br>
              <a:rPr lang="en-US" dirty="0"/>
            </a:br>
            <a:endParaRPr dirty="0"/>
          </a:p>
          <a:p>
            <a:pPr marL="457200" lvl="0" indent="-393700" algn="l" rtl="0">
              <a:lnSpc>
                <a:spcPct val="100000"/>
              </a:lnSpc>
              <a:spcBef>
                <a:spcPts val="0"/>
              </a:spcBef>
              <a:spcAft>
                <a:spcPts val="0"/>
              </a:spcAft>
              <a:buSzPts val="2600"/>
              <a:buChar char="•"/>
            </a:pPr>
            <a:r>
              <a:rPr lang="en-US" dirty="0"/>
              <a:t>What is constructive interference?</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5"/>
          <p:cNvSpPr txBox="1">
            <a:spLocks noGrp="1"/>
          </p:cNvSpPr>
          <p:nvPr>
            <p:ph type="body" idx="1"/>
          </p:nvPr>
        </p:nvSpPr>
        <p:spPr>
          <a:xfrm>
            <a:off x="457200" y="1309351"/>
            <a:ext cx="8229600" cy="2152500"/>
          </a:xfrm>
          <a:prstGeom prst="rect">
            <a:avLst/>
          </a:prstGeom>
          <a:noFill/>
          <a:ln>
            <a:noFill/>
          </a:ln>
        </p:spPr>
        <p:txBody>
          <a:bodyPr spcFirstLastPara="1" wrap="square" lIns="91425" tIns="45700" rIns="91425" bIns="45700" anchor="t" anchorCtr="0">
            <a:normAutofit/>
          </a:bodyPr>
          <a:lstStyle/>
          <a:p>
            <a:pPr marL="520700" lvl="0" indent="-457200" algn="l" rtl="0">
              <a:lnSpc>
                <a:spcPct val="100000"/>
              </a:lnSpc>
              <a:spcBef>
                <a:spcPts val="520"/>
              </a:spcBef>
              <a:spcAft>
                <a:spcPts val="0"/>
              </a:spcAft>
              <a:buSzPts val="2600"/>
              <a:buFont typeface="Arial" panose="020B0604020202020204" pitchFamily="34" charset="0"/>
              <a:buChar char="•"/>
            </a:pPr>
            <a:r>
              <a:rPr lang="en-US" dirty="0"/>
              <a:t>Hold the sound tube at one end.</a:t>
            </a: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US" dirty="0"/>
              <a:t>Whirl the free end of the tube in a circle until you hear a low pitch sound.</a:t>
            </a: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US" dirty="0"/>
              <a:t>Slowly increase the speed of the whirl.</a:t>
            </a: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US" dirty="0"/>
              <a:t>What is happening?</a:t>
            </a:r>
            <a:endParaRPr dirty="0"/>
          </a:p>
        </p:txBody>
      </p:sp>
      <p:sp>
        <p:nvSpPr>
          <p:cNvPr id="504" name="Google Shape;504;p55"/>
          <p:cNvSpPr txBox="1">
            <a:spLocks noGrp="1"/>
          </p:cNvSpPr>
          <p:nvPr>
            <p:ph type="title"/>
          </p:nvPr>
        </p:nvSpPr>
        <p:spPr>
          <a:xfrm>
            <a:off x="457200" y="307247"/>
            <a:ext cx="2910314"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Whirly Tube</a:t>
            </a:r>
            <a:endParaRPr b="1" dirty="0"/>
          </a:p>
        </p:txBody>
      </p:sp>
      <p:pic>
        <p:nvPicPr>
          <p:cNvPr id="505" name="Google Shape;505;p55"/>
          <p:cNvPicPr preferRelativeResize="0"/>
          <p:nvPr/>
        </p:nvPicPr>
        <p:blipFill rotWithShape="1">
          <a:blip r:embed="rId3">
            <a:alphaModFix/>
          </a:blip>
          <a:srcRect/>
          <a:stretch/>
        </p:blipFill>
        <p:spPr>
          <a:xfrm>
            <a:off x="1473025" y="3183826"/>
            <a:ext cx="7505700" cy="952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56" descr="► NEW VIDEO Automatica: http://nigelstanford.com/y/Cytext-Automatica&#10;► Album, Apple Music, CDs &amp; 4k Video: http://nigelstanford.com/y/Cytext-Cymatics&#10;► Spotify: http://NigelStanford.com/y/Spotify&#10;&#10;Download in 4k / HD. All of the science experiments in the video are real. Watch behind the scenes and see how it was made.&#10;http://nigelstanford.com/y/Cytext-Cymatics&#10;&#10;►Facebook: https://www.facebook.com/johnstanfordmusic&#10;►Instagram: https://www.instagram.com/nigelstanford&#10;►Twitter: https://twitter.com/nigel_stanford&#10;&#10;Cymatics features audio visualized by science experiments - including the Chaldni Plate, Ruben's Tube, Tesla Coil and Ferro Fluid." title="CYMATICS: Science Vs. Music - Nigel Stanford">
            <a:hlinkClick r:id="rId3"/>
          </p:cNvPr>
          <p:cNvPicPr preferRelativeResize="0"/>
          <p:nvPr/>
        </p:nvPicPr>
        <p:blipFill rotWithShape="1">
          <a:blip r:embed="rId4">
            <a:alphaModFix/>
          </a:blip>
          <a:srcRect/>
          <a:stretch/>
        </p:blipFill>
        <p:spPr>
          <a:xfrm>
            <a:off x="4709713" y="1164650"/>
            <a:ext cx="3652587" cy="2739440"/>
          </a:xfrm>
          <a:prstGeom prst="rect">
            <a:avLst/>
          </a:prstGeom>
          <a:noFill/>
          <a:ln>
            <a:noFill/>
          </a:ln>
        </p:spPr>
      </p:pic>
      <p:sp>
        <p:nvSpPr>
          <p:cNvPr id="511" name="Google Shape;511;p56"/>
          <p:cNvSpPr txBox="1">
            <a:spLocks noGrp="1"/>
          </p:cNvSpPr>
          <p:nvPr>
            <p:ph type="title"/>
          </p:nvPr>
        </p:nvSpPr>
        <p:spPr>
          <a:xfrm>
            <a:off x="457200" y="217441"/>
            <a:ext cx="2626535"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Resonance</a:t>
            </a:r>
            <a:endParaRPr b="1" dirty="0"/>
          </a:p>
        </p:txBody>
      </p:sp>
      <p:sp>
        <p:nvSpPr>
          <p:cNvPr id="512" name="Google Shape;512;p56"/>
          <p:cNvSpPr txBox="1">
            <a:spLocks noGrp="1"/>
          </p:cNvSpPr>
          <p:nvPr>
            <p:ph type="body" idx="1"/>
          </p:nvPr>
        </p:nvSpPr>
        <p:spPr>
          <a:xfrm>
            <a:off x="324770" y="1164650"/>
            <a:ext cx="3994500" cy="3621000"/>
          </a:xfrm>
          <a:prstGeom prst="rect">
            <a:avLst/>
          </a:prstGeom>
          <a:noFill/>
          <a:ln>
            <a:noFill/>
          </a:ln>
        </p:spPr>
        <p:txBody>
          <a:bodyPr spcFirstLastPara="1" wrap="square" lIns="91400" tIns="91400" rIns="91400" bIns="91400" anchor="t" anchorCtr="0">
            <a:normAutofit fontScale="92500"/>
          </a:bodyPr>
          <a:lstStyle/>
          <a:p>
            <a:pPr marL="457200" lvl="0" indent="-393700" algn="l" rtl="0">
              <a:lnSpc>
                <a:spcPct val="100000"/>
              </a:lnSpc>
              <a:spcBef>
                <a:spcPts val="520"/>
              </a:spcBef>
              <a:spcAft>
                <a:spcPts val="0"/>
              </a:spcAft>
              <a:buSzPts val="2600"/>
              <a:buChar char="•"/>
            </a:pPr>
            <a:r>
              <a:rPr lang="en-US" dirty="0"/>
              <a:t>When a system vibrates at a single frequency, we call this frequency a standing wave.</a:t>
            </a:r>
            <a:endParaRPr dirty="0"/>
          </a:p>
          <a:p>
            <a:pPr marL="457200" lvl="0" indent="-393700" algn="l" rtl="0">
              <a:lnSpc>
                <a:spcPct val="100000"/>
              </a:lnSpc>
              <a:spcBef>
                <a:spcPts val="520"/>
              </a:spcBef>
              <a:spcAft>
                <a:spcPts val="0"/>
              </a:spcAft>
              <a:buSzPts val="2600"/>
              <a:buChar char="•"/>
            </a:pPr>
            <a:r>
              <a:rPr lang="en-US" dirty="0"/>
              <a:t>Only wavelengths that fit within an object (a bottle or pipe, the length of a bridge, the length of a string) will resonate.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7"/>
          <p:cNvSpPr txBox="1">
            <a:spLocks noGrp="1"/>
          </p:cNvSpPr>
          <p:nvPr>
            <p:ph type="title"/>
          </p:nvPr>
        </p:nvSpPr>
        <p:spPr>
          <a:xfrm>
            <a:off x="457200" y="307247"/>
            <a:ext cx="437020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Interference Patterns</a:t>
            </a:r>
            <a:endParaRPr b="1" dirty="0"/>
          </a:p>
        </p:txBody>
      </p:sp>
      <p:sp>
        <p:nvSpPr>
          <p:cNvPr id="518" name="Google Shape;518;p57"/>
          <p:cNvSpPr txBox="1">
            <a:spLocks noGrp="1"/>
          </p:cNvSpPr>
          <p:nvPr>
            <p:ph type="body" idx="1"/>
          </p:nvPr>
        </p:nvSpPr>
        <p:spPr>
          <a:xfrm>
            <a:off x="457200" y="1309352"/>
            <a:ext cx="6454403" cy="3434100"/>
          </a:xfrm>
          <a:prstGeom prst="rect">
            <a:avLst/>
          </a:prstGeom>
          <a:noFill/>
          <a:ln>
            <a:noFill/>
          </a:ln>
        </p:spPr>
        <p:txBody>
          <a:bodyPr spcFirstLastPara="1" wrap="square" lIns="91425" tIns="45700" rIns="91425" bIns="45700" anchor="t" anchorCtr="0">
            <a:normAutofit/>
          </a:bodyPr>
          <a:lstStyle/>
          <a:p>
            <a:pPr marL="0" indent="0">
              <a:buNone/>
            </a:pPr>
            <a:r>
              <a:rPr lang="en-US" dirty="0"/>
              <a:t>We have observed resonance caused by standing waves in situations where waves or vibrations are </a:t>
            </a:r>
            <a:r>
              <a:rPr lang="en-US" i="1" dirty="0"/>
              <a:t>trapped</a:t>
            </a:r>
            <a:r>
              <a:rPr lang="en-US" dirty="0"/>
              <a:t>.</a:t>
            </a:r>
            <a:br>
              <a:rPr lang="en-US" dirty="0"/>
            </a:br>
            <a:br>
              <a:rPr lang="en-US" dirty="0"/>
            </a:br>
            <a:r>
              <a:rPr lang="en-US" dirty="0"/>
              <a:t>What happens when two freely traveling waves intersect?</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8"/>
          <p:cNvSpPr txBox="1">
            <a:spLocks noGrp="1"/>
          </p:cNvSpPr>
          <p:nvPr>
            <p:ph type="title"/>
          </p:nvPr>
        </p:nvSpPr>
        <p:spPr>
          <a:xfrm>
            <a:off x="457200" y="307247"/>
            <a:ext cx="456254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Interference Patterns</a:t>
            </a:r>
            <a:endParaRPr b="1" dirty="0"/>
          </a:p>
        </p:txBody>
      </p:sp>
      <p:sp>
        <p:nvSpPr>
          <p:cNvPr id="524" name="Google Shape;524;p58"/>
          <p:cNvSpPr txBox="1">
            <a:spLocks noGrp="1"/>
          </p:cNvSpPr>
          <p:nvPr>
            <p:ph type="body" idx="1"/>
          </p:nvPr>
        </p:nvSpPr>
        <p:spPr>
          <a:xfrm>
            <a:off x="457201" y="1309352"/>
            <a:ext cx="4600378" cy="220005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SzPts val="2600"/>
              <a:buNone/>
            </a:pPr>
            <a:r>
              <a:rPr lang="en-US" dirty="0"/>
              <a:t>When two or more freely traveling waves interfere and merge via constructive and destructive interference.</a:t>
            </a:r>
            <a:endParaRPr dirty="0"/>
          </a:p>
        </p:txBody>
      </p:sp>
      <p:pic>
        <p:nvPicPr>
          <p:cNvPr id="2" name="Picture 1">
            <a:extLst>
              <a:ext uri="{FF2B5EF4-FFF2-40B4-BE49-F238E27FC236}">
                <a16:creationId xmlns:a16="http://schemas.microsoft.com/office/drawing/2014/main" id="{C1BA87A1-F5DC-4F55-A07E-63E177C22D40}"/>
              </a:ext>
            </a:extLst>
          </p:cNvPr>
          <p:cNvPicPr>
            <a:picLocks noChangeAspect="1"/>
          </p:cNvPicPr>
          <p:nvPr/>
        </p:nvPicPr>
        <p:blipFill>
          <a:blip r:embed="rId3"/>
          <a:stretch>
            <a:fillRect/>
          </a:stretch>
        </p:blipFill>
        <p:spPr>
          <a:xfrm>
            <a:off x="5057579" y="1309352"/>
            <a:ext cx="3678313" cy="233878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59" descr="Investigating interference patterns formed by waves in a ripple tank" title="PS4 1 LAB Physics Waves Ripple Tank Interference patterns WIS">
            <a:hlinkClick r:id="rId3"/>
          </p:cNvPr>
          <p:cNvPicPr preferRelativeResize="0"/>
          <p:nvPr/>
        </p:nvPicPr>
        <p:blipFill rotWithShape="1">
          <a:blip r:embed="rId4">
            <a:alphaModFix/>
          </a:blip>
          <a:srcRect/>
          <a:stretch/>
        </p:blipFill>
        <p:spPr>
          <a:xfrm>
            <a:off x="1458804" y="1563518"/>
            <a:ext cx="4328225" cy="3246175"/>
          </a:xfrm>
          <a:prstGeom prst="rect">
            <a:avLst/>
          </a:prstGeom>
          <a:noFill/>
          <a:ln>
            <a:noFill/>
          </a:ln>
        </p:spPr>
      </p:pic>
      <p:sp>
        <p:nvSpPr>
          <p:cNvPr id="2" name="Title 1">
            <a:extLst>
              <a:ext uri="{FF2B5EF4-FFF2-40B4-BE49-F238E27FC236}">
                <a16:creationId xmlns:a16="http://schemas.microsoft.com/office/drawing/2014/main" id="{B20487F4-8F51-498F-95D1-219BD837DBD6}"/>
              </a:ext>
            </a:extLst>
          </p:cNvPr>
          <p:cNvSpPr>
            <a:spLocks noGrp="1"/>
          </p:cNvSpPr>
          <p:nvPr>
            <p:ph type="title"/>
          </p:nvPr>
        </p:nvSpPr>
        <p:spPr>
          <a:xfrm>
            <a:off x="457199" y="307247"/>
            <a:ext cx="6391341" cy="857250"/>
          </a:xfrm>
        </p:spPr>
        <p:txBody>
          <a:bodyPr>
            <a:normAutofit fontScale="90000"/>
          </a:bodyPr>
          <a:lstStyle/>
          <a:p>
            <a:r>
              <a:rPr lang="en-US" b="1" dirty="0"/>
              <a:t>Interference Patterns in Water Waves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10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95668" y="91547"/>
            <a:ext cx="515154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23" name="Google Shape;123;p24"/>
          <p:cNvSpPr txBox="1">
            <a:spLocks noGrp="1"/>
          </p:cNvSpPr>
          <p:nvPr>
            <p:ph type="body" idx="1"/>
          </p:nvPr>
        </p:nvSpPr>
        <p:spPr>
          <a:xfrm>
            <a:off x="426298" y="1113347"/>
            <a:ext cx="7772400" cy="3255000"/>
          </a:xfrm>
          <a:prstGeom prst="rect">
            <a:avLst/>
          </a:prstGeom>
          <a:noFill/>
          <a:ln>
            <a:noFill/>
          </a:ln>
        </p:spPr>
        <p:txBody>
          <a:bodyPr spcFirstLastPara="1" wrap="square" lIns="45700" tIns="45700" rIns="45700" bIns="45700" anchor="t" anchorCtr="0">
            <a:noAutofit/>
          </a:bodyPr>
          <a:lstStyle/>
          <a:p>
            <a:pPr marL="551815" lvl="0" indent="-457200" algn="l" rtl="0">
              <a:lnSpc>
                <a:spcPct val="90000"/>
              </a:lnSpc>
              <a:spcBef>
                <a:spcPts val="0"/>
              </a:spcBef>
              <a:spcAft>
                <a:spcPts val="0"/>
              </a:spcAft>
              <a:buSzPts val="2110"/>
              <a:buFont typeface="+mj-lt"/>
              <a:buAutoNum type="arabicPeriod"/>
            </a:pPr>
            <a:r>
              <a:rPr lang="en-US" sz="2110" dirty="0"/>
              <a:t>Explain the concept of wave interference as a model to explain how multiple waves can occupy the same space.</a:t>
            </a:r>
            <a:endParaRPr sz="2110" dirty="0"/>
          </a:p>
          <a:p>
            <a:pPr marL="551815" lvl="0" indent="-457200" algn="l" rtl="0">
              <a:lnSpc>
                <a:spcPct val="90000"/>
              </a:lnSpc>
              <a:spcBef>
                <a:spcPts val="0"/>
              </a:spcBef>
              <a:spcAft>
                <a:spcPts val="0"/>
              </a:spcAft>
              <a:buSzPts val="2110"/>
              <a:buFont typeface="+mj-lt"/>
              <a:buAutoNum type="arabicPeriod"/>
            </a:pPr>
            <a:r>
              <a:rPr lang="en-US" sz="2110" dirty="0"/>
              <a:t>Define constructive and destructive interference, reflection, and phase. </a:t>
            </a:r>
            <a:endParaRPr sz="2110" dirty="0"/>
          </a:p>
          <a:p>
            <a:pPr marL="551815" lvl="0" indent="-457200" algn="l" rtl="0">
              <a:lnSpc>
                <a:spcPct val="90000"/>
              </a:lnSpc>
              <a:spcBef>
                <a:spcPts val="0"/>
              </a:spcBef>
              <a:spcAft>
                <a:spcPts val="0"/>
              </a:spcAft>
              <a:buSzPts val="2110"/>
              <a:buFont typeface="+mj-lt"/>
              <a:buAutoNum type="arabicPeriod"/>
            </a:pPr>
            <a:r>
              <a:rPr lang="en-US" sz="2110" dirty="0"/>
              <a:t>Explain that resonance results from interference and reflection of trapped waves and that only certain wavelengths of trapped waves can cause resonance.</a:t>
            </a:r>
            <a:endParaRPr sz="2110" dirty="0"/>
          </a:p>
          <a:p>
            <a:pPr marL="551815" lvl="0" indent="-457200" algn="l" rtl="0">
              <a:lnSpc>
                <a:spcPct val="90000"/>
              </a:lnSpc>
              <a:spcBef>
                <a:spcPts val="0"/>
              </a:spcBef>
              <a:spcAft>
                <a:spcPts val="0"/>
              </a:spcAft>
              <a:buSzPts val="2110"/>
              <a:buFont typeface="+mj-lt"/>
              <a:buAutoNum type="arabicPeriod"/>
            </a:pPr>
            <a:r>
              <a:rPr lang="en-US" sz="2110" dirty="0"/>
              <a:t>Demonstrate knowledge of interference to explain how freely traveling waves form interference patterns when they intersect.</a:t>
            </a:r>
            <a:endParaRPr sz="3405"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0"/>
          <p:cNvSpPr txBox="1">
            <a:spLocks noGrp="1"/>
          </p:cNvSpPr>
          <p:nvPr>
            <p:ph type="title"/>
          </p:nvPr>
        </p:nvSpPr>
        <p:spPr>
          <a:xfrm>
            <a:off x="457200" y="152745"/>
            <a:ext cx="705349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The Last Man Who Knew Everything</a:t>
            </a:r>
            <a:endParaRPr b="1" dirty="0"/>
          </a:p>
        </p:txBody>
      </p:sp>
      <p:sp>
        <p:nvSpPr>
          <p:cNvPr id="536" name="Google Shape;536;p60"/>
          <p:cNvSpPr txBox="1">
            <a:spLocks noGrp="1"/>
          </p:cNvSpPr>
          <p:nvPr>
            <p:ph type="body" idx="1"/>
          </p:nvPr>
        </p:nvSpPr>
        <p:spPr>
          <a:xfrm>
            <a:off x="463506" y="1010144"/>
            <a:ext cx="4852626" cy="3801491"/>
          </a:xfrm>
          <a:prstGeom prst="rect">
            <a:avLst/>
          </a:prstGeom>
          <a:noFill/>
          <a:ln>
            <a:noFill/>
          </a:ln>
        </p:spPr>
        <p:txBody>
          <a:bodyPr spcFirstLastPara="1" wrap="square" lIns="91400" tIns="91400" rIns="91400" bIns="91400" anchor="t" anchorCtr="0">
            <a:noAutofit/>
          </a:bodyPr>
          <a:lstStyle/>
          <a:p>
            <a:pPr marL="457200" lvl="0" indent="-374650" algn="l" rtl="0">
              <a:lnSpc>
                <a:spcPct val="100000"/>
              </a:lnSpc>
              <a:spcBef>
                <a:spcPts val="1200"/>
              </a:spcBef>
              <a:spcAft>
                <a:spcPts val="0"/>
              </a:spcAft>
              <a:buSzPts val="2300"/>
              <a:buChar char="•"/>
            </a:pPr>
            <a:r>
              <a:rPr lang="en-US" sz="2300" dirty="0"/>
              <a:t>Thomas Young was a British polymath who made notable contributions to the fields of vision, light, solid mechanics, energy, physiology, language, musical harmony, and Egyptology.</a:t>
            </a:r>
            <a:endParaRPr sz="2300" dirty="0"/>
          </a:p>
          <a:p>
            <a:pPr marL="457200" lvl="0" indent="-374650" algn="l" rtl="0">
              <a:lnSpc>
                <a:spcPct val="100000"/>
              </a:lnSpc>
              <a:spcBef>
                <a:spcPts val="0"/>
              </a:spcBef>
              <a:spcAft>
                <a:spcPts val="0"/>
              </a:spcAft>
              <a:buSzPts val="2300"/>
              <a:buChar char="•"/>
            </a:pPr>
            <a:r>
              <a:rPr lang="en-US" sz="2300" dirty="0"/>
              <a:t>His work influenced Albert Einstein.</a:t>
            </a:r>
            <a:endParaRPr sz="2300" dirty="0"/>
          </a:p>
          <a:p>
            <a:pPr marL="457200" lvl="0" indent="-374650" algn="l" rtl="0">
              <a:lnSpc>
                <a:spcPct val="100000"/>
              </a:lnSpc>
              <a:spcBef>
                <a:spcPts val="0"/>
              </a:spcBef>
              <a:spcAft>
                <a:spcPts val="0"/>
              </a:spcAft>
              <a:buSzPts val="2300"/>
              <a:buChar char="•"/>
            </a:pPr>
            <a:r>
              <a:rPr lang="en-US" sz="2300" dirty="0"/>
              <a:t>He discovered the wave theory of light.</a:t>
            </a:r>
            <a:endParaRPr sz="2300" dirty="0"/>
          </a:p>
        </p:txBody>
      </p:sp>
      <p:pic>
        <p:nvPicPr>
          <p:cNvPr id="537" name="Google Shape;537;p60"/>
          <p:cNvPicPr preferRelativeResize="0"/>
          <p:nvPr/>
        </p:nvPicPr>
        <p:blipFill rotWithShape="1">
          <a:blip r:embed="rId3">
            <a:alphaModFix/>
          </a:blip>
          <a:srcRect/>
          <a:stretch/>
        </p:blipFill>
        <p:spPr>
          <a:xfrm>
            <a:off x="5477700" y="1130306"/>
            <a:ext cx="2413147" cy="268739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1"/>
          <p:cNvSpPr txBox="1">
            <a:spLocks noGrp="1"/>
          </p:cNvSpPr>
          <p:nvPr>
            <p:ph type="title"/>
          </p:nvPr>
        </p:nvSpPr>
        <p:spPr>
          <a:xfrm>
            <a:off x="378372" y="215807"/>
            <a:ext cx="428822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Wave Theory of Light</a:t>
            </a:r>
            <a:endParaRPr b="1" dirty="0"/>
          </a:p>
        </p:txBody>
      </p:sp>
      <p:sp>
        <p:nvSpPr>
          <p:cNvPr id="543" name="Google Shape;543;p61"/>
          <p:cNvSpPr txBox="1">
            <a:spLocks noGrp="1"/>
          </p:cNvSpPr>
          <p:nvPr>
            <p:ph type="body" idx="1"/>
          </p:nvPr>
        </p:nvSpPr>
        <p:spPr>
          <a:xfrm>
            <a:off x="268014" y="1218249"/>
            <a:ext cx="5020500" cy="260985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Clr>
                <a:schemeClr val="dk1"/>
              </a:buClr>
              <a:buSzPts val="1100"/>
              <a:buFont typeface="Arial"/>
              <a:buNone/>
            </a:pPr>
            <a:r>
              <a:rPr lang="en-US" sz="2300" dirty="0"/>
              <a:t>In 1801, Thomas Young observed a distinct pattern of bright and dark bands as light passed through two very narrow openings.  This was the first good  evidence that light travels through space in the form of a wave.</a:t>
            </a:r>
            <a:endParaRPr sz="1300" dirty="0"/>
          </a:p>
          <a:p>
            <a:pPr marL="0" lvl="0" indent="0" algn="l" rtl="0">
              <a:lnSpc>
                <a:spcPct val="100000"/>
              </a:lnSpc>
              <a:spcBef>
                <a:spcPts val="1200"/>
              </a:spcBef>
              <a:spcAft>
                <a:spcPts val="0"/>
              </a:spcAft>
              <a:buSzPts val="2600"/>
              <a:buNone/>
            </a:pPr>
            <a:endParaRPr dirty="0"/>
          </a:p>
        </p:txBody>
      </p:sp>
      <p:pic>
        <p:nvPicPr>
          <p:cNvPr id="544" name="Google Shape;544;p61"/>
          <p:cNvPicPr preferRelativeResize="0"/>
          <p:nvPr/>
        </p:nvPicPr>
        <p:blipFill rotWithShape="1">
          <a:blip r:embed="rId3">
            <a:alphaModFix/>
          </a:blip>
          <a:srcRect/>
          <a:stretch/>
        </p:blipFill>
        <p:spPr>
          <a:xfrm>
            <a:off x="5745590" y="1073207"/>
            <a:ext cx="2162450" cy="2609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62" descr="Light is so common that we rarely think about what it really is. But just over two hundred years ago, a groundbreaking experiment answered the question that had occupied physicists for centuries. Is light made up of waves or particles?&#10;&#10;The experiment was conducted by Thomas Young and is known as Young's Double Slit Experiment. This famous experiment is actually a simplification of a series of experiments on light conducted by Young. In a completely darkened room, Young allowed a thin beam of sunlight to pass through an aperture on his window and onto two narrow, closely spaced openings (the double slit). This sunlight then cast a shadow onto the wall behind the apparatus. Young found that the light diffracted as it passed through the slits, and then interfered with itself, created a series of light and dark spots. Since the sunlight consists of all colours of the rainbow, these colours were also visible in the projected spots. Young concluded that light consist of waves and not particles since only waves were known to diffract and interfere in exactly the manner that light did in his experiment.&#10;&#10;The way I have always seen this experiment performed is with a laser and a manufactured double slit but since the experiment was conducted in 1801 I have always thought that it should be possible to recreate the experiment using sunlight and household materials. That is basically what I did here. I will show the interference pattern I observed with my homemade double slit on 2Veritasium but I chose to use a manufactured double slit here to ensure that the pattern was impressive for observers at the beach.&#10;&#10;Special thanks to Henry, Brady, and Rupert for their cameos, Glen for filming and Josh for helping create the apparatus. Thanks also to the Royal Society for allowing us to view the original manuscript of Young's lecture and the University of Sydney for lending the double slits.&#10;&#10;Music by Kevin Mcleod (incompetech.com) Danse Macabre, Scissors" title="The Original Double Slit Experiment">
            <a:hlinkClick r:id="rId3"/>
          </p:cNvPr>
          <p:cNvPicPr preferRelativeResize="0"/>
          <p:nvPr/>
        </p:nvPicPr>
        <p:blipFill rotWithShape="1">
          <a:blip r:embed="rId4">
            <a:alphaModFix/>
          </a:blip>
          <a:srcRect/>
          <a:stretch/>
        </p:blipFill>
        <p:spPr>
          <a:xfrm>
            <a:off x="1160343" y="1379142"/>
            <a:ext cx="4572000" cy="3429000"/>
          </a:xfrm>
          <a:prstGeom prst="rect">
            <a:avLst/>
          </a:prstGeom>
          <a:noFill/>
          <a:ln>
            <a:noFill/>
          </a:ln>
        </p:spPr>
      </p:pic>
      <p:sp>
        <p:nvSpPr>
          <p:cNvPr id="550" name="Google Shape;550;p62"/>
          <p:cNvSpPr txBox="1">
            <a:spLocks noGrp="1"/>
          </p:cNvSpPr>
          <p:nvPr>
            <p:ph type="title"/>
          </p:nvPr>
        </p:nvSpPr>
        <p:spPr>
          <a:xfrm>
            <a:off x="297879" y="293238"/>
            <a:ext cx="8168204"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b="1" dirty="0"/>
              <a:t>What causes patterns of dark and light bands?</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10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3"/>
          <p:cNvSpPr txBox="1">
            <a:spLocks noGrp="1"/>
          </p:cNvSpPr>
          <p:nvPr>
            <p:ph type="title"/>
          </p:nvPr>
        </p:nvSpPr>
        <p:spPr>
          <a:xfrm>
            <a:off x="457200" y="307247"/>
            <a:ext cx="456884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Driving Question Board</a:t>
            </a:r>
            <a:endParaRPr b="1" dirty="0"/>
          </a:p>
        </p:txBody>
      </p:sp>
      <p:sp>
        <p:nvSpPr>
          <p:cNvPr id="556" name="Google Shape;556;p63"/>
          <p:cNvSpPr txBox="1">
            <a:spLocks noGrp="1"/>
          </p:cNvSpPr>
          <p:nvPr>
            <p:ph type="body" idx="1"/>
          </p:nvPr>
        </p:nvSpPr>
        <p:spPr>
          <a:xfrm>
            <a:off x="457200" y="1305050"/>
            <a:ext cx="4704300" cy="2059311"/>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0"/>
              </a:spcBef>
              <a:spcAft>
                <a:spcPts val="0"/>
              </a:spcAft>
              <a:buSzPts val="2600"/>
              <a:buNone/>
            </a:pPr>
            <a:r>
              <a:rPr lang="en-US" dirty="0"/>
              <a:t>Are there any questions on the Driving Question Board that we can answer right now?</a:t>
            </a:r>
            <a:endParaRPr dirty="0"/>
          </a:p>
        </p:txBody>
      </p:sp>
      <p:pic>
        <p:nvPicPr>
          <p:cNvPr id="557" name="Google Shape;557;p63"/>
          <p:cNvPicPr preferRelativeResize="0"/>
          <p:nvPr/>
        </p:nvPicPr>
        <p:blipFill rotWithShape="1">
          <a:blip r:embed="rId3">
            <a:alphaModFix/>
          </a:blip>
          <a:srcRect/>
          <a:stretch/>
        </p:blipFill>
        <p:spPr>
          <a:xfrm>
            <a:off x="5161500" y="1989000"/>
            <a:ext cx="3088199" cy="2253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4"/>
          <p:cNvSpPr txBox="1">
            <a:spLocks noGrp="1"/>
          </p:cNvSpPr>
          <p:nvPr>
            <p:ph type="title"/>
          </p:nvPr>
        </p:nvSpPr>
        <p:spPr>
          <a:xfrm>
            <a:off x="457200" y="307247"/>
            <a:ext cx="662467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Justified True or False Statements</a:t>
            </a:r>
            <a:endParaRPr b="1" dirty="0"/>
          </a:p>
        </p:txBody>
      </p:sp>
      <p:sp>
        <p:nvSpPr>
          <p:cNvPr id="563" name="Google Shape;563;p64"/>
          <p:cNvSpPr txBox="1">
            <a:spLocks noGrp="1"/>
          </p:cNvSpPr>
          <p:nvPr>
            <p:ph type="body" idx="1"/>
          </p:nvPr>
        </p:nvSpPr>
        <p:spPr>
          <a:xfrm>
            <a:off x="151000" y="1305050"/>
            <a:ext cx="5133601" cy="2409306"/>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Read each statement carefully and decide whether it is true or false.</a:t>
            </a:r>
            <a:endParaRPr dirty="0"/>
          </a:p>
          <a:p>
            <a:pPr marL="457200" lvl="0" indent="-393700" algn="l" rtl="0">
              <a:lnSpc>
                <a:spcPct val="100000"/>
              </a:lnSpc>
              <a:spcBef>
                <a:spcPts val="0"/>
              </a:spcBef>
              <a:spcAft>
                <a:spcPts val="0"/>
              </a:spcAft>
              <a:buSzPts val="2600"/>
              <a:buChar char="•"/>
            </a:pPr>
            <a:r>
              <a:rPr lang="en-US" dirty="0"/>
              <a:t>Provide a reasoning for your answer.</a:t>
            </a:r>
            <a:endParaRPr dirty="0"/>
          </a:p>
        </p:txBody>
      </p:sp>
      <p:pic>
        <p:nvPicPr>
          <p:cNvPr id="564" name="Google Shape;564;p64"/>
          <p:cNvPicPr preferRelativeResize="0"/>
          <p:nvPr/>
        </p:nvPicPr>
        <p:blipFill rotWithShape="1">
          <a:blip r:embed="rId3">
            <a:alphaModFix/>
          </a:blip>
          <a:srcRect/>
          <a:stretch/>
        </p:blipFill>
        <p:spPr>
          <a:xfrm>
            <a:off x="6129592" y="1381085"/>
            <a:ext cx="2291450" cy="20218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Justified True or False Statements</a:t>
            </a:r>
            <a:endParaRPr b="1" dirty="0"/>
          </a:p>
        </p:txBody>
      </p:sp>
      <p:sp>
        <p:nvSpPr>
          <p:cNvPr id="570" name="Google Shape;570;p65"/>
          <p:cNvSpPr txBox="1">
            <a:spLocks noGrp="1"/>
          </p:cNvSpPr>
          <p:nvPr>
            <p:ph type="body" idx="1"/>
          </p:nvPr>
        </p:nvSpPr>
        <p:spPr>
          <a:xfrm>
            <a:off x="428823" y="1190187"/>
            <a:ext cx="5020500" cy="239250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Two waves can occupy the same space at the same time. </a:t>
            </a:r>
            <a:endParaRPr dirty="0"/>
          </a:p>
        </p:txBody>
      </p:sp>
      <p:pic>
        <p:nvPicPr>
          <p:cNvPr id="571" name="Google Shape;571;p65"/>
          <p:cNvPicPr preferRelativeResize="0"/>
          <p:nvPr/>
        </p:nvPicPr>
        <p:blipFill rotWithShape="1">
          <a:blip r:embed="rId3">
            <a:alphaModFix/>
          </a:blip>
          <a:srcRect/>
          <a:stretch/>
        </p:blipFill>
        <p:spPr>
          <a:xfrm>
            <a:off x="5924639" y="1507209"/>
            <a:ext cx="2291450" cy="2021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6"/>
          <p:cNvSpPr txBox="1">
            <a:spLocks noGrp="1"/>
          </p:cNvSpPr>
          <p:nvPr>
            <p:ph type="title"/>
          </p:nvPr>
        </p:nvSpPr>
        <p:spPr>
          <a:xfrm>
            <a:off x="457200" y="307247"/>
            <a:ext cx="674764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Justified True or False Statements</a:t>
            </a:r>
            <a:endParaRPr b="1" dirty="0"/>
          </a:p>
        </p:txBody>
      </p:sp>
      <p:sp>
        <p:nvSpPr>
          <p:cNvPr id="577" name="Google Shape;577;p66"/>
          <p:cNvSpPr txBox="1">
            <a:spLocks noGrp="1"/>
          </p:cNvSpPr>
          <p:nvPr>
            <p:ph type="body" idx="1"/>
          </p:nvPr>
        </p:nvSpPr>
        <p:spPr>
          <a:xfrm>
            <a:off x="457200" y="1134373"/>
            <a:ext cx="5020500" cy="247650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Reflected waves can combine with incoming waves to create new wave patterns. </a:t>
            </a:r>
            <a:endParaRPr dirty="0"/>
          </a:p>
        </p:txBody>
      </p:sp>
      <p:pic>
        <p:nvPicPr>
          <p:cNvPr id="578" name="Google Shape;578;p66"/>
          <p:cNvPicPr preferRelativeResize="0"/>
          <p:nvPr/>
        </p:nvPicPr>
        <p:blipFill rotWithShape="1">
          <a:blip r:embed="rId3">
            <a:alphaModFix/>
          </a:blip>
          <a:srcRect/>
          <a:stretch/>
        </p:blipFill>
        <p:spPr>
          <a:xfrm>
            <a:off x="5757525" y="1560812"/>
            <a:ext cx="2291450" cy="20218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7"/>
          <p:cNvSpPr txBox="1">
            <a:spLocks noGrp="1"/>
          </p:cNvSpPr>
          <p:nvPr>
            <p:ph type="title"/>
          </p:nvPr>
        </p:nvSpPr>
        <p:spPr>
          <a:xfrm>
            <a:off x="457200" y="307247"/>
            <a:ext cx="655530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Justified True or False Statements</a:t>
            </a:r>
            <a:endParaRPr b="1" dirty="0"/>
          </a:p>
        </p:txBody>
      </p:sp>
      <p:sp>
        <p:nvSpPr>
          <p:cNvPr id="584" name="Google Shape;584;p67"/>
          <p:cNvSpPr txBox="1">
            <a:spLocks noGrp="1"/>
          </p:cNvSpPr>
          <p:nvPr>
            <p:ph type="body" idx="1"/>
          </p:nvPr>
        </p:nvSpPr>
        <p:spPr>
          <a:xfrm>
            <a:off x="457200" y="1305059"/>
            <a:ext cx="5020500" cy="2084527"/>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Light passing through two narrow openings projects only two bright bands on a screen. </a:t>
            </a:r>
            <a:endParaRPr dirty="0"/>
          </a:p>
        </p:txBody>
      </p:sp>
      <p:pic>
        <p:nvPicPr>
          <p:cNvPr id="585" name="Google Shape;585;p67"/>
          <p:cNvPicPr preferRelativeResize="0"/>
          <p:nvPr/>
        </p:nvPicPr>
        <p:blipFill rotWithShape="1">
          <a:blip r:embed="rId3">
            <a:alphaModFix/>
          </a:blip>
          <a:srcRect/>
          <a:stretch/>
        </p:blipFill>
        <p:spPr>
          <a:xfrm>
            <a:off x="5757525" y="1560812"/>
            <a:ext cx="2291450" cy="20218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8"/>
          <p:cNvSpPr txBox="1">
            <a:spLocks noGrp="1"/>
          </p:cNvSpPr>
          <p:nvPr>
            <p:ph type="title"/>
          </p:nvPr>
        </p:nvSpPr>
        <p:spPr>
          <a:xfrm>
            <a:off x="457200" y="307247"/>
            <a:ext cx="656476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Justified True or False Statements</a:t>
            </a:r>
            <a:endParaRPr b="1" dirty="0"/>
          </a:p>
        </p:txBody>
      </p:sp>
      <p:sp>
        <p:nvSpPr>
          <p:cNvPr id="591" name="Google Shape;591;p68"/>
          <p:cNvSpPr txBox="1">
            <a:spLocks noGrp="1"/>
          </p:cNvSpPr>
          <p:nvPr>
            <p:ph type="body" idx="1"/>
          </p:nvPr>
        </p:nvSpPr>
        <p:spPr>
          <a:xfrm>
            <a:off x="457200" y="1305059"/>
            <a:ext cx="5020500" cy="208768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When resonance occurs, many different frequencies of waves are produced. </a:t>
            </a:r>
            <a:endParaRPr dirty="0"/>
          </a:p>
        </p:txBody>
      </p:sp>
      <p:pic>
        <p:nvPicPr>
          <p:cNvPr id="592" name="Google Shape;592;p68"/>
          <p:cNvPicPr preferRelativeResize="0"/>
          <p:nvPr/>
        </p:nvPicPr>
        <p:blipFill rotWithShape="1">
          <a:blip r:embed="rId3">
            <a:alphaModFix/>
          </a:blip>
          <a:srcRect/>
          <a:stretch/>
        </p:blipFill>
        <p:spPr>
          <a:xfrm>
            <a:off x="5757525" y="1560812"/>
            <a:ext cx="2291450" cy="20218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9"/>
          <p:cNvSpPr txBox="1">
            <a:spLocks noGrp="1"/>
          </p:cNvSpPr>
          <p:nvPr>
            <p:ph type="title"/>
          </p:nvPr>
        </p:nvSpPr>
        <p:spPr>
          <a:xfrm>
            <a:off x="457200" y="307247"/>
            <a:ext cx="649224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Justified True or False Statements</a:t>
            </a:r>
            <a:endParaRPr b="1" dirty="0"/>
          </a:p>
        </p:txBody>
      </p:sp>
      <p:sp>
        <p:nvSpPr>
          <p:cNvPr id="598" name="Google Shape;598;p69"/>
          <p:cNvSpPr txBox="1">
            <a:spLocks noGrp="1"/>
          </p:cNvSpPr>
          <p:nvPr>
            <p:ph type="body" idx="1"/>
          </p:nvPr>
        </p:nvSpPr>
        <p:spPr>
          <a:xfrm>
            <a:off x="457200" y="1305059"/>
            <a:ext cx="5020500" cy="1901647"/>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dirty="0"/>
              <a:t>Two intersecting waves can cancel one another out completely. </a:t>
            </a:r>
            <a:endParaRPr dirty="0"/>
          </a:p>
        </p:txBody>
      </p:sp>
      <p:pic>
        <p:nvPicPr>
          <p:cNvPr id="599" name="Google Shape;599;p69"/>
          <p:cNvPicPr preferRelativeResize="0"/>
          <p:nvPr/>
        </p:nvPicPr>
        <p:blipFill rotWithShape="1">
          <a:blip r:embed="rId3">
            <a:alphaModFix/>
          </a:blip>
          <a:srcRect/>
          <a:stretch/>
        </p:blipFill>
        <p:spPr>
          <a:xfrm>
            <a:off x="5757525" y="1560812"/>
            <a:ext cx="2291450" cy="202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307247"/>
            <a:ext cx="367967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I Notice, I Wonder</a:t>
            </a:r>
            <a:endParaRPr b="1" dirty="0"/>
          </a:p>
        </p:txBody>
      </p:sp>
      <p:sp>
        <p:nvSpPr>
          <p:cNvPr id="129" name="Google Shape;129;p25"/>
          <p:cNvSpPr txBox="1">
            <a:spLocks noGrp="1"/>
          </p:cNvSpPr>
          <p:nvPr>
            <p:ph type="body" idx="1"/>
          </p:nvPr>
        </p:nvSpPr>
        <p:spPr>
          <a:xfrm>
            <a:off x="381526" y="1225285"/>
            <a:ext cx="5631442" cy="2161148"/>
          </a:xfrm>
          <a:prstGeom prst="rect">
            <a:avLst/>
          </a:prstGeom>
          <a:noFill/>
          <a:ln>
            <a:noFill/>
          </a:ln>
        </p:spPr>
        <p:txBody>
          <a:bodyPr spcFirstLastPara="1" wrap="square" lIns="91400" tIns="91400" rIns="91400" bIns="91400" anchor="ctr" anchorCtr="0">
            <a:normAutofit/>
          </a:bodyPr>
          <a:lstStyle/>
          <a:p>
            <a:pPr indent="-457200"/>
            <a:r>
              <a:rPr lang="en-US" dirty="0"/>
              <a:t>As you watch the video, note what you are observing. </a:t>
            </a:r>
          </a:p>
          <a:p>
            <a:pPr indent="-457200"/>
            <a:r>
              <a:rPr lang="en-US" dirty="0"/>
              <a:t>List any  questions you have about what is happening. </a:t>
            </a:r>
            <a:endParaRPr dirty="0"/>
          </a:p>
        </p:txBody>
      </p:sp>
      <p:pic>
        <p:nvPicPr>
          <p:cNvPr id="130" name="Google Shape;130;p25"/>
          <p:cNvPicPr preferRelativeResize="0"/>
          <p:nvPr/>
        </p:nvPicPr>
        <p:blipFill rotWithShape="1">
          <a:blip r:embed="rId3">
            <a:alphaModFix/>
          </a:blip>
          <a:srcRect/>
          <a:stretch/>
        </p:blipFill>
        <p:spPr>
          <a:xfrm>
            <a:off x="6130141" y="691909"/>
            <a:ext cx="2249123" cy="22491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6" descr="This is the famous footage of the failure of the Tacoma Narrows bridge in Washington State, which collapsed 75 years ago today, on November 7, 1940. Now it turns out, though we have been seeing this footage many times in the past (especially if you ever take a college course in physics or engineering), we have been seeing it at the wrong speed! It turns out when the news agencies first made copies of the film footage, they used the wrong frame rate of 24fps, when it should have been 16fps. So we've been seeing the footage sped-up all this time!&#10;&#10;So I have slowed the footage and applied some frame blending to smooth it out, and now it shows the bridge undulations as they really would have appeared if you were standing by the bridge on that day 75 years ago. (With a resonant frequency of 12 cycles per minute.)" title="Tacoma-Narrows Bridge Collapse -- Time Corrected">
            <a:hlinkClick r:id="rId3"/>
          </p:cNvPr>
          <p:cNvPicPr preferRelativeResize="0"/>
          <p:nvPr/>
        </p:nvPicPr>
        <p:blipFill rotWithShape="1">
          <a:blip r:embed="rId4">
            <a:alphaModFix/>
          </a:blip>
          <a:srcRect/>
          <a:stretch/>
        </p:blipFill>
        <p:spPr>
          <a:xfrm>
            <a:off x="2286000" y="1243825"/>
            <a:ext cx="4572000" cy="3429000"/>
          </a:xfrm>
          <a:prstGeom prst="rect">
            <a:avLst/>
          </a:prstGeom>
          <a:noFill/>
          <a:ln>
            <a:noFill/>
          </a:ln>
        </p:spPr>
      </p:pic>
      <p:sp>
        <p:nvSpPr>
          <p:cNvPr id="136" name="Google Shape;136;p26"/>
          <p:cNvSpPr txBox="1">
            <a:spLocks noGrp="1"/>
          </p:cNvSpPr>
          <p:nvPr>
            <p:ph type="title"/>
          </p:nvPr>
        </p:nvSpPr>
        <p:spPr>
          <a:xfrm>
            <a:off x="457200" y="307247"/>
            <a:ext cx="3468414"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I Notice, I Wonder</a:t>
            </a:r>
            <a:endParaRPr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body" idx="1"/>
          </p:nvPr>
        </p:nvSpPr>
        <p:spPr>
          <a:xfrm>
            <a:off x="315310" y="1104400"/>
            <a:ext cx="6334585" cy="2663559"/>
          </a:xfrm>
          <a:prstGeom prst="rect">
            <a:avLst/>
          </a:prstGeom>
          <a:noFill/>
          <a:ln>
            <a:noFill/>
          </a:ln>
        </p:spPr>
        <p:txBody>
          <a:bodyPr spcFirstLastPara="1" wrap="square" lIns="91425" tIns="45700" rIns="91425" bIns="45700" anchor="ctr" anchorCtr="0">
            <a:normAutofit/>
          </a:bodyPr>
          <a:lstStyle/>
          <a:p>
            <a:pPr marL="457200" lvl="0" indent="-393700" algn="l" rtl="0">
              <a:lnSpc>
                <a:spcPct val="100000"/>
              </a:lnSpc>
              <a:spcBef>
                <a:spcPts val="520"/>
              </a:spcBef>
              <a:spcAft>
                <a:spcPts val="0"/>
              </a:spcAft>
              <a:buSzPts val="2600"/>
              <a:buChar char="•"/>
            </a:pPr>
            <a:r>
              <a:rPr lang="en-US" dirty="0"/>
              <a:t>What did you observe and what questions do you have? </a:t>
            </a:r>
            <a:endParaRPr dirty="0"/>
          </a:p>
          <a:p>
            <a:pPr marL="457200" lvl="0" indent="0" algn="l" rtl="0">
              <a:lnSpc>
                <a:spcPct val="100000"/>
              </a:lnSpc>
              <a:spcBef>
                <a:spcPts val="520"/>
              </a:spcBef>
              <a:spcAft>
                <a:spcPts val="0"/>
              </a:spcAft>
              <a:buSzPts val="2600"/>
              <a:buNone/>
            </a:pPr>
            <a:endParaRPr dirty="0"/>
          </a:p>
          <a:p>
            <a:pPr marL="457200" lvl="0" indent="-393700" algn="l" rtl="0">
              <a:lnSpc>
                <a:spcPct val="100000"/>
              </a:lnSpc>
              <a:spcBef>
                <a:spcPts val="520"/>
              </a:spcBef>
              <a:spcAft>
                <a:spcPts val="0"/>
              </a:spcAft>
              <a:buSzPts val="2600"/>
              <a:buChar char="•"/>
            </a:pPr>
            <a:r>
              <a:rPr lang="en-US" dirty="0"/>
              <a:t>How could a bridge trap and then amplify vibrations caused by wind?</a:t>
            </a:r>
            <a:endParaRPr dirty="0"/>
          </a:p>
        </p:txBody>
      </p:sp>
      <p:sp>
        <p:nvSpPr>
          <p:cNvPr id="142" name="Google Shape;142;p27"/>
          <p:cNvSpPr txBox="1">
            <a:spLocks noGrp="1"/>
          </p:cNvSpPr>
          <p:nvPr>
            <p:ph type="title"/>
          </p:nvPr>
        </p:nvSpPr>
        <p:spPr>
          <a:xfrm>
            <a:off x="457200" y="159051"/>
            <a:ext cx="3326524"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Galloping Gertie</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48897" y="202675"/>
            <a:ext cx="7318353"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Making Your Own Waves - Setting Up</a:t>
            </a:r>
            <a:endParaRPr b="1" dirty="0"/>
          </a:p>
        </p:txBody>
      </p:sp>
      <p:sp>
        <p:nvSpPr>
          <p:cNvPr id="148" name="Google Shape;148;p28"/>
          <p:cNvSpPr txBox="1">
            <a:spLocks noGrp="1"/>
          </p:cNvSpPr>
          <p:nvPr>
            <p:ph type="body" idx="1"/>
          </p:nvPr>
        </p:nvSpPr>
        <p:spPr>
          <a:xfrm>
            <a:off x="482425" y="1101252"/>
            <a:ext cx="6050805" cy="1640700"/>
          </a:xfrm>
          <a:prstGeom prst="rect">
            <a:avLst/>
          </a:prstGeom>
          <a:noFill/>
          <a:ln>
            <a:noFill/>
          </a:ln>
        </p:spPr>
        <p:txBody>
          <a:bodyPr spcFirstLastPara="1" wrap="square" lIns="91400" tIns="91400" rIns="91400" bIns="91400" anchor="t" anchorCtr="0">
            <a:normAutofit fontScale="85000" lnSpcReduction="20000"/>
          </a:bodyPr>
          <a:lstStyle/>
          <a:p>
            <a:pPr marL="457200" lvl="0" indent="-368935" algn="l" rtl="0">
              <a:lnSpc>
                <a:spcPct val="100000"/>
              </a:lnSpc>
              <a:spcBef>
                <a:spcPts val="520"/>
              </a:spcBef>
              <a:spcAft>
                <a:spcPts val="0"/>
              </a:spcAft>
              <a:buSzPct val="100000"/>
              <a:buChar char="•"/>
            </a:pPr>
            <a:r>
              <a:rPr lang="en-US" dirty="0"/>
              <a:t>Mark off a 6-meter spot on the floor.</a:t>
            </a:r>
            <a:endParaRPr dirty="0"/>
          </a:p>
          <a:p>
            <a:pPr marL="457200" lvl="0" indent="-368935" algn="l" rtl="0">
              <a:lnSpc>
                <a:spcPct val="100000"/>
              </a:lnSpc>
              <a:spcBef>
                <a:spcPts val="0"/>
              </a:spcBef>
              <a:spcAft>
                <a:spcPts val="0"/>
              </a:spcAft>
              <a:buSzPct val="100000"/>
              <a:buChar char="•"/>
            </a:pPr>
            <a:r>
              <a:rPr lang="en-US" dirty="0"/>
              <a:t>Use masking tape to mark the following spots:</a:t>
            </a:r>
            <a:endParaRPr dirty="0"/>
          </a:p>
          <a:p>
            <a:pPr marL="914400" lvl="1" indent="-311181" algn="l" rtl="0">
              <a:lnSpc>
                <a:spcPct val="100000"/>
              </a:lnSpc>
              <a:spcBef>
                <a:spcPts val="0"/>
              </a:spcBef>
              <a:spcAft>
                <a:spcPts val="0"/>
              </a:spcAft>
              <a:buSzPct val="100000"/>
              <a:buFont typeface="Wingdings" panose="05000000000000000000" pitchFamily="2" charset="2"/>
              <a:buChar char="§"/>
            </a:pPr>
            <a:r>
              <a:rPr lang="en-US" dirty="0"/>
              <a:t>0 Meters (starting location)</a:t>
            </a:r>
            <a:endParaRPr dirty="0"/>
          </a:p>
          <a:p>
            <a:pPr marL="914400" lvl="1" indent="-311181" algn="l" rtl="0">
              <a:lnSpc>
                <a:spcPct val="100000"/>
              </a:lnSpc>
              <a:spcBef>
                <a:spcPts val="0"/>
              </a:spcBef>
              <a:spcAft>
                <a:spcPts val="0"/>
              </a:spcAft>
              <a:buSzPct val="100000"/>
              <a:buFont typeface="Wingdings" panose="05000000000000000000" pitchFamily="2" charset="2"/>
              <a:buChar char="§"/>
            </a:pPr>
            <a:r>
              <a:rPr lang="en-US" dirty="0"/>
              <a:t>3 Meters (center location)</a:t>
            </a:r>
            <a:endParaRPr dirty="0"/>
          </a:p>
          <a:p>
            <a:pPr marL="914400" lvl="1" indent="-311181" algn="l" rtl="0">
              <a:lnSpc>
                <a:spcPct val="100000"/>
              </a:lnSpc>
              <a:spcBef>
                <a:spcPts val="0"/>
              </a:spcBef>
              <a:spcAft>
                <a:spcPts val="0"/>
              </a:spcAft>
              <a:buSzPct val="100000"/>
              <a:buFont typeface="Wingdings" panose="05000000000000000000" pitchFamily="2" charset="2"/>
              <a:buChar char="§"/>
            </a:pPr>
            <a:r>
              <a:rPr lang="en-US" dirty="0"/>
              <a:t>6 Meters (ending location)</a:t>
            </a:r>
            <a:endParaRPr dirty="0"/>
          </a:p>
          <a:p>
            <a:pPr marL="457200" lvl="0" indent="-368935" algn="l" rtl="0">
              <a:lnSpc>
                <a:spcPct val="100000"/>
              </a:lnSpc>
              <a:spcBef>
                <a:spcPts val="0"/>
              </a:spcBef>
              <a:spcAft>
                <a:spcPts val="0"/>
              </a:spcAft>
              <a:buSzPct val="100000"/>
              <a:buChar char="•"/>
            </a:pPr>
            <a:r>
              <a:rPr lang="en-US" dirty="0"/>
              <a:t>Each mark should be 1 Meter long.</a:t>
            </a:r>
            <a:endParaRPr dirty="0"/>
          </a:p>
        </p:txBody>
      </p:sp>
      <p:grpSp>
        <p:nvGrpSpPr>
          <p:cNvPr id="149" name="Google Shape;149;p28"/>
          <p:cNvGrpSpPr/>
          <p:nvPr/>
        </p:nvGrpSpPr>
        <p:grpSpPr>
          <a:xfrm>
            <a:off x="66547" y="2704625"/>
            <a:ext cx="8890400" cy="1991400"/>
            <a:chOff x="19250" y="3086150"/>
            <a:chExt cx="8890400" cy="1991400"/>
          </a:xfrm>
        </p:grpSpPr>
        <p:grpSp>
          <p:nvGrpSpPr>
            <p:cNvPr id="150" name="Google Shape;150;p28"/>
            <p:cNvGrpSpPr/>
            <p:nvPr/>
          </p:nvGrpSpPr>
          <p:grpSpPr>
            <a:xfrm>
              <a:off x="19250" y="3690425"/>
              <a:ext cx="6715933" cy="1387125"/>
              <a:chOff x="324050" y="3690425"/>
              <a:chExt cx="6715933" cy="1387125"/>
            </a:xfrm>
          </p:grpSpPr>
          <p:grpSp>
            <p:nvGrpSpPr>
              <p:cNvPr id="151" name="Google Shape;151;p28"/>
              <p:cNvGrpSpPr/>
              <p:nvPr/>
            </p:nvGrpSpPr>
            <p:grpSpPr>
              <a:xfrm>
                <a:off x="324050" y="3767750"/>
                <a:ext cx="6715933" cy="1309800"/>
                <a:chOff x="333964" y="3257425"/>
                <a:chExt cx="8358348" cy="1309800"/>
              </a:xfrm>
            </p:grpSpPr>
            <p:grpSp>
              <p:nvGrpSpPr>
                <p:cNvPr id="152" name="Google Shape;152;p28"/>
                <p:cNvGrpSpPr/>
                <p:nvPr/>
              </p:nvGrpSpPr>
              <p:grpSpPr>
                <a:xfrm>
                  <a:off x="818625" y="3257425"/>
                  <a:ext cx="7389000" cy="811200"/>
                  <a:chOff x="838400" y="3336550"/>
                  <a:chExt cx="7389000" cy="811200"/>
                </a:xfrm>
              </p:grpSpPr>
              <p:cxnSp>
                <p:nvCxnSpPr>
                  <p:cNvPr id="153" name="Google Shape;153;p28"/>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154" name="Google Shape;154;p28"/>
                  <p:cNvGrpSpPr/>
                  <p:nvPr/>
                </p:nvGrpSpPr>
                <p:grpSpPr>
                  <a:xfrm>
                    <a:off x="838400" y="3336550"/>
                    <a:ext cx="7389000" cy="811200"/>
                    <a:chOff x="838400" y="3336550"/>
                    <a:chExt cx="7389000" cy="811200"/>
                  </a:xfrm>
                </p:grpSpPr>
                <p:cxnSp>
                  <p:nvCxnSpPr>
                    <p:cNvPr id="155" name="Google Shape;155;p28"/>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156" name="Google Shape;156;p28"/>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157" name="Google Shape;157;p28"/>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158" name="Google Shape;158;p28"/>
                <p:cNvSpPr txBox="1"/>
                <p:nvPr/>
              </p:nvSpPr>
              <p:spPr>
                <a:xfrm>
                  <a:off x="333964" y="4068625"/>
                  <a:ext cx="969300" cy="498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Starting Location - 0 Meters</a:t>
                  </a:r>
                  <a:endParaRPr sz="1400" b="0" i="0" u="none" strike="noStrike" cap="none">
                    <a:solidFill>
                      <a:srgbClr val="000000"/>
                    </a:solidFill>
                    <a:latin typeface="Calibri"/>
                    <a:ea typeface="Calibri"/>
                    <a:cs typeface="Calibri"/>
                    <a:sym typeface="Calibri"/>
                  </a:endParaRPr>
                </a:p>
              </p:txBody>
            </p:sp>
            <p:sp>
              <p:nvSpPr>
                <p:cNvPr id="159" name="Google Shape;159;p28"/>
                <p:cNvSpPr txBox="1"/>
                <p:nvPr/>
              </p:nvSpPr>
              <p:spPr>
                <a:xfrm>
                  <a:off x="4028488" y="4068625"/>
                  <a:ext cx="969300" cy="498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Center Location - 3 Meters</a:t>
                  </a:r>
                  <a:endParaRPr sz="1400" b="0" i="0" u="none" strike="noStrike" cap="none">
                    <a:solidFill>
                      <a:srgbClr val="000000"/>
                    </a:solidFill>
                    <a:latin typeface="Calibri"/>
                    <a:ea typeface="Calibri"/>
                    <a:cs typeface="Calibri"/>
                    <a:sym typeface="Calibri"/>
                  </a:endParaRPr>
                </a:p>
              </p:txBody>
            </p:sp>
            <p:sp>
              <p:nvSpPr>
                <p:cNvPr id="160" name="Google Shape;160;p28"/>
                <p:cNvSpPr txBox="1"/>
                <p:nvPr/>
              </p:nvSpPr>
              <p:spPr>
                <a:xfrm>
                  <a:off x="7723012" y="4068625"/>
                  <a:ext cx="969300" cy="498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Ending Location - 6 Meters</a:t>
                  </a:r>
                  <a:endParaRPr sz="1400" b="0" i="0" u="none" strike="noStrike" cap="none">
                    <a:solidFill>
                      <a:srgbClr val="000000"/>
                    </a:solidFill>
                    <a:latin typeface="Calibri"/>
                    <a:ea typeface="Calibri"/>
                    <a:cs typeface="Calibri"/>
                    <a:sym typeface="Calibri"/>
                  </a:endParaRPr>
                </a:p>
              </p:txBody>
            </p:sp>
          </p:grpSp>
          <p:sp>
            <p:nvSpPr>
              <p:cNvPr id="161" name="Google Shape;161;p28"/>
              <p:cNvSpPr/>
              <p:nvPr/>
            </p:nvSpPr>
            <p:spPr>
              <a:xfrm>
                <a:off x="818625" y="3697625"/>
                <a:ext cx="2739900" cy="385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8"/>
              <p:cNvSpPr txBox="1"/>
              <p:nvPr/>
            </p:nvSpPr>
            <p:spPr>
              <a:xfrm>
                <a:off x="1268625" y="3690425"/>
                <a:ext cx="1839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3 Meters Distance</a:t>
                </a:r>
                <a:endParaRPr sz="1400" b="0" i="0" u="none" strike="noStrike" cap="none" dirty="0">
                  <a:solidFill>
                    <a:srgbClr val="000000"/>
                  </a:solidFill>
                  <a:latin typeface="Calibri"/>
                  <a:ea typeface="Calibri"/>
                  <a:cs typeface="Calibri"/>
                  <a:sym typeface="Calibri"/>
                </a:endParaRPr>
              </a:p>
            </p:txBody>
          </p:sp>
          <p:sp>
            <p:nvSpPr>
              <p:cNvPr id="163" name="Google Shape;163;p28"/>
              <p:cNvSpPr/>
              <p:nvPr/>
            </p:nvSpPr>
            <p:spPr>
              <a:xfrm>
                <a:off x="3799950" y="3697625"/>
                <a:ext cx="2739900" cy="385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8"/>
              <p:cNvSpPr txBox="1"/>
              <p:nvPr/>
            </p:nvSpPr>
            <p:spPr>
              <a:xfrm>
                <a:off x="4249950" y="3690425"/>
                <a:ext cx="1839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Meters Distance</a:t>
                </a:r>
                <a:endParaRPr sz="1400" b="0" i="0" u="none" strike="noStrike" cap="none">
                  <a:solidFill>
                    <a:srgbClr val="000000"/>
                  </a:solidFill>
                  <a:latin typeface="Calibri"/>
                  <a:ea typeface="Calibri"/>
                  <a:cs typeface="Calibri"/>
                  <a:sym typeface="Calibri"/>
                </a:endParaRPr>
              </a:p>
            </p:txBody>
          </p:sp>
        </p:grpSp>
        <p:sp>
          <p:nvSpPr>
            <p:cNvPr id="165" name="Google Shape;165;p28"/>
            <p:cNvSpPr/>
            <p:nvPr/>
          </p:nvSpPr>
          <p:spPr>
            <a:xfrm rot="8100000">
              <a:off x="6387621" y="3776828"/>
              <a:ext cx="613062" cy="474751"/>
            </a:xfrm>
            <a:prstGeom prst="rightArrow">
              <a:avLst>
                <a:gd name="adj1" fmla="val 50000"/>
                <a:gd name="adj2" fmla="val 50000"/>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8"/>
            <p:cNvSpPr txBox="1"/>
            <p:nvPr/>
          </p:nvSpPr>
          <p:spPr>
            <a:xfrm>
              <a:off x="6624850" y="3086150"/>
              <a:ext cx="2284800" cy="615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1 Meter long, centered on the 6 Meter long line</a:t>
              </a: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457200" y="307247"/>
            <a:ext cx="6867459"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dirty="0"/>
              <a:t>Making Your Own Waves - Round 1</a:t>
            </a:r>
            <a:endParaRPr b="1" dirty="0"/>
          </a:p>
        </p:txBody>
      </p:sp>
      <p:sp>
        <p:nvSpPr>
          <p:cNvPr id="172" name="Google Shape;172;p29"/>
          <p:cNvSpPr txBox="1">
            <a:spLocks noGrp="1"/>
          </p:cNvSpPr>
          <p:nvPr>
            <p:ph type="body" idx="1"/>
          </p:nvPr>
        </p:nvSpPr>
        <p:spPr>
          <a:xfrm>
            <a:off x="457200" y="1164647"/>
            <a:ext cx="8229600" cy="2051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520"/>
              </a:spcBef>
              <a:spcAft>
                <a:spcPts val="0"/>
              </a:spcAft>
              <a:buSzPct val="108108"/>
              <a:buNone/>
            </a:pPr>
            <a:r>
              <a:rPr lang="en-US" b="1" dirty="0"/>
              <a:t>Student Roles</a:t>
            </a:r>
            <a:endParaRPr b="1" dirty="0"/>
          </a:p>
          <a:p>
            <a:pPr marL="457200" lvl="0" indent="-381317" algn="l" rtl="0">
              <a:lnSpc>
                <a:spcPct val="100000"/>
              </a:lnSpc>
              <a:spcBef>
                <a:spcPts val="520"/>
              </a:spcBef>
              <a:spcAft>
                <a:spcPts val="0"/>
              </a:spcAft>
              <a:buSzPct val="100000"/>
              <a:buChar char="•"/>
            </a:pPr>
            <a:r>
              <a:rPr lang="en-US" dirty="0"/>
              <a:t>Student A - Holds one end of the long spring.</a:t>
            </a:r>
            <a:endParaRPr dirty="0"/>
          </a:p>
          <a:p>
            <a:pPr marL="457200" lvl="0" indent="-381317" algn="l" rtl="0">
              <a:lnSpc>
                <a:spcPct val="100000"/>
              </a:lnSpc>
              <a:spcBef>
                <a:spcPts val="0"/>
              </a:spcBef>
              <a:spcAft>
                <a:spcPts val="0"/>
              </a:spcAft>
              <a:buSzPct val="100000"/>
              <a:buChar char="•"/>
            </a:pPr>
            <a:r>
              <a:rPr lang="en-US" dirty="0"/>
              <a:t>Student B - Makes and records observations.</a:t>
            </a:r>
            <a:endParaRPr dirty="0"/>
          </a:p>
          <a:p>
            <a:pPr marL="457200" lvl="0" indent="-381317" algn="l" rtl="0">
              <a:lnSpc>
                <a:spcPct val="100000"/>
              </a:lnSpc>
              <a:spcBef>
                <a:spcPts val="0"/>
              </a:spcBef>
              <a:spcAft>
                <a:spcPts val="0"/>
              </a:spcAft>
              <a:buSzPct val="100000"/>
              <a:buChar char="•"/>
            </a:pPr>
            <a:r>
              <a:rPr lang="en-US" dirty="0"/>
              <a:t>Student C - Snaps one end of the long spring. </a:t>
            </a:r>
            <a:endParaRPr dirty="0"/>
          </a:p>
          <a:p>
            <a:pPr marL="914400" lvl="1" indent="-346075" algn="l" rtl="0">
              <a:lnSpc>
                <a:spcPct val="100000"/>
              </a:lnSpc>
              <a:spcBef>
                <a:spcPts val="0"/>
              </a:spcBef>
              <a:spcAft>
                <a:spcPts val="0"/>
              </a:spcAft>
              <a:buSzPct val="100000"/>
              <a:buFont typeface="Wingdings" panose="05000000000000000000" pitchFamily="2" charset="2"/>
              <a:buChar char="§"/>
            </a:pPr>
            <a:r>
              <a:rPr lang="en-US" dirty="0"/>
              <a:t>Start at the center of the meter marker.</a:t>
            </a:r>
            <a:endParaRPr dirty="0"/>
          </a:p>
          <a:p>
            <a:pPr marL="914400" lvl="1" indent="-346075" algn="l" rtl="0">
              <a:lnSpc>
                <a:spcPct val="100000"/>
              </a:lnSpc>
              <a:spcBef>
                <a:spcPts val="0"/>
              </a:spcBef>
              <a:spcAft>
                <a:spcPts val="0"/>
              </a:spcAft>
              <a:buSzPct val="100000"/>
              <a:buFont typeface="Wingdings" panose="05000000000000000000" pitchFamily="2" charset="2"/>
              <a:buChar char="§"/>
            </a:pPr>
            <a:r>
              <a:rPr lang="en-US" dirty="0"/>
              <a:t>Snap to the far left of the meter marker.</a:t>
            </a:r>
            <a:endParaRPr dirty="0"/>
          </a:p>
          <a:p>
            <a:pPr marL="914400" lvl="1" indent="-346075" algn="l" rtl="0">
              <a:lnSpc>
                <a:spcPct val="100000"/>
              </a:lnSpc>
              <a:spcBef>
                <a:spcPts val="0"/>
              </a:spcBef>
              <a:spcAft>
                <a:spcPts val="0"/>
              </a:spcAft>
              <a:buSzPct val="100000"/>
              <a:buFont typeface="Wingdings" panose="05000000000000000000" pitchFamily="2" charset="2"/>
              <a:buChar char="§"/>
            </a:pPr>
            <a:r>
              <a:rPr lang="en-US" dirty="0"/>
              <a:t>Return immediately to the center of the meter marker.</a:t>
            </a:r>
            <a:endParaRPr dirty="0"/>
          </a:p>
        </p:txBody>
      </p:sp>
      <p:grpSp>
        <p:nvGrpSpPr>
          <p:cNvPr id="173" name="Google Shape;173;p29"/>
          <p:cNvGrpSpPr/>
          <p:nvPr/>
        </p:nvGrpSpPr>
        <p:grpSpPr>
          <a:xfrm>
            <a:off x="303743" y="3216047"/>
            <a:ext cx="6788076" cy="1656587"/>
            <a:chOff x="287977" y="3474963"/>
            <a:chExt cx="6788076" cy="1656587"/>
          </a:xfrm>
        </p:grpSpPr>
        <p:grpSp>
          <p:nvGrpSpPr>
            <p:cNvPr id="174" name="Google Shape;174;p29"/>
            <p:cNvGrpSpPr/>
            <p:nvPr/>
          </p:nvGrpSpPr>
          <p:grpSpPr>
            <a:xfrm>
              <a:off x="324038" y="3920150"/>
              <a:ext cx="6715934" cy="1211400"/>
              <a:chOff x="333950" y="3257425"/>
              <a:chExt cx="8358350" cy="1211400"/>
            </a:xfrm>
          </p:grpSpPr>
          <p:grpSp>
            <p:nvGrpSpPr>
              <p:cNvPr id="175" name="Google Shape;175;p29"/>
              <p:cNvGrpSpPr/>
              <p:nvPr/>
            </p:nvGrpSpPr>
            <p:grpSpPr>
              <a:xfrm>
                <a:off x="818625" y="3257425"/>
                <a:ext cx="7389000" cy="811200"/>
                <a:chOff x="838400" y="3336550"/>
                <a:chExt cx="7389000" cy="811200"/>
              </a:xfrm>
            </p:grpSpPr>
            <p:cxnSp>
              <p:nvCxnSpPr>
                <p:cNvPr id="176" name="Google Shape;176;p29"/>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177" name="Google Shape;177;p29"/>
                <p:cNvGrpSpPr/>
                <p:nvPr/>
              </p:nvGrpSpPr>
              <p:grpSpPr>
                <a:xfrm>
                  <a:off x="838400" y="3336550"/>
                  <a:ext cx="7389000" cy="811200"/>
                  <a:chOff x="838400" y="3336550"/>
                  <a:chExt cx="7389000" cy="811200"/>
                </a:xfrm>
              </p:grpSpPr>
              <p:cxnSp>
                <p:nvCxnSpPr>
                  <p:cNvPr id="178" name="Google Shape;178;p29"/>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179" name="Google Shape;179;p29"/>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180" name="Google Shape;180;p29"/>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181" name="Google Shape;181;p29"/>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Student A - 0 Meters</a:t>
                </a:r>
                <a:endParaRPr sz="1000" b="0" i="0" u="none" strike="noStrike" cap="none">
                  <a:solidFill>
                    <a:srgbClr val="000000"/>
                  </a:solidFill>
                  <a:latin typeface="Calibri"/>
                  <a:ea typeface="Calibri"/>
                  <a:cs typeface="Calibri"/>
                  <a:sym typeface="Calibri"/>
                </a:endParaRPr>
              </a:p>
            </p:txBody>
          </p:sp>
          <p:sp>
            <p:nvSpPr>
              <p:cNvPr id="182" name="Google Shape;182;p29"/>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B - 3 Meters</a:t>
                </a:r>
                <a:endParaRPr sz="1400" b="0" i="0" u="none" strike="noStrike" cap="none">
                  <a:solidFill>
                    <a:srgbClr val="000000"/>
                  </a:solidFill>
                  <a:latin typeface="Calibri"/>
                  <a:ea typeface="Calibri"/>
                  <a:cs typeface="Calibri"/>
                  <a:sym typeface="Calibri"/>
                </a:endParaRPr>
              </a:p>
            </p:txBody>
          </p:sp>
          <p:sp>
            <p:nvSpPr>
              <p:cNvPr id="183" name="Google Shape;183;p29"/>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 C - 6 Meters</a:t>
                </a:r>
                <a:endParaRPr sz="1400" b="0" i="0" u="none" strike="noStrike" cap="none">
                  <a:solidFill>
                    <a:srgbClr val="000000"/>
                  </a:solidFill>
                  <a:latin typeface="Calibri"/>
                  <a:ea typeface="Calibri"/>
                  <a:cs typeface="Calibri"/>
                  <a:sym typeface="Calibri"/>
                </a:endParaRPr>
              </a:p>
            </p:txBody>
          </p:sp>
        </p:grpSp>
        <p:pic>
          <p:nvPicPr>
            <p:cNvPr id="184" name="Google Shape;184;p29"/>
            <p:cNvPicPr preferRelativeResize="0"/>
            <p:nvPr/>
          </p:nvPicPr>
          <p:blipFill rotWithShape="1">
            <a:blip r:embed="rId3">
              <a:alphaModFix/>
            </a:blip>
            <a:srcRect/>
            <a:stretch/>
          </p:blipFill>
          <p:spPr>
            <a:xfrm>
              <a:off x="287977" y="3474963"/>
              <a:ext cx="851001" cy="1300474"/>
            </a:xfrm>
            <a:prstGeom prst="rect">
              <a:avLst/>
            </a:prstGeom>
            <a:noFill/>
            <a:ln>
              <a:noFill/>
            </a:ln>
          </p:spPr>
        </p:pic>
        <p:pic>
          <p:nvPicPr>
            <p:cNvPr id="185" name="Google Shape;185;p29"/>
            <p:cNvPicPr preferRelativeResize="0"/>
            <p:nvPr/>
          </p:nvPicPr>
          <p:blipFill rotWithShape="1">
            <a:blip r:embed="rId4">
              <a:alphaModFix/>
            </a:blip>
            <a:srcRect/>
            <a:stretch/>
          </p:blipFill>
          <p:spPr>
            <a:xfrm>
              <a:off x="3238625" y="3474975"/>
              <a:ext cx="886778" cy="1300452"/>
            </a:xfrm>
            <a:prstGeom prst="rect">
              <a:avLst/>
            </a:prstGeom>
            <a:noFill/>
            <a:ln>
              <a:noFill/>
            </a:ln>
          </p:spPr>
        </p:pic>
        <p:pic>
          <p:nvPicPr>
            <p:cNvPr id="186" name="Google Shape;186;p29"/>
            <p:cNvPicPr preferRelativeResize="0"/>
            <p:nvPr/>
          </p:nvPicPr>
          <p:blipFill rotWithShape="1">
            <a:blip r:embed="rId5">
              <a:alphaModFix/>
            </a:blip>
            <a:srcRect/>
            <a:stretch/>
          </p:blipFill>
          <p:spPr>
            <a:xfrm>
              <a:off x="6225052" y="3474972"/>
              <a:ext cx="851001" cy="1300466"/>
            </a:xfrm>
            <a:prstGeom prst="rect">
              <a:avLst/>
            </a:prstGeom>
            <a:noFill/>
            <a:ln>
              <a:noFill/>
            </a:ln>
          </p:spPr>
        </p:pic>
      </p:gr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C0333C-1E69-4357-A731-8762BAE0D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3D4CD3-713F-4393-96E2-70954A7D3BF4}">
  <ds:schemaRefs>
    <ds:schemaRef ds:uri="http://schemas.microsoft.com/sharepoint/v3/contenttype/forms"/>
  </ds:schemaRefs>
</ds:datastoreItem>
</file>

<file path=customXml/itemProps3.xml><?xml version="1.0" encoding="utf-8"?>
<ds:datastoreItem xmlns:ds="http://schemas.openxmlformats.org/officeDocument/2006/customXml" ds:itemID="{15F9922B-9374-4561-840F-10E376D23465}">
  <ds:schemaRefs>
    <ds:schemaRef ds:uri="d06b737b-b789-4524-96b5-d3d460658ae2"/>
    <ds:schemaRef ds:uri="http://purl.org/dc/elements/1.1/"/>
    <ds:schemaRef ds:uri="http://schemas.openxmlformats.org/package/2006/metadata/core-properties"/>
    <ds:schemaRef ds:uri="http://www.w3.org/XML/1998/namespace"/>
    <ds:schemaRef ds:uri="966e68ee-ec3c-4f12-bd4f-fedbbec8de0b"/>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399</TotalTime>
  <Words>2046</Words>
  <Application>Microsoft Macintosh PowerPoint</Application>
  <PresentationFormat>On-screen Show (16:9)</PresentationFormat>
  <Paragraphs>215</Paragraphs>
  <Slides>49</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Noto Sans Symbols</vt:lpstr>
      <vt:lpstr>Wingdings</vt:lpstr>
      <vt:lpstr>LEARN theme</vt:lpstr>
      <vt:lpstr>LEARN theme</vt:lpstr>
      <vt:lpstr>PowerPoint Presentation</vt:lpstr>
      <vt:lpstr>Galloping Gertie</vt:lpstr>
      <vt:lpstr>Essential Questions</vt:lpstr>
      <vt:lpstr>Lesson Objectives</vt:lpstr>
      <vt:lpstr>I Notice, I Wonder</vt:lpstr>
      <vt:lpstr>I Notice, I Wonder</vt:lpstr>
      <vt:lpstr>Galloping Gertie</vt:lpstr>
      <vt:lpstr>Making Your Own Waves - Setting Up</vt:lpstr>
      <vt:lpstr>Making Your Own Waves - Round 1</vt:lpstr>
      <vt:lpstr>Making Your Own Waves - Round 1</vt:lpstr>
      <vt:lpstr>Making Your Own Waves - Round 2</vt:lpstr>
      <vt:lpstr>Making Your Own Waves - Round 2</vt:lpstr>
      <vt:lpstr>Making Your Own Waves - Reflection</vt:lpstr>
      <vt:lpstr>Wave Interactions - Round 1</vt:lpstr>
      <vt:lpstr>Wave Interactions - Round 1</vt:lpstr>
      <vt:lpstr>Wave Interactions - Round 1</vt:lpstr>
      <vt:lpstr>Wave Interactions - Round 2</vt:lpstr>
      <vt:lpstr>Wave Interactions - Round 2</vt:lpstr>
      <vt:lpstr>Wave Interactions - Round 2</vt:lpstr>
      <vt:lpstr>Wave Interference - Student Roles</vt:lpstr>
      <vt:lpstr>Wave Interference - Prediction 1</vt:lpstr>
      <vt:lpstr>Wave Interference - Prediction 2</vt:lpstr>
      <vt:lpstr>Wave Interference - Prediction 1</vt:lpstr>
      <vt:lpstr>Constructive Interference</vt:lpstr>
      <vt:lpstr>Wave Interference - Prediction 2</vt:lpstr>
      <vt:lpstr>Destructive Interference</vt:lpstr>
      <vt:lpstr>Wave Interference</vt:lpstr>
      <vt:lpstr>Wave Interference</vt:lpstr>
      <vt:lpstr>Wave Interference - Original Pulse Wave</vt:lpstr>
      <vt:lpstr>Interference-Definition</vt:lpstr>
      <vt:lpstr>Reflection - Definition</vt:lpstr>
      <vt:lpstr>Phase-Definition </vt:lpstr>
      <vt:lpstr>Wave Reflection</vt:lpstr>
      <vt:lpstr>Wave Reflection</vt:lpstr>
      <vt:lpstr>Whirly Tube</vt:lpstr>
      <vt:lpstr>Resonance</vt:lpstr>
      <vt:lpstr>Interference Patterns</vt:lpstr>
      <vt:lpstr>Interference Patterns</vt:lpstr>
      <vt:lpstr>Interference Patterns in Water Waves </vt:lpstr>
      <vt:lpstr>The Last Man Who Knew Everything</vt:lpstr>
      <vt:lpstr>Wave Theory of Light</vt:lpstr>
      <vt:lpstr>What causes patterns of dark and light bands?</vt:lpstr>
      <vt:lpstr>Driving Question Board</vt:lpstr>
      <vt:lpstr>Justified True or False Statements</vt:lpstr>
      <vt:lpstr>Justified True or False Statements</vt:lpstr>
      <vt:lpstr>Justified True or False Statements</vt:lpstr>
      <vt:lpstr>Justified True or False Statements</vt:lpstr>
      <vt:lpstr>Justified True or False Statements</vt:lpstr>
      <vt:lpstr>Justified True or False Statements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Galloping Gertie</dc:title>
  <dc:subject>Waves Lesson 3</dc:subject>
  <dc:creator>profe</dc:creator>
  <cp:lastModifiedBy>Shogren, Caitlin E.</cp:lastModifiedBy>
  <cp:revision>6</cp:revision>
  <dcterms:modified xsi:type="dcterms:W3CDTF">2021-09-27T13:29:24Z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