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9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07" autoAdjust="0"/>
  </p:normalViewPr>
  <p:slideViewPr>
    <p:cSldViewPr snapToGrid="0">
      <p:cViewPr varScale="1">
        <p:scale>
          <a:sx n="151" d="100"/>
          <a:sy n="151" d="100"/>
        </p:scale>
        <p:origin x="208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h.org/news/2016/01/27/why-carbon-monoxide-is-so-dangerou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ymptoms_of_lead_poisoning_(raster).png#fil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timmeko/6106058553/in/photostream/Flick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m-pollution/particulate-matter-pm-basics#P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limate.nasa.gov/news/3027/getting-to-the-heart-of-the-particulate-matter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for.com/news/ozon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for.com/news/ozone-alert-day-issued-for-oklahoma-city-tulsa-metro-areas-for-thursday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df0986fa7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cdf0986fa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0074c72a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0074c72a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0074c72a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0074c72a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K20 Center. (2021, July). Driving Question Board. Strategies. https://learn.k20center.ou.edu/strategy/1511?rev=8567</a:t>
            </a:r>
          </a:p>
        </p:txBody>
      </p:sp>
    </p:spTree>
    <p:extLst>
      <p:ext uri="{BB962C8B-B14F-4D97-AF65-F5344CB8AC3E}">
        <p14:creationId xmlns:p14="http://schemas.microsoft.com/office/powerpoint/2010/main" val="180623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0074c72a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0074c72a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Council of Science and Health.  (2016, January 27). Here’s why carbon monoxide is so dangerous [Infographic]. Retrieved from </a:t>
            </a:r>
            <a:r>
              <a:rPr lang="en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https://www.acsh.org/news/2016/01/27/why-carbon-monoxide-is-so-dangerous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0074c72a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0074c72a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Haggstrom, M. (2015, June 7). File: Symptoms of lead poisoning (raster). Retrieved April 19, 2021, from </a:t>
            </a:r>
            <a:r>
              <a:rPr lang="en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https://commons.wikimedia.org/wiki/File:Symptoms_of_lead_poisoning_(raster).png#file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0074c72a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0074c72a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Timmeko</a:t>
            </a:r>
            <a:r>
              <a:rPr lang="en-US" dirty="0"/>
              <a:t>. (2011, Sept. 2). The nitrogen cycle. [Image]. Flickr. </a:t>
            </a:r>
            <a:r>
              <a:rPr lang="en-US" dirty="0">
                <a:hlinkClick r:id="rId3"/>
              </a:rPr>
              <a:t>https://flickr.com/photos/timmeko/6106058553/in/photostream/Flickr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0074c72a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0074c72a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Oklahoma Department of Environmental Quality. (2020, April). </a:t>
            </a:r>
            <a:r>
              <a:rPr lang="en-US" i="1" dirty="0"/>
              <a:t>Ozone </a:t>
            </a:r>
            <a:r>
              <a:rPr lang="en-US" dirty="0"/>
              <a:t>[Fact sheet]. https://www.deq.ok.gov/wp-content/uploads/deqmainresources/Ozone_04-2020.pdf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0074c72a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0074c72a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United States Environmental Protection Agency. (n.d.). Size Comparisons for PM Particles [Digital image]. Retrieved April 16, 2021, from </a:t>
            </a:r>
            <a:r>
              <a:rPr lang="en" sz="900" i="1" u="sng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https://www.epa.gov/pm-pollution/particulate-matter-pm-basics#PM</a:t>
            </a: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 i="1">
              <a:solidFill>
                <a:srgbClr val="626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NASA/JPL-Caltech. (2020, October 21). [Particulate matter air pollution is associated with numerous adverse health effects]. Retrieved April 16, 2021, from </a:t>
            </a:r>
            <a:r>
              <a:rPr lang="en" sz="900" i="1" u="sng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https://climate.nasa.gov/news/3027/getting-to-the-heart-of-the-particulate-matter/</a:t>
            </a:r>
            <a:r>
              <a:rPr lang="en" sz="900" i="1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 i="1">
              <a:solidFill>
                <a:srgbClr val="626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0074c72a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0074c72a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Britannica. (2000). Chemistry of acid deposition. [Image]. https://www.britannica.com/science/acid-rain/Chemistry-of-acid-deposition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0074c72a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0074c72a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df0986fa7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cdf0986fa7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0074c72a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d0074c72a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0074c72a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0074c72a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0074c72a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0074c72a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37494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d37494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0074c72a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0074c72a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df0986fa7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df0986fa7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Butcher, K. (2018, May 17). </a:t>
            </a:r>
            <a:r>
              <a:rPr lang="en-US" i="1" dirty="0"/>
              <a:t>Ozone Alert Day issued for Oklahoma City, Tulsa metro areas for Thursday</a:t>
            </a:r>
            <a:r>
              <a:rPr lang="en-US" dirty="0"/>
              <a:t>. KFOR.com Oklahoma City. </a:t>
            </a:r>
            <a:r>
              <a:rPr lang="en-US" dirty="0">
                <a:hlinkClick r:id="rId3"/>
              </a:rPr>
              <a:t>https://kfor.com/news/ozone</a:t>
            </a:r>
            <a:r>
              <a:rPr lang="en-US" dirty="0">
                <a:hlinkClick r:id="rId4"/>
              </a:rPr>
              <a:t>-alert-day-issued-for-oklahoma-city-tulsa-metro-areas-for-thursday/</a:t>
            </a:r>
            <a:r>
              <a:rPr lang="en-US" dirty="0"/>
              <a:t>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ozone alert was issued on July 11, 2013, at 4:04 p.m. (CDT).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ALERT: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OKLAHOMA CITY– While temperatures continue to climb, officials are predicting that  conditions are right for an ozone alert 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Oklahoma Department of Environmental Quality projects that Friday will have atmospheric conditions favorable for air pollution that could cause health issues for some residents.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Officials say ozone particles may form near the ground, which can be especially dangerous to children, the elderly and anyone with respiratory illnesses.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df0986fa7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cdf0986fa7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df0986fa7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cdf0986fa7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0074c72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0074c72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https://applications.deq.ok.gov/webdata/aqd/monitoring/charts/OKCAQI2019.htm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0074c72a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0074c72a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074c72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0074c72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df0986fa7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df0986fa7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K20 Center. (n.d.). Jigsaw. Strategies. https://learn.k20center.ou.edu/strategy/179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Jigsaw</a:t>
            </a:r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Group up with others who read about the same pollutant as you.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Share your questions and observations.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new observations or ideas as others in your group share what they noticed.</a:t>
            </a:r>
            <a:endParaRPr dirty="0"/>
          </a:p>
        </p:txBody>
      </p:sp>
      <p:pic>
        <p:nvPicPr>
          <p:cNvPr id="194" name="Google Shape;1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327" y="1796462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>
            <a:spLocks noGrp="1"/>
          </p:cNvSpPr>
          <p:nvPr>
            <p:ph type="title"/>
          </p:nvPr>
        </p:nvSpPr>
        <p:spPr>
          <a:xfrm>
            <a:off x="457200" y="159763"/>
            <a:ext cx="210164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Jigsaw</a:t>
            </a:r>
            <a:endParaRPr b="1" dirty="0"/>
          </a:p>
        </p:txBody>
      </p:sp>
      <p:sp>
        <p:nvSpPr>
          <p:cNvPr id="200" name="Google Shape;200;p4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" dirty="0"/>
              <a:t>Go back to your original group.</a:t>
            </a:r>
          </a:p>
          <a:p>
            <a:r>
              <a:rPr lang="en" dirty="0"/>
              <a:t>Share out what you have learned as pollutant expert.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should all be able to answer the following questions: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9000"/>
              <a:buFont typeface="Wingdings" panose="05000000000000000000" pitchFamily="2" charset="2"/>
              <a:buChar char="§"/>
            </a:pPr>
            <a:r>
              <a:rPr lang="en" dirty="0"/>
              <a:t>What do we know?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9000"/>
              <a:buFont typeface="Wingdings" panose="05000000000000000000" pitchFamily="2" charset="2"/>
              <a:buChar char="§"/>
            </a:pPr>
            <a:r>
              <a:rPr lang="en" dirty="0"/>
              <a:t>What does this information mean?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9000"/>
              <a:buFont typeface="Wingdings" panose="05000000000000000000" pitchFamily="2" charset="2"/>
              <a:buChar char="§"/>
            </a:pPr>
            <a:r>
              <a:rPr lang="en" dirty="0"/>
              <a:t>What additional information do we still need?</a:t>
            </a:r>
            <a:endParaRPr dirty="0"/>
          </a:p>
        </p:txBody>
      </p:sp>
      <p:pic>
        <p:nvPicPr>
          <p:cNvPr id="201" name="Google Shape;2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050" y="786197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957773-213F-40AF-86E5-4982491D2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0171"/>
            <a:ext cx="4336473" cy="3434100"/>
          </a:xfrm>
        </p:spPr>
        <p:txBody>
          <a:bodyPr/>
          <a:lstStyle/>
          <a:p>
            <a:r>
              <a:rPr lang="en-US" dirty="0"/>
              <a:t>As you progress with your research, record any questions you may have or any relevant information you may discover. </a:t>
            </a:r>
          </a:p>
          <a:p>
            <a:r>
              <a:rPr lang="en-US" dirty="0"/>
              <a:t>Add them to either your class “Board” or the Driving Question Board handout.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63361-8A70-4EA8-BAC9-441FAA7B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769"/>
            <a:ext cx="4687880" cy="857400"/>
          </a:xfrm>
        </p:spPr>
        <p:txBody>
          <a:bodyPr/>
          <a:lstStyle/>
          <a:p>
            <a:r>
              <a:rPr lang="en-US" b="1" dirty="0"/>
              <a:t>Driving Question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FC201-C0EC-497B-86F8-8AD1BDCA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299" y="1533699"/>
            <a:ext cx="3084843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67234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Carbon Monoxide</a:t>
            </a:r>
            <a:endParaRPr b="1" dirty="0"/>
          </a:p>
        </p:txBody>
      </p:sp>
      <p:sp>
        <p:nvSpPr>
          <p:cNvPr id="207" name="Google Shape;207;p4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819650" cy="3531194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08" name="Google Shape;2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1262951"/>
            <a:ext cx="3521150" cy="2617600"/>
          </a:xfrm>
          <a:prstGeom prst="rect">
            <a:avLst/>
          </a:prstGeom>
          <a:noFill/>
          <a:ln w="889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159067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Lead</a:t>
            </a:r>
            <a:endParaRPr b="1" dirty="0"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15" name="Google Shape;21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734722"/>
            <a:ext cx="2360345" cy="36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57105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Nitrogen Dioxide</a:t>
            </a:r>
            <a:endParaRPr b="1" dirty="0"/>
          </a:p>
        </p:txBody>
      </p:sp>
      <p:sp>
        <p:nvSpPr>
          <p:cNvPr id="221" name="Google Shape;221;p4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22" name="Google Shape;22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750" y="735947"/>
            <a:ext cx="3361499" cy="302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0955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Ozone</a:t>
            </a:r>
            <a:endParaRPr b="1" dirty="0"/>
          </a:p>
        </p:txBody>
      </p:sp>
      <p:sp>
        <p:nvSpPr>
          <p:cNvPr id="228" name="Google Shape;228;p4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 we know?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does this information mean?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information do we still need?</a:t>
            </a:r>
            <a:endParaRPr/>
          </a:p>
        </p:txBody>
      </p:sp>
      <p:pic>
        <p:nvPicPr>
          <p:cNvPr id="229" name="Google Shape;2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550" y="1362209"/>
            <a:ext cx="3591250" cy="20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Particulate Matter</a:t>
            </a:r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 we know?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does this information mean?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information do we still need?</a:t>
            </a:r>
            <a:endParaRPr/>
          </a:p>
        </p:txBody>
      </p:sp>
      <p:pic>
        <p:nvPicPr>
          <p:cNvPr id="236" name="Google Shape;23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307247"/>
            <a:ext cx="3361500" cy="23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700" y="2941272"/>
            <a:ext cx="3361500" cy="2056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>
            <a:spLocks noGrp="1"/>
          </p:cNvSpPr>
          <p:nvPr>
            <p:ph type="title"/>
          </p:nvPr>
        </p:nvSpPr>
        <p:spPr>
          <a:xfrm>
            <a:off x="514350" y="-1214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Sulfur Dioxide</a:t>
            </a:r>
            <a:endParaRPr dirty="0"/>
          </a:p>
        </p:txBody>
      </p:sp>
      <p:sp>
        <p:nvSpPr>
          <p:cNvPr id="243" name="Google Shape;243;p50"/>
          <p:cNvSpPr txBox="1">
            <a:spLocks noGrp="1"/>
          </p:cNvSpPr>
          <p:nvPr>
            <p:ph type="body" idx="1"/>
          </p:nvPr>
        </p:nvSpPr>
        <p:spPr>
          <a:xfrm>
            <a:off x="457201" y="885892"/>
            <a:ext cx="3839506" cy="3371716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we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information mean?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C67B8F1-098F-4DFD-8F87-9972F944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07" y="478771"/>
            <a:ext cx="3962400" cy="33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43852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Anchor Chart</a:t>
            </a:r>
            <a:endParaRPr b="1" dirty="0"/>
          </a:p>
        </p:txBody>
      </p:sp>
      <p:sp>
        <p:nvSpPr>
          <p:cNvPr id="250" name="Google Shape;250;p51"/>
          <p:cNvSpPr txBox="1">
            <a:spLocks noGrp="1"/>
          </p:cNvSpPr>
          <p:nvPr>
            <p:ph type="body" idx="1"/>
          </p:nvPr>
        </p:nvSpPr>
        <p:spPr>
          <a:xfrm>
            <a:off x="457200" y="922105"/>
            <a:ext cx="5020500" cy="3798388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Analyze designated time period.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Understand how pollutants interact with each other and how they affect humans.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Include group answers to the following questions: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2000"/>
              <a:buFont typeface="Wingdings" panose="05000000000000000000" pitchFamily="2" charset="2"/>
              <a:buChar char="§"/>
            </a:pPr>
            <a:r>
              <a:rPr lang="en" dirty="0"/>
              <a:t>What do we know?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2000"/>
              <a:buFont typeface="Wingdings" panose="05000000000000000000" pitchFamily="2" charset="2"/>
              <a:buChar char="§"/>
            </a:pPr>
            <a:r>
              <a:rPr lang="en" dirty="0"/>
              <a:t>What does this information mean?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2000"/>
              <a:buFont typeface="Wingdings" panose="05000000000000000000" pitchFamily="2" charset="2"/>
              <a:buChar char="§"/>
            </a:pPr>
            <a:r>
              <a:rPr lang="en" dirty="0"/>
              <a:t>What information do we still need?</a:t>
            </a:r>
            <a:endParaRPr dirty="0"/>
          </a:p>
        </p:txBody>
      </p:sp>
      <p:pic>
        <p:nvPicPr>
          <p:cNvPr id="251" name="Google Shape;2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400" y="732935"/>
            <a:ext cx="2509325" cy="2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b="1" dirty="0"/>
              <a:t>Environmental Factors</a:t>
            </a:r>
            <a:endParaRPr b="1"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Connecting Social Issues and Health Inequities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87215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Gallery Walk</a:t>
            </a:r>
            <a:endParaRPr b="1" dirty="0"/>
          </a:p>
        </p:txBody>
      </p:sp>
      <p:sp>
        <p:nvSpPr>
          <p:cNvPr id="257" name="Google Shape;257;p5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Walk around the room to view the information your peers have gathered.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Record observations and questions you still have.</a:t>
            </a:r>
            <a:endParaRPr/>
          </a:p>
        </p:txBody>
      </p:sp>
      <p:pic>
        <p:nvPicPr>
          <p:cNvPr id="258" name="Google Shape;25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619" y="589358"/>
            <a:ext cx="3044181" cy="241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3"/>
          <p:cNvSpPr txBox="1">
            <a:spLocks noGrp="1"/>
          </p:cNvSpPr>
          <p:nvPr>
            <p:ph type="title"/>
          </p:nvPr>
        </p:nvSpPr>
        <p:spPr>
          <a:xfrm>
            <a:off x="457200" y="12212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2017 Data Collected from Oklahoma City</a:t>
            </a:r>
            <a:endParaRPr b="1" dirty="0"/>
          </a:p>
        </p:txBody>
      </p:sp>
      <p:pic>
        <p:nvPicPr>
          <p:cNvPr id="264" name="Google Shape;2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550" y="2301222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3"/>
          <p:cNvSpPr txBox="1">
            <a:spLocks noGrp="1"/>
          </p:cNvSpPr>
          <p:nvPr>
            <p:ph type="body" idx="2"/>
          </p:nvPr>
        </p:nvSpPr>
        <p:spPr>
          <a:xfrm>
            <a:off x="4645025" y="1394825"/>
            <a:ext cx="42450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https://tinyurl.com/OKCAirData</a:t>
            </a:r>
            <a:endParaRPr/>
          </a:p>
        </p:txBody>
      </p:sp>
      <p:sp>
        <p:nvSpPr>
          <p:cNvPr id="266" name="Google Shape;266;p53"/>
          <p:cNvSpPr txBox="1">
            <a:spLocks noGrp="1"/>
          </p:cNvSpPr>
          <p:nvPr>
            <p:ph type="body" idx="3"/>
          </p:nvPr>
        </p:nvSpPr>
        <p:spPr>
          <a:xfrm>
            <a:off x="457200" y="1024008"/>
            <a:ext cx="4040100" cy="37488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Access the following data using the QR Code or the tinyURL: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Oklahoma City 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2017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Copy the data in a spreadsheet for the two months you were assigned.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Each student will create a graph of one of the data points: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CO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Ozone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NO</a:t>
            </a:r>
            <a:r>
              <a:rPr lang="en" baseline="-25000" dirty="0"/>
              <a:t>2</a:t>
            </a:r>
            <a:endParaRPr baseline="-25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SO</a:t>
            </a:r>
            <a:r>
              <a:rPr lang="en" baseline="-25000" dirty="0"/>
              <a:t>1</a:t>
            </a:r>
            <a:endParaRPr baseline="-25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PM2.5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PM10 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7806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Comparing 2017 and 2020 Data</a:t>
            </a:r>
            <a:endParaRPr b="1" dirty="0"/>
          </a:p>
        </p:txBody>
      </p:sp>
      <p:sp>
        <p:nvSpPr>
          <p:cNvPr id="272" name="Google Shape;272;p5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does this information mean?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information do we still need?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differences do you notice between 2017 and 2020?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similarities do you notice between 2017 and 2020?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Why would these differences occur?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Why do you think that is?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6347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Driving Question Board</a:t>
            </a:r>
            <a:endParaRPr b="1" dirty="0"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1"/>
          </p:nvPr>
        </p:nvSpPr>
        <p:spPr>
          <a:xfrm>
            <a:off x="457200" y="1471525"/>
            <a:ext cx="4704300" cy="2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 there any questions on the Driving Question Board that we can answer right now?</a:t>
            </a:r>
            <a:endParaRPr dirty="0"/>
          </a:p>
        </p:txBody>
      </p:sp>
      <p:pic>
        <p:nvPicPr>
          <p:cNvPr id="279" name="Google Shape;27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1989000"/>
            <a:ext cx="3088199" cy="225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6"/>
          <p:cNvSpPr txBox="1">
            <a:spLocks noGrp="1"/>
          </p:cNvSpPr>
          <p:nvPr>
            <p:ph type="title"/>
          </p:nvPr>
        </p:nvSpPr>
        <p:spPr>
          <a:xfrm>
            <a:off x="457200" y="-73753"/>
            <a:ext cx="599416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Public Service Announcement</a:t>
            </a:r>
            <a:endParaRPr b="1" dirty="0"/>
          </a:p>
        </p:txBody>
      </p:sp>
      <p:sp>
        <p:nvSpPr>
          <p:cNvPr id="285" name="Google Shape;285;p56"/>
          <p:cNvSpPr txBox="1">
            <a:spLocks noGrp="1"/>
          </p:cNvSpPr>
          <p:nvPr>
            <p:ph type="body" idx="1"/>
          </p:nvPr>
        </p:nvSpPr>
        <p:spPr>
          <a:xfrm>
            <a:off x="450879" y="783647"/>
            <a:ext cx="7795576" cy="39569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Create a Public Service Announcement that meets the following criteria: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Written at the level a child (age 5-10) would understand;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Relates to air pollution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Includes important info;rmation that you have learned and think the public should know about;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200" dirty="0"/>
              <a:t>In one of the following formats:</a:t>
            </a:r>
            <a:endParaRPr sz="2200"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Book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Poster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Podcast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Song</a:t>
            </a:r>
            <a:endParaRPr dirty="0"/>
          </a:p>
          <a:p>
            <a:pPr marL="9017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Video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73871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Ozone Alert Day</a:t>
            </a:r>
            <a:endParaRPr b="1" dirty="0"/>
          </a:p>
        </p:txBody>
      </p:sp>
      <p:pic>
        <p:nvPicPr>
          <p:cNvPr id="146" name="Google Shape;1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407" y="1325479"/>
            <a:ext cx="6593656" cy="3208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530352" y="640965"/>
            <a:ext cx="5413248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Essential Question</a:t>
            </a:r>
            <a:endParaRPr b="1" dirty="0"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do inequitable environmental factors affect human health?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434487" y="626216"/>
            <a:ext cx="49413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5000"/>
            </a:pPr>
            <a:r>
              <a:rPr lang="en" b="1" dirty="0"/>
              <a:t>Lesson Objectives</a:t>
            </a:r>
            <a:endParaRPr b="1" dirty="0"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77850" indent="-51435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" dirty="0"/>
              <a:t>Students analyze Oklahoma City’s Air Quality data to determine patterns.</a:t>
            </a:r>
            <a:endParaRPr dirty="0"/>
          </a:p>
          <a:p>
            <a:pPr marL="577850" indent="-51435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" dirty="0"/>
              <a:t>Students summarize important information about air pollutants.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408712" y="1334226"/>
            <a:ext cx="3509092" cy="294702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The sample data comes from Oklahoma City, January through February of 2019.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b="1" dirty="0"/>
              <a:t>Highlight</a:t>
            </a:r>
            <a:r>
              <a:rPr lang="en" dirty="0"/>
              <a:t> the data for the timeframe you have been assigned. </a:t>
            </a:r>
            <a:r>
              <a:rPr lang="en" b="1" dirty="0"/>
              <a:t>Copy</a:t>
            </a:r>
            <a:r>
              <a:rPr lang="en" dirty="0"/>
              <a:t> it. </a:t>
            </a:r>
            <a:r>
              <a:rPr lang="en" b="1" dirty="0"/>
              <a:t>Paste</a:t>
            </a:r>
            <a:r>
              <a:rPr lang="en" dirty="0"/>
              <a:t> it into a spreadsheet.</a:t>
            </a:r>
            <a:endParaRPr dirty="0"/>
          </a:p>
        </p:txBody>
      </p:sp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Sample Data</a:t>
            </a:r>
            <a:endParaRPr b="1" dirty="0"/>
          </a:p>
        </p:txBody>
      </p:sp>
      <p:pic>
        <p:nvPicPr>
          <p:cNvPr id="165" name="Google Shape;1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161" y="427703"/>
            <a:ext cx="3790336" cy="37829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>
            <a:spLocks noGrp="1"/>
          </p:cNvSpPr>
          <p:nvPr>
            <p:ph type="body" idx="2"/>
          </p:nvPr>
        </p:nvSpPr>
        <p:spPr>
          <a:xfrm>
            <a:off x="399435" y="1164647"/>
            <a:ext cx="3124200" cy="32577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Highlight the column of data that you are responsible for.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Select “Insert”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Select “Chart”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In the “Chart Editor” add the column information for the dates to be included in the X-axis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dirty="0"/>
              <a:t>A3:A62</a:t>
            </a:r>
            <a:endParaRPr dirty="0"/>
          </a:p>
        </p:txBody>
      </p:sp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0867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Sample Graph</a:t>
            </a:r>
            <a:endParaRPr b="1" dirty="0"/>
          </a:p>
        </p:txBody>
      </p:sp>
      <p:pic>
        <p:nvPicPr>
          <p:cNvPr id="172" name="Google Shape;172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702" y="845100"/>
            <a:ext cx="4943167" cy="30042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2020 Data Collected from Oklahoma City</a:t>
            </a:r>
            <a:endParaRPr b="1" dirty="0"/>
          </a:p>
        </p:txBody>
      </p:sp>
      <p:pic>
        <p:nvPicPr>
          <p:cNvPr id="178" name="Google Shape;1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550" y="2301222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1"/>
          <p:cNvSpPr txBox="1">
            <a:spLocks noGrp="1"/>
          </p:cNvSpPr>
          <p:nvPr>
            <p:ph type="body" idx="2"/>
          </p:nvPr>
        </p:nvSpPr>
        <p:spPr>
          <a:xfrm>
            <a:off x="4899168" y="1394825"/>
            <a:ext cx="3711514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 dirty="0"/>
              <a:t>https://tinyurl.com/OKCAirData</a:t>
            </a:r>
            <a:endParaRPr sz="2000" dirty="0"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3"/>
          </p:nvPr>
        </p:nvSpPr>
        <p:spPr>
          <a:xfrm>
            <a:off x="296237" y="1293644"/>
            <a:ext cx="4040100" cy="3472191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r>
              <a:rPr lang="en" dirty="0"/>
              <a:t>Access the following data using the QR Code or the tinyURL: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Oklahoma City </a:t>
            </a:r>
            <a:endParaRPr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dirty="0"/>
              <a:t>2020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Copy the data into a spreadsheet for the two-month period you were assigned.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Individually, create a graph of one of the following data points: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57EA2-97C0-4D32-B22E-5E15B01DD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215" y="3958244"/>
            <a:ext cx="1444877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162232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Jigsaw</a:t>
            </a:r>
            <a:r>
              <a:rPr lang="en" dirty="0"/>
              <a:t> </a:t>
            </a:r>
            <a:endParaRPr dirty="0"/>
          </a:p>
        </p:txBody>
      </p:sp>
      <p:sp>
        <p:nvSpPr>
          <p:cNvPr id="186" name="Google Shape;186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638175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As you read the information pages on your assigned pollutant, you will become an “expert,” recording questions or observations that you want to share with your group.</a:t>
            </a:r>
            <a:endParaRPr dirty="0"/>
          </a:p>
        </p:txBody>
      </p:sp>
      <p:pic>
        <p:nvPicPr>
          <p:cNvPr id="187" name="Google Shape;1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437" y="499972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00ACDD-86AB-4BCB-9039-5B90D76C3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4AB337-E1E6-4F31-B6A2-E6CA15FDB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F403E-0595-48ED-A3DF-76D3A72D6E3E}">
  <ds:schemaRefs>
    <ds:schemaRef ds:uri="http://www.w3.org/XML/1998/namespace"/>
    <ds:schemaRef ds:uri="http://purl.org/dc/terms/"/>
    <ds:schemaRef ds:uri="966e68ee-ec3c-4f12-bd4f-fedbbec8de0b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06b737b-b789-4524-96b5-d3d460658a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1198</Words>
  <Application>Microsoft Office PowerPoint</Application>
  <PresentationFormat>On-screen Show (16:9)</PresentationFormat>
  <Paragraphs>143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Environmental Factors</vt:lpstr>
      <vt:lpstr>Ozone Alert Day</vt:lpstr>
      <vt:lpstr>Essential Question</vt:lpstr>
      <vt:lpstr>Lesson Objectives</vt:lpstr>
      <vt:lpstr>Sample Data</vt:lpstr>
      <vt:lpstr>Sample Graph</vt:lpstr>
      <vt:lpstr>2020 Data Collected from Oklahoma City</vt:lpstr>
      <vt:lpstr>Jigsaw </vt:lpstr>
      <vt:lpstr>Jigsaw</vt:lpstr>
      <vt:lpstr>Jigsaw</vt:lpstr>
      <vt:lpstr>Driving Question Board</vt:lpstr>
      <vt:lpstr>Carbon Monoxide</vt:lpstr>
      <vt:lpstr>Lead</vt:lpstr>
      <vt:lpstr>Nitrogen Dioxide</vt:lpstr>
      <vt:lpstr>Ozone</vt:lpstr>
      <vt:lpstr>Particulate Matter</vt:lpstr>
      <vt:lpstr>Sulfur Dioxide</vt:lpstr>
      <vt:lpstr>Anchor Chart</vt:lpstr>
      <vt:lpstr>Gallery Walk</vt:lpstr>
      <vt:lpstr>2017 Data Collected from Oklahoma City</vt:lpstr>
      <vt:lpstr>Comparing 2017 and 2020 Data</vt:lpstr>
      <vt:lpstr>Driving Question Board</vt:lpstr>
      <vt:lpstr>Public Service Announcement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2</cp:revision>
  <dcterms:modified xsi:type="dcterms:W3CDTF">2021-07-06T20:13:20Z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