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4"/>
    <p:sldMasterId id="2147483679" r:id="rId5"/>
    <p:sldMasterId id="2147483680" r:id="rId6"/>
  </p:sldMasterIdLst>
  <p:notesMasterIdLst>
    <p:notesMasterId r:id="rId22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6" d="100"/>
          <a:sy n="206" d="100"/>
        </p:scale>
        <p:origin x="50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MufgnJId5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05b96db9e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d05b96db9e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05b96db9e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05b96db9e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05b96db9e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d05b96db9e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Paired Texts H-Chart. Strategies. https://learn.k20center.ou.edu/strategy/132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05b96db9e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05b96db9e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https://www.youtube.com/watch?v=fMufgnJId58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05b96db9e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d05b96db9e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05b96db9e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(2021). Driving Question Board. Strategies. https://learn.k20center.ou.edu/strategy/1511?rev=8567</a:t>
            </a:r>
            <a:endParaRPr dirty="0"/>
          </a:p>
        </p:txBody>
      </p:sp>
      <p:sp>
        <p:nvSpPr>
          <p:cNvPr id="215" name="Google Shape;215;gd05b96db9e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05b96db9e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d05b96db9e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05b96db9e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d05b96db9e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05b96db9e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d05b96db9e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05b96db9e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d05b96db9e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05b96db9e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05b96db9e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05b96db9e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S-I-T (SURPRISING, INTERESTING, TROUBLING). Strategies. https://learn.k20center.ou.edu/strategy/926</a:t>
            </a:r>
            <a:endParaRPr dirty="0"/>
          </a:p>
        </p:txBody>
      </p:sp>
      <p:sp>
        <p:nvSpPr>
          <p:cNvPr id="163" name="Google Shape;163;gd05b96db9e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05b96db9e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d05b96db9e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05b96db9e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05b96db9e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Google maps satellite. (n.d.). Oklahoma City, OK. https://earth.google.com/web/@35.48264792,-97.4791978,363.52415431a,121151.59788577d,35y,0h,0t,0r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05b96db9e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05b96db9e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Zillow. (n.d.). </a:t>
            </a:r>
            <a:r>
              <a:rPr lang="en-US" i="1" dirty="0"/>
              <a:t>Property values </a:t>
            </a:r>
            <a:r>
              <a:rPr lang="en-US" dirty="0"/>
              <a:t>.[Chart]. https://www.zillow.com/?utm_medium=cpc&amp;utm_source=msn&amp;utm_content=319854745|1300722401909701|kwd-81295207640272:loc-190|81295221403667|&amp;utm_campaign=zxw_br_natip_usa_x_nat_x_e_b_1&amp;semQue=zillow&amp;msclkid=55d5df2eb42418fafb9ebfac6894cea4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MufgnJId5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263978" cy="247799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How do the environmental threats affect air quality?</a:t>
            </a:r>
            <a:endParaRPr sz="24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How are we able to determine life expectancy by zip code?</a:t>
            </a:r>
            <a:endParaRPr sz="24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What does all of this mean?</a:t>
            </a:r>
            <a:endParaRPr sz="2400" dirty="0"/>
          </a:p>
        </p:txBody>
      </p:sp>
      <p:sp>
        <p:nvSpPr>
          <p:cNvPr id="193" name="Google Shape;193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96432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/>
              <a:t>Comparing Communities</a:t>
            </a:r>
            <a:endParaRPr sz="3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4"/>
          <p:cNvSpPr txBox="1">
            <a:spLocks noGrp="1"/>
          </p:cNvSpPr>
          <p:nvPr>
            <p:ph type="title"/>
          </p:nvPr>
        </p:nvSpPr>
        <p:spPr>
          <a:xfrm>
            <a:off x="457200" y="124985"/>
            <a:ext cx="4114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Paired Texts H-Chart</a:t>
            </a:r>
            <a:endParaRPr b="1" dirty="0"/>
          </a:p>
        </p:txBody>
      </p:sp>
      <p:sp>
        <p:nvSpPr>
          <p:cNvPr id="199" name="Google Shape;199;p44"/>
          <p:cNvSpPr txBox="1">
            <a:spLocks noGrp="1"/>
          </p:cNvSpPr>
          <p:nvPr>
            <p:ph type="body" idx="1"/>
          </p:nvPr>
        </p:nvSpPr>
        <p:spPr>
          <a:xfrm>
            <a:off x="457200" y="1090485"/>
            <a:ext cx="5020500" cy="3611262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Now that you have a better understanding of the science behind asthma, you can focus on the social aspects.  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Using your Paired H-Chart, compare and contrast what you notice between OKC and Washington D.C.</a:t>
            </a:r>
            <a:endParaRPr sz="2400" dirty="0"/>
          </a:p>
        </p:txBody>
      </p:sp>
      <p:pic>
        <p:nvPicPr>
          <p:cNvPr id="200" name="Google Shape;20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950" y="1596522"/>
            <a:ext cx="3361500" cy="195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5" descr="Documentary by Asonye and Children's National: Health disparities with a focus on Asthma. http://childrensnational.org/impactdc/" title="Health Disparities, Focus on Asthma | Children's National Medical Cent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863" y="116150"/>
            <a:ext cx="6548275" cy="4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6"/>
          <p:cNvSpPr txBox="1">
            <a:spLocks noGrp="1"/>
          </p:cNvSpPr>
          <p:nvPr>
            <p:ph type="title"/>
          </p:nvPr>
        </p:nvSpPr>
        <p:spPr>
          <a:xfrm>
            <a:off x="475735" y="171323"/>
            <a:ext cx="418894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Paired Texts H-Chart</a:t>
            </a:r>
            <a:endParaRPr b="1" dirty="0"/>
          </a:p>
        </p:txBody>
      </p:sp>
      <p:sp>
        <p:nvSpPr>
          <p:cNvPr id="211" name="Google Shape;211;p4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2191903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Share what you wrote down with a partner and add any new information that you might be missing.</a:t>
            </a:r>
            <a:endParaRPr dirty="0"/>
          </a:p>
        </p:txBody>
      </p:sp>
      <p:pic>
        <p:nvPicPr>
          <p:cNvPr id="212" name="Google Shape;21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4841" y="1469866"/>
            <a:ext cx="2821320" cy="1838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661586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Driving Question Board</a:t>
            </a:r>
            <a:endParaRPr b="1" dirty="0"/>
          </a:p>
        </p:txBody>
      </p:sp>
      <p:sp>
        <p:nvSpPr>
          <p:cNvPr id="218" name="Google Shape;218;p47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4704300" cy="225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Are there any questions on the Driving Question Board that we can answer at this point?</a:t>
            </a:r>
            <a:endParaRPr dirty="0"/>
          </a:p>
        </p:txBody>
      </p:sp>
      <p:pic>
        <p:nvPicPr>
          <p:cNvPr id="219" name="Google Shape;21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500" y="1989000"/>
            <a:ext cx="3088199" cy="2253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8"/>
          <p:cNvSpPr txBox="1">
            <a:spLocks noGrp="1"/>
          </p:cNvSpPr>
          <p:nvPr>
            <p:ph type="body" idx="1"/>
          </p:nvPr>
        </p:nvSpPr>
        <p:spPr>
          <a:xfrm>
            <a:off x="3581450" y="1164647"/>
            <a:ext cx="5111700" cy="3257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What is the problem?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What do you know about the problem that other people should know?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What evidence can you provide to support your claim?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What are some possible solutions to this problem?</a:t>
            </a:r>
            <a:endParaRPr sz="2400" dirty="0"/>
          </a:p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p48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1987777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r>
              <a:rPr lang="en" sz="2100" dirty="0"/>
              <a:t>Continue to work on your proposal, adding more information and expanding  your initial responses.</a:t>
            </a:r>
            <a:endParaRPr dirty="0"/>
          </a:p>
        </p:txBody>
      </p:sp>
      <p:sp>
        <p:nvSpPr>
          <p:cNvPr id="226" name="Google Shape;226;p4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40119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Project Proposal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/>
              <a:t>Comparing Communities</a:t>
            </a:r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Connecting Social Issues and Health Inequities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>
            <a:spLocks noGrp="1"/>
          </p:cNvSpPr>
          <p:nvPr>
            <p:ph type="title"/>
          </p:nvPr>
        </p:nvSpPr>
        <p:spPr>
          <a:xfrm>
            <a:off x="502549" y="493281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146" name="Google Shape;146;p3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How do inequitable environmental factors affect human health?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>
            <a:spLocks noGrp="1"/>
          </p:cNvSpPr>
          <p:nvPr>
            <p:ph type="title"/>
          </p:nvPr>
        </p:nvSpPr>
        <p:spPr>
          <a:xfrm>
            <a:off x="530350" y="480925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dirty="0"/>
              <a:t>Lesson Objectives</a:t>
            </a:r>
            <a:endParaRPr dirty="0"/>
          </a:p>
        </p:txBody>
      </p:sp>
      <p:sp>
        <p:nvSpPr>
          <p:cNvPr id="152" name="Google Shape;152;p37"/>
          <p:cNvSpPr txBox="1">
            <a:spLocks noGrp="1"/>
          </p:cNvSpPr>
          <p:nvPr>
            <p:ph type="body" idx="1"/>
          </p:nvPr>
        </p:nvSpPr>
        <p:spPr>
          <a:xfrm>
            <a:off x="530350" y="2028502"/>
            <a:ext cx="7772400" cy="25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Identify environmental threats within Oklahoma County.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Compare and contrast the Oklahoma City community with that of Washington D.C.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Write a proposal that will improve air quality and raise awareness of environmental racism.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2018 Life Expectancy at Birth by Zip Code</a:t>
            </a:r>
            <a:endParaRPr b="1" dirty="0"/>
          </a:p>
        </p:txBody>
      </p:sp>
      <p:sp>
        <p:nvSpPr>
          <p:cNvPr id="158" name="Google Shape;158;p3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200" dirty="0"/>
              <a:t>https://tinyurl.com/OK2Share</a:t>
            </a:r>
            <a:endParaRPr sz="2200" dirty="0"/>
          </a:p>
        </p:txBody>
      </p:sp>
      <p:sp>
        <p:nvSpPr>
          <p:cNvPr id="159" name="Google Shape;159;p38"/>
          <p:cNvSpPr txBox="1">
            <a:spLocks noGrp="1"/>
          </p:cNvSpPr>
          <p:nvPr>
            <p:ph type="body" idx="3"/>
          </p:nvPr>
        </p:nvSpPr>
        <p:spPr>
          <a:xfrm>
            <a:off x="457200" y="1394820"/>
            <a:ext cx="4040100" cy="3375303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sz="2000" dirty="0"/>
              <a:t>Hover your mouse over the map to change</a:t>
            </a:r>
            <a:endParaRPr sz="20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2000" dirty="0"/>
              <a:t>The county</a:t>
            </a:r>
            <a:endParaRPr sz="20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2000" dirty="0"/>
              <a:t>Zip code</a:t>
            </a:r>
            <a:endParaRPr sz="20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2000" dirty="0"/>
              <a:t>Average life expectancy</a:t>
            </a:r>
            <a:endParaRPr sz="2000"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sz="2000" dirty="0"/>
              <a:t>Explore the following zip codes:</a:t>
            </a:r>
            <a:endParaRPr sz="20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2000" dirty="0"/>
              <a:t>73111</a:t>
            </a:r>
            <a:endParaRPr sz="20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2000" dirty="0"/>
              <a:t>73012</a:t>
            </a:r>
            <a:endParaRPr sz="2000"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sz="2000" dirty="0"/>
              <a:t>Record your observations</a:t>
            </a:r>
            <a:endParaRPr sz="2000" dirty="0"/>
          </a:p>
        </p:txBody>
      </p:sp>
      <p:pic>
        <p:nvPicPr>
          <p:cNvPr id="160" name="Google Shape;16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3475" y="212997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9"/>
          <p:cNvSpPr txBox="1">
            <a:spLocks noGrp="1"/>
          </p:cNvSpPr>
          <p:nvPr>
            <p:ph type="title"/>
          </p:nvPr>
        </p:nvSpPr>
        <p:spPr>
          <a:xfrm>
            <a:off x="460289" y="0"/>
            <a:ext cx="766736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S-I-T (Surprising, Interesting, Troubling)</a:t>
            </a:r>
            <a:endParaRPr b="1" dirty="0"/>
          </a:p>
        </p:txBody>
      </p:sp>
      <p:sp>
        <p:nvSpPr>
          <p:cNvPr id="166" name="Google Shape;166;p39"/>
          <p:cNvSpPr txBox="1">
            <a:spLocks noGrp="1"/>
          </p:cNvSpPr>
          <p:nvPr>
            <p:ph type="body" idx="1"/>
          </p:nvPr>
        </p:nvSpPr>
        <p:spPr>
          <a:xfrm>
            <a:off x="466467" y="996140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" sz="2400" dirty="0"/>
              <a:t>Record the following about your exploration of the OK2Share website:</a:t>
            </a:r>
            <a:endParaRPr sz="2400" dirty="0"/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sz="1200" dirty="0"/>
              <a:t>One fact or idea that you found </a:t>
            </a:r>
            <a:r>
              <a:rPr lang="en" sz="1200" b="1" i="1" u="sng" dirty="0"/>
              <a:t>surprising;</a:t>
            </a:r>
            <a:endParaRPr sz="1200" b="1" i="1" u="sng" dirty="0"/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sz="1200" dirty="0"/>
              <a:t>One fact or idea that you found </a:t>
            </a:r>
            <a:r>
              <a:rPr lang="en" sz="1200" b="1" i="1" u="sng" dirty="0"/>
              <a:t>interesting;</a:t>
            </a:r>
            <a:endParaRPr sz="1200" dirty="0"/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sz="1200" dirty="0"/>
              <a:t>One fact or idea that you found </a:t>
            </a:r>
            <a:r>
              <a:rPr lang="en" sz="1200" b="1" i="1" u="sng" dirty="0"/>
              <a:t>troubling.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Share your thoughts with a partner or small group.</a:t>
            </a:r>
            <a:endParaRPr sz="2400" dirty="0"/>
          </a:p>
        </p:txBody>
      </p:sp>
      <p:pic>
        <p:nvPicPr>
          <p:cNvPr id="167" name="Google Shape;167;p39"/>
          <p:cNvPicPr preferRelativeResize="0"/>
          <p:nvPr/>
        </p:nvPicPr>
        <p:blipFill rotWithShape="1">
          <a:blip r:embed="rId3">
            <a:alphaModFix/>
          </a:blip>
          <a:srcRect r="22785" b="18725"/>
          <a:stretch/>
        </p:blipFill>
        <p:spPr>
          <a:xfrm>
            <a:off x="6031702" y="1038923"/>
            <a:ext cx="2311775" cy="26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579973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What do these data tell us?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How could you determine the average life expectancy by zip code?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How does everything that we have learned up to this point connect?</a:t>
            </a:r>
            <a:endParaRPr sz="2400" dirty="0"/>
          </a:p>
        </p:txBody>
      </p:sp>
      <p:sp>
        <p:nvSpPr>
          <p:cNvPr id="173" name="Google Shape;173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2018 Life Expectancy at Birth by Zip Code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812288" y="2199186"/>
            <a:ext cx="3751500" cy="173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6174" y="1336813"/>
            <a:ext cx="2140977" cy="346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1"/>
          <p:cNvSpPr txBox="1">
            <a:spLocks noGrp="1"/>
          </p:cNvSpPr>
          <p:nvPr>
            <p:ph type="body" idx="2"/>
          </p:nvPr>
        </p:nvSpPr>
        <p:spPr>
          <a:xfrm>
            <a:off x="450850" y="1330000"/>
            <a:ext cx="4169100" cy="2262727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Using the aerial photos from the previous lesson and other available resources to determine the following: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Environmental threats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Average home values</a:t>
            </a:r>
            <a:endParaRPr dirty="0"/>
          </a:p>
        </p:txBody>
      </p:sp>
      <p:sp>
        <p:nvSpPr>
          <p:cNvPr id="181" name="Google Shape;181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75735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Comparing Communities</a:t>
            </a:r>
            <a:endParaRPr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2"/>
          <p:cNvSpPr txBox="1">
            <a:spLocks noGrp="1"/>
          </p:cNvSpPr>
          <p:nvPr>
            <p:ph type="title"/>
          </p:nvPr>
        </p:nvSpPr>
        <p:spPr>
          <a:xfrm>
            <a:off x="457200" y="228987"/>
            <a:ext cx="791759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February 2022: Forecasted Property Value</a:t>
            </a:r>
            <a:endParaRPr sz="3200" b="1" dirty="0"/>
          </a:p>
        </p:txBody>
      </p:sp>
      <p:pic>
        <p:nvPicPr>
          <p:cNvPr id="187" name="Google Shape;18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282" y="1192427"/>
            <a:ext cx="4925345" cy="3406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2DE235-2F7D-4C78-8D39-3047B1E023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12DF8B-74AC-476B-B113-B15A4F08C5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A39C1A-F857-43B0-BE2C-B3D5A614C707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d06b737b-b789-4524-96b5-d3d460658ae2"/>
    <ds:schemaRef ds:uri="966e68ee-ec3c-4f12-bd4f-fedbbec8de0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600</Words>
  <Application>Microsoft Office PowerPoint</Application>
  <PresentationFormat>On-screen Show (16:9)</PresentationFormat>
  <Paragraphs>58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Noto Sans Symbols</vt:lpstr>
      <vt:lpstr>Wingdings</vt:lpstr>
      <vt:lpstr>Simple Light</vt:lpstr>
      <vt:lpstr>LEARN theme</vt:lpstr>
      <vt:lpstr>LEARN theme</vt:lpstr>
      <vt:lpstr>PowerPoint Presentation</vt:lpstr>
      <vt:lpstr>Comparing Communities</vt:lpstr>
      <vt:lpstr>Essential Question</vt:lpstr>
      <vt:lpstr>Lesson Objectives</vt:lpstr>
      <vt:lpstr>2018 Life Expectancy at Birth by Zip Code</vt:lpstr>
      <vt:lpstr>S-I-T (Surprising, Interesting, Troubling)</vt:lpstr>
      <vt:lpstr>2018 Life Expectancy at Birth by Zip Code</vt:lpstr>
      <vt:lpstr>Comparing Communities</vt:lpstr>
      <vt:lpstr>February 2022: Forecasted Property Value</vt:lpstr>
      <vt:lpstr>Comparing Communities</vt:lpstr>
      <vt:lpstr>Paired Texts H-Chart</vt:lpstr>
      <vt:lpstr>PowerPoint Presentation</vt:lpstr>
      <vt:lpstr>Paired Texts H-Chart</vt:lpstr>
      <vt:lpstr>Driving Question Board</vt:lpstr>
      <vt:lpstr>Project Proposal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McLeod Porter, Delma</cp:lastModifiedBy>
  <cp:revision>4</cp:revision>
  <dcterms:modified xsi:type="dcterms:W3CDTF">2021-07-07T20:10:11Z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