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18"/>
  </p:notesMasterIdLst>
  <p:sldIdLst>
    <p:sldId id="276" r:id="rId2"/>
    <p:sldId id="256" r:id="rId3"/>
    <p:sldId id="311" r:id="rId4"/>
    <p:sldId id="310" r:id="rId5"/>
    <p:sldId id="273" r:id="rId6"/>
    <p:sldId id="283" r:id="rId7"/>
    <p:sldId id="282" r:id="rId8"/>
    <p:sldId id="289" r:id="rId9"/>
    <p:sldId id="291" r:id="rId10"/>
    <p:sldId id="292" r:id="rId11"/>
    <p:sldId id="307" r:id="rId12"/>
    <p:sldId id="306" r:id="rId13"/>
    <p:sldId id="308" r:id="rId14"/>
    <p:sldId id="309" r:id="rId15"/>
    <p:sldId id="303" r:id="rId16"/>
    <p:sldId id="312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07"/>
  </p:normalViewPr>
  <p:slideViewPr>
    <p:cSldViewPr snapToGrid="0" snapToObjects="1">
      <p:cViewPr varScale="1">
        <p:scale>
          <a:sx n="106" d="100"/>
          <a:sy n="106" d="100"/>
        </p:scale>
        <p:origin x="1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37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37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Card Sort. Strategies. Retrieved from </a:t>
            </a:r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https://learn.k20center.ou.edu/strategy/147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080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Card Matching. Strategies. Retrieved from </a:t>
            </a:r>
            <a:r>
              <a:rPr lang="en-US" sz="11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https://learn.k20center.ou.edu/strategy/1837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43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Card Matching. Strategies. Retrieved from </a:t>
            </a:r>
            <a:r>
              <a:rPr lang="en-US" sz="11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https://learn.k20center.ou.edu/strategy/1837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30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9.wmf"/><Relationship Id="rId3" Type="http://schemas.openxmlformats.org/officeDocument/2006/relationships/image" Target="../media/image22.png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23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1.wmf"/><Relationship Id="rId4" Type="http://schemas.openxmlformats.org/officeDocument/2006/relationships/image" Target="../media/image24.png"/><Relationship Id="rId9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9.wmf"/><Relationship Id="rId3" Type="http://schemas.openxmlformats.org/officeDocument/2006/relationships/image" Target="../media/image32.png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23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33.pn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eogebra.org/m/d9ywzkrc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1.wmf"/><Relationship Id="rId3" Type="http://schemas.openxmlformats.org/officeDocument/2006/relationships/image" Target="../media/image12.png"/><Relationship Id="rId7" Type="http://schemas.openxmlformats.org/officeDocument/2006/relationships/image" Target="../media/image8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A20F6AD-8205-49D1-BA90-FA47B051D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228" y="1376874"/>
            <a:ext cx="1527048" cy="3182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5FC0EA-3323-4CE9-B6FD-A5C0876A3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778" y="1649975"/>
            <a:ext cx="3044952" cy="306562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6AF052-A144-48B5-BAB6-5897BAAB4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4114800" cy="3434098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Step 3)</a:t>
            </a: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6F6186-5DA6-44EA-B0E6-D327EB68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With Asymptotes (Solution #1)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298B45A-4B67-4316-B28F-1D7B4DC080A6}"/>
              </a:ext>
            </a:extLst>
          </p:cNvPr>
          <p:cNvSpPr txBox="1">
            <a:spLocks/>
          </p:cNvSpPr>
          <p:nvPr/>
        </p:nvSpPr>
        <p:spPr>
          <a:xfrm>
            <a:off x="4456444" y="1309352"/>
            <a:ext cx="4114800" cy="343409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/>
                </a:solidFill>
              </a:rPr>
              <a:t>Step 4)</a:t>
            </a:r>
            <a:endParaRPr lang="en-US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A987D5F-7F98-4935-B97A-A61A0E07DF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46135"/>
              </p:ext>
            </p:extLst>
          </p:nvPr>
        </p:nvGraphicFramePr>
        <p:xfrm>
          <a:off x="7761288" y="2746573"/>
          <a:ext cx="571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5" imgW="571320" imgH="291960" progId="Equation.DSMT4">
                  <p:embed/>
                </p:oleObj>
              </mc:Choice>
              <mc:Fallback>
                <p:oleObj name="Equation" r:id="rId5" imgW="571320" imgH="2919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7E3918C-1E97-400D-BB30-26C9A4E873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61288" y="2746573"/>
                        <a:ext cx="5715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671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outdoor object, tiled&#10;&#10;Description automatically generated">
            <a:extLst>
              <a:ext uri="{FF2B5EF4-FFF2-40B4-BE49-F238E27FC236}">
                <a16:creationId xmlns:a16="http://schemas.microsoft.com/office/drawing/2014/main" id="{6FCBF120-5EA7-4F00-90E0-55A9F946D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065" y="1646907"/>
            <a:ext cx="3044952" cy="306562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6AF052-A144-48B5-BAB6-5897BAAB4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4114800" cy="3434098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Step 1)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r>
              <a:rPr lang="en-US" dirty="0"/>
              <a:t>VA:</a:t>
            </a:r>
          </a:p>
          <a:p>
            <a:r>
              <a:rPr lang="en-US" dirty="0"/>
              <a:t>HA: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6F6186-5DA6-44EA-B0E6-D327EB68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With Asymptotes (Solution #2)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4B7107F-E65E-4E3B-82FE-9F4FC362BE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656409"/>
              </p:ext>
            </p:extLst>
          </p:nvPr>
        </p:nvGraphicFramePr>
        <p:xfrm>
          <a:off x="1756837" y="2279157"/>
          <a:ext cx="20320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4" name="Equation" r:id="rId4" imgW="2031840" imgH="927000" progId="Equation.DSMT4">
                  <p:embed/>
                </p:oleObj>
              </mc:Choice>
              <mc:Fallback>
                <p:oleObj name="Equation" r:id="rId4" imgW="2031840" imgH="9270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4B7107F-E65E-4E3B-82FE-9F4FC362BE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6837" y="2279157"/>
                        <a:ext cx="2032000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5485DE3-8DD3-43E1-8293-537A0419F1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429318"/>
              </p:ext>
            </p:extLst>
          </p:nvPr>
        </p:nvGraphicFramePr>
        <p:xfrm>
          <a:off x="1276885" y="3698875"/>
          <a:ext cx="2120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5" name="Equation" r:id="rId6" imgW="2120760" imgH="380880" progId="Equation.DSMT4">
                  <p:embed/>
                </p:oleObj>
              </mc:Choice>
              <mc:Fallback>
                <p:oleObj name="Equation" r:id="rId6" imgW="2120760" imgH="3808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5485DE3-8DD3-43E1-8293-537A0419F1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76885" y="3698875"/>
                        <a:ext cx="21209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BBFDAD4-FF9E-487C-8298-F0F3388A45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100460"/>
              </p:ext>
            </p:extLst>
          </p:nvPr>
        </p:nvGraphicFramePr>
        <p:xfrm>
          <a:off x="1301750" y="3956050"/>
          <a:ext cx="1244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6" name="Equation" r:id="rId8" imgW="1244520" imgH="787320" progId="Equation.DSMT4">
                  <p:embed/>
                </p:oleObj>
              </mc:Choice>
              <mc:Fallback>
                <p:oleObj name="Equation" r:id="rId8" imgW="1244520" imgH="7873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BBFDAD4-FF9E-487C-8298-F0F3388A45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01750" y="3956050"/>
                        <a:ext cx="12446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298B45A-4B67-4316-B28F-1D7B4DC080A6}"/>
              </a:ext>
            </a:extLst>
          </p:cNvPr>
          <p:cNvSpPr txBox="1">
            <a:spLocks/>
          </p:cNvSpPr>
          <p:nvPr/>
        </p:nvSpPr>
        <p:spPr>
          <a:xfrm>
            <a:off x="4456444" y="1309352"/>
            <a:ext cx="4114800" cy="343409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/>
                </a:solidFill>
              </a:rPr>
              <a:t>Step 2)</a:t>
            </a:r>
            <a:endParaRPr lang="en-US" dirty="0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7E3918C-1E97-400D-BB30-26C9A4E873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740926"/>
              </p:ext>
            </p:extLst>
          </p:nvPr>
        </p:nvGraphicFramePr>
        <p:xfrm>
          <a:off x="7865017" y="3026401"/>
          <a:ext cx="558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" name="Equation" r:id="rId10" imgW="558720" imgH="291960" progId="Equation.DSMT4">
                  <p:embed/>
                </p:oleObj>
              </mc:Choice>
              <mc:Fallback>
                <p:oleObj name="Equation" r:id="rId10" imgW="558720" imgH="2919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7E3918C-1E97-400D-BB30-26C9A4E873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865017" y="3026401"/>
                        <a:ext cx="5588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652F025-6E05-4C05-89B2-EEC2E8765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846319"/>
              </p:ext>
            </p:extLst>
          </p:nvPr>
        </p:nvGraphicFramePr>
        <p:xfrm>
          <a:off x="703614" y="1107593"/>
          <a:ext cx="2921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" name="Equation" r:id="rId12" imgW="2920680" imgH="825480" progId="Equation.DSMT4">
                  <p:embed/>
                </p:oleObj>
              </mc:Choice>
              <mc:Fallback>
                <p:oleObj name="Equation" r:id="rId12" imgW="29206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03614" y="1107593"/>
                        <a:ext cx="29210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86CAD4B-8BA6-456E-8B09-B2B3CAC663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367637"/>
              </p:ext>
            </p:extLst>
          </p:nvPr>
        </p:nvGraphicFramePr>
        <p:xfrm>
          <a:off x="5630659" y="4591884"/>
          <a:ext cx="673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9" name="Equation" r:id="rId14" imgW="672840" imgH="241200" progId="Equation.DSMT4">
                  <p:embed/>
                </p:oleObj>
              </mc:Choice>
              <mc:Fallback>
                <p:oleObj name="Equation" r:id="rId14" imgW="6728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630659" y="4591884"/>
                        <a:ext cx="6731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4400098B-72D4-49C5-9AAA-35A5B0ACC0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442386"/>
              </p:ext>
            </p:extLst>
          </p:nvPr>
        </p:nvGraphicFramePr>
        <p:xfrm>
          <a:off x="6399213" y="4584370"/>
          <a:ext cx="508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" name="Equation" r:id="rId16" imgW="507960" imgH="241200" progId="Equation.DSMT4">
                  <p:embed/>
                </p:oleObj>
              </mc:Choice>
              <mc:Fallback>
                <p:oleObj name="Equation" r:id="rId16" imgW="507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399213" y="4584370"/>
                        <a:ext cx="5080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102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33E180-F440-47E6-A594-DC56C556A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294" y="1651759"/>
            <a:ext cx="3044952" cy="306562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6AF052-A144-48B5-BAB6-5897BAAB4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4114800" cy="3434098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Step 3)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6F6186-5DA6-44EA-B0E6-D327EB68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              (Solution #2)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298B45A-4B67-4316-B28F-1D7B4DC080A6}"/>
              </a:ext>
            </a:extLst>
          </p:cNvPr>
          <p:cNvSpPr txBox="1">
            <a:spLocks/>
          </p:cNvSpPr>
          <p:nvPr/>
        </p:nvSpPr>
        <p:spPr>
          <a:xfrm>
            <a:off x="4456444" y="1309352"/>
            <a:ext cx="4114800" cy="343409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/>
                </a:solidFill>
              </a:rPr>
              <a:t>Step 4)</a:t>
            </a:r>
            <a:endParaRPr lang="en-US" dirty="0"/>
          </a:p>
        </p:txBody>
      </p:sp>
      <p:pic>
        <p:nvPicPr>
          <p:cNvPr id="7" name="Picture 6" descr="A picture containing phone, cellphone, control panel&#10;&#10;Description automatically generated">
            <a:extLst>
              <a:ext uri="{FF2B5EF4-FFF2-40B4-BE49-F238E27FC236}">
                <a16:creationId xmlns:a16="http://schemas.microsoft.com/office/drawing/2014/main" id="{4C57FF86-64FE-4912-9530-21412180C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076" y="400050"/>
            <a:ext cx="1527048" cy="4529728"/>
          </a:xfrm>
          <a:prstGeom prst="rect">
            <a:avLst/>
          </a:prstGeom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4BCFC55-2FED-4D3E-96BA-811D2110A0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264184"/>
              </p:ext>
            </p:extLst>
          </p:nvPr>
        </p:nvGraphicFramePr>
        <p:xfrm>
          <a:off x="7865017" y="3026401"/>
          <a:ext cx="558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5" imgW="558720" imgH="291960" progId="Equation.DSMT4">
                  <p:embed/>
                </p:oleObj>
              </mc:Choice>
              <mc:Fallback>
                <p:oleObj name="Equation" r:id="rId5" imgW="558720" imgH="2919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7E3918C-1E97-400D-BB30-26C9A4E873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65017" y="3026401"/>
                        <a:ext cx="5588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FDDE76F-B72A-488A-80C2-0879754C66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797222"/>
              </p:ext>
            </p:extLst>
          </p:nvPr>
        </p:nvGraphicFramePr>
        <p:xfrm>
          <a:off x="5630659" y="4591884"/>
          <a:ext cx="673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Equation" r:id="rId7" imgW="672840" imgH="241200" progId="Equation.DSMT4">
                  <p:embed/>
                </p:oleObj>
              </mc:Choice>
              <mc:Fallback>
                <p:oleObj name="Equation" r:id="rId7" imgW="672840" imgH="2412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D86CAD4B-8BA6-456E-8B09-B2B3CAC663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30659" y="4591884"/>
                        <a:ext cx="6731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EC78871-E6A3-4E01-8DBB-4E741C08FE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417657"/>
              </p:ext>
            </p:extLst>
          </p:nvPr>
        </p:nvGraphicFramePr>
        <p:xfrm>
          <a:off x="6399213" y="4584370"/>
          <a:ext cx="508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quation" r:id="rId9" imgW="507960" imgH="241200" progId="Equation.DSMT4">
                  <p:embed/>
                </p:oleObj>
              </mc:Choice>
              <mc:Fallback>
                <p:oleObj name="Equation" r:id="rId9" imgW="507960" imgH="2412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4400098B-72D4-49C5-9AAA-35A5B0ACC0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99213" y="4584370"/>
                        <a:ext cx="5080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088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8917CFC-93AE-4071-AF2F-9CCDAC20D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705" y="1649666"/>
            <a:ext cx="3044952" cy="306562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6AF052-A144-48B5-BAB6-5897BAAB4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4114800" cy="3834148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Step 1)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VA:</a:t>
            </a:r>
          </a:p>
          <a:p>
            <a:r>
              <a:rPr lang="en-US" dirty="0"/>
              <a:t>HA:</a:t>
            </a:r>
          </a:p>
          <a:p>
            <a:r>
              <a:rPr lang="en-US" dirty="0"/>
              <a:t>Slant: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6F6186-5DA6-44EA-B0E6-D327EB68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With Asymptotes (Solution #3)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4B7107F-E65E-4E3B-82FE-9F4FC362BE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786394"/>
              </p:ext>
            </p:extLst>
          </p:nvPr>
        </p:nvGraphicFramePr>
        <p:xfrm>
          <a:off x="1758950" y="2282826"/>
          <a:ext cx="1511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3" name="Equation" r:id="rId4" imgW="1511280" imgH="927000" progId="Equation.DSMT4">
                  <p:embed/>
                </p:oleObj>
              </mc:Choice>
              <mc:Fallback>
                <p:oleObj name="Equation" r:id="rId4" imgW="1511280" imgH="9270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4B7107F-E65E-4E3B-82FE-9F4FC362BE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8950" y="2282826"/>
                        <a:ext cx="1511300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5485DE3-8DD3-43E1-8293-537A0419F1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483785"/>
              </p:ext>
            </p:extLst>
          </p:nvPr>
        </p:nvGraphicFramePr>
        <p:xfrm>
          <a:off x="1277343" y="3299034"/>
          <a:ext cx="2209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4" name="Equation" r:id="rId6" imgW="2209680" imgH="380880" progId="Equation.DSMT4">
                  <p:embed/>
                </p:oleObj>
              </mc:Choice>
              <mc:Fallback>
                <p:oleObj name="Equation" r:id="rId6" imgW="2209680" imgH="3808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5485DE3-8DD3-43E1-8293-537A0419F1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77343" y="3299034"/>
                        <a:ext cx="22098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BBFDAD4-FF9E-487C-8298-F0F3388A45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459664"/>
              </p:ext>
            </p:extLst>
          </p:nvPr>
        </p:nvGraphicFramePr>
        <p:xfrm>
          <a:off x="1232731" y="3559177"/>
          <a:ext cx="3149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" name="Equation" r:id="rId8" imgW="3149280" imgH="787320" progId="Equation.DSMT4">
                  <p:embed/>
                </p:oleObj>
              </mc:Choice>
              <mc:Fallback>
                <p:oleObj name="Equation" r:id="rId8" imgW="3149280" imgH="7873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BBFDAD4-FF9E-487C-8298-F0F3388A45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32731" y="3559177"/>
                        <a:ext cx="31496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298B45A-4B67-4316-B28F-1D7B4DC080A6}"/>
              </a:ext>
            </a:extLst>
          </p:cNvPr>
          <p:cNvSpPr txBox="1">
            <a:spLocks/>
          </p:cNvSpPr>
          <p:nvPr/>
        </p:nvSpPr>
        <p:spPr>
          <a:xfrm>
            <a:off x="4456444" y="1309352"/>
            <a:ext cx="4114800" cy="343409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/>
                </a:solidFill>
              </a:rPr>
              <a:t>Step 2)</a:t>
            </a:r>
            <a:endParaRPr lang="en-US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652F025-6E05-4C05-89B2-EEC2E8765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946958"/>
              </p:ext>
            </p:extLst>
          </p:nvPr>
        </p:nvGraphicFramePr>
        <p:xfrm>
          <a:off x="692685" y="1108075"/>
          <a:ext cx="3289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" name="Equation" r:id="rId10" imgW="3288960" imgH="825480" progId="Equation.DSMT4">
                  <p:embed/>
                </p:oleObj>
              </mc:Choice>
              <mc:Fallback>
                <p:oleObj name="Equation" r:id="rId10" imgW="3288960" imgH="825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652F025-6E05-4C05-89B2-EEC2E87654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2685" y="1108075"/>
                        <a:ext cx="32893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86CAD4B-8BA6-456E-8B09-B2B3CAC663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214373"/>
              </p:ext>
            </p:extLst>
          </p:nvPr>
        </p:nvGraphicFramePr>
        <p:xfrm>
          <a:off x="5530180" y="4594953"/>
          <a:ext cx="685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" name="Equation" r:id="rId12" imgW="685800" imgH="241200" progId="Equation.DSMT4">
                  <p:embed/>
                </p:oleObj>
              </mc:Choice>
              <mc:Fallback>
                <p:oleObj name="Equation" r:id="rId12" imgW="685800" imgH="2412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D86CAD4B-8BA6-456E-8B09-B2B3CAC663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530180" y="4594953"/>
                        <a:ext cx="6858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4400098B-72D4-49C5-9AAA-35A5B0ACC0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617948"/>
              </p:ext>
            </p:extLst>
          </p:nvPr>
        </p:nvGraphicFramePr>
        <p:xfrm>
          <a:off x="6513844" y="4584700"/>
          <a:ext cx="558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8" name="Equation" r:id="rId14" imgW="558720" imgH="241200" progId="Equation.DSMT4">
                  <p:embed/>
                </p:oleObj>
              </mc:Choice>
              <mc:Fallback>
                <p:oleObj name="Equation" r:id="rId14" imgW="558720" imgH="2412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4400098B-72D4-49C5-9AAA-35A5B0ACC0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513844" y="4584700"/>
                        <a:ext cx="5588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0468247-0A27-4D95-9ECD-914728DD9A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2726"/>
              </p:ext>
            </p:extLst>
          </p:nvPr>
        </p:nvGraphicFramePr>
        <p:xfrm>
          <a:off x="1535113" y="4253972"/>
          <a:ext cx="2311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9" name="Equation" r:id="rId16" imgW="2311200" imgH="380880" progId="Equation.DSMT4">
                  <p:embed/>
                </p:oleObj>
              </mc:Choice>
              <mc:Fallback>
                <p:oleObj name="Equation" r:id="rId16" imgW="23112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35113" y="4253972"/>
                        <a:ext cx="2311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867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3F9445-0013-4F3B-9BAB-FBF07EBA9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343" y="1651759"/>
            <a:ext cx="3044952" cy="306562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6AF052-A144-48B5-BAB6-5897BAAB4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4114800" cy="3434098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Step 3)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6F6186-5DA6-44EA-B0E6-D327EB68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              (Solution #3)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298B45A-4B67-4316-B28F-1D7B4DC080A6}"/>
              </a:ext>
            </a:extLst>
          </p:cNvPr>
          <p:cNvSpPr txBox="1">
            <a:spLocks/>
          </p:cNvSpPr>
          <p:nvPr/>
        </p:nvSpPr>
        <p:spPr>
          <a:xfrm>
            <a:off x="4456444" y="1309352"/>
            <a:ext cx="4114800" cy="343409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/>
                </a:solidFill>
              </a:rPr>
              <a:t>Step 4)</a:t>
            </a:r>
            <a:endParaRPr lang="en-US" dirty="0"/>
          </a:p>
        </p:txBody>
      </p:sp>
      <p:pic>
        <p:nvPicPr>
          <p:cNvPr id="7" name="Picture 6" descr="A picture containing phone, cellphone, control panel&#10;&#10;Description automatically generated">
            <a:extLst>
              <a:ext uri="{FF2B5EF4-FFF2-40B4-BE49-F238E27FC236}">
                <a16:creationId xmlns:a16="http://schemas.microsoft.com/office/drawing/2014/main" id="{4C57FF86-64FE-4912-9530-21412180C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076" y="400050"/>
            <a:ext cx="1527048" cy="4529728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016A6BE-C6E7-4C13-A6B1-829D79D858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497582"/>
              </p:ext>
            </p:extLst>
          </p:nvPr>
        </p:nvGraphicFramePr>
        <p:xfrm>
          <a:off x="5530180" y="4594953"/>
          <a:ext cx="685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5" imgW="685800" imgH="241200" progId="Equation.DSMT4">
                  <p:embed/>
                </p:oleObj>
              </mc:Choice>
              <mc:Fallback>
                <p:oleObj name="Equation" r:id="rId5" imgW="685800" imgH="2412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D86CAD4B-8BA6-456E-8B09-B2B3CAC663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30180" y="4594953"/>
                        <a:ext cx="6858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65B34EE-92B8-499B-A5F7-82A91D98E4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621782"/>
              </p:ext>
            </p:extLst>
          </p:nvPr>
        </p:nvGraphicFramePr>
        <p:xfrm>
          <a:off x="6513844" y="4584700"/>
          <a:ext cx="558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7" imgW="558720" imgH="241200" progId="Equation.DSMT4">
                  <p:embed/>
                </p:oleObj>
              </mc:Choice>
              <mc:Fallback>
                <p:oleObj name="Equation" r:id="rId7" imgW="558720" imgH="2412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4400098B-72D4-49C5-9AAA-35A5B0ACC0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13844" y="4584700"/>
                        <a:ext cx="5588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716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115300" cy="3434098"/>
          </a:xfrm>
        </p:spPr>
        <p:txBody>
          <a:bodyPr>
            <a:normAutofit/>
          </a:bodyPr>
          <a:lstStyle/>
          <a:p>
            <a:r>
              <a:rPr lang="en-US" dirty="0"/>
              <a:t>Work with your partner to match the following cards:</a:t>
            </a:r>
          </a:p>
          <a:p>
            <a:pPr lvl="1"/>
            <a:r>
              <a:rPr lang="en-US" dirty="0"/>
              <a:t>Graph</a:t>
            </a:r>
          </a:p>
          <a:p>
            <a:pPr lvl="1"/>
            <a:r>
              <a:rPr lang="en-US" dirty="0"/>
              <a:t>Asymptotes</a:t>
            </a:r>
          </a:p>
          <a:p>
            <a:pPr lvl="1"/>
            <a:r>
              <a:rPr lang="en-US" dirty="0"/>
              <a:t>Equation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94879" lvl="1" indent="0">
              <a:buNone/>
            </a:pPr>
            <a:br>
              <a:rPr lang="en-US" dirty="0"/>
            </a:br>
            <a:endParaRPr lang="en-US" sz="1200" dirty="0"/>
          </a:p>
          <a:p>
            <a:r>
              <a:rPr lang="en-US" dirty="0"/>
              <a:t>There will be three extra graph cards without a match.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Matching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4E80840-D51C-4409-9197-678F442A6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922" y="1738008"/>
            <a:ext cx="3993028" cy="224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4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Matching (Solution)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A3CED46E-4DED-4E6E-BCBC-24C58CC7F3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2451120"/>
              </p:ext>
            </p:extLst>
          </p:nvPr>
        </p:nvGraphicFramePr>
        <p:xfrm>
          <a:off x="457201" y="1565443"/>
          <a:ext cx="7520153" cy="29624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1079">
                  <a:extLst>
                    <a:ext uri="{9D8B030D-6E8A-4147-A177-3AD203B41FA5}">
                      <a16:colId xmlns:a16="http://schemas.microsoft.com/office/drawing/2014/main" val="2503868233"/>
                    </a:ext>
                  </a:extLst>
                </a:gridCol>
                <a:gridCol w="1013179">
                  <a:extLst>
                    <a:ext uri="{9D8B030D-6E8A-4147-A177-3AD203B41FA5}">
                      <a16:colId xmlns:a16="http://schemas.microsoft.com/office/drawing/2014/main" val="1900525644"/>
                    </a:ext>
                  </a:extLst>
                </a:gridCol>
                <a:gridCol w="1013179">
                  <a:extLst>
                    <a:ext uri="{9D8B030D-6E8A-4147-A177-3AD203B41FA5}">
                      <a16:colId xmlns:a16="http://schemas.microsoft.com/office/drawing/2014/main" val="3861511441"/>
                    </a:ext>
                  </a:extLst>
                </a:gridCol>
                <a:gridCol w="1013179">
                  <a:extLst>
                    <a:ext uri="{9D8B030D-6E8A-4147-A177-3AD203B41FA5}">
                      <a16:colId xmlns:a16="http://schemas.microsoft.com/office/drawing/2014/main" val="2354698316"/>
                    </a:ext>
                  </a:extLst>
                </a:gridCol>
                <a:gridCol w="1013179">
                  <a:extLst>
                    <a:ext uri="{9D8B030D-6E8A-4147-A177-3AD203B41FA5}">
                      <a16:colId xmlns:a16="http://schemas.microsoft.com/office/drawing/2014/main" val="3681247573"/>
                    </a:ext>
                  </a:extLst>
                </a:gridCol>
                <a:gridCol w="1013179">
                  <a:extLst>
                    <a:ext uri="{9D8B030D-6E8A-4147-A177-3AD203B41FA5}">
                      <a16:colId xmlns:a16="http://schemas.microsoft.com/office/drawing/2014/main" val="2312620970"/>
                    </a:ext>
                  </a:extLst>
                </a:gridCol>
                <a:gridCol w="1013179">
                  <a:extLst>
                    <a:ext uri="{9D8B030D-6E8A-4147-A177-3AD203B41FA5}">
                      <a16:colId xmlns:a16="http://schemas.microsoft.com/office/drawing/2014/main" val="2465014211"/>
                    </a:ext>
                  </a:extLst>
                </a:gridCol>
              </a:tblGrid>
              <a:tr h="740605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Graph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0064331"/>
                  </a:ext>
                </a:extLst>
              </a:tr>
              <a:tr h="740605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Asymptotes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977986"/>
                  </a:ext>
                </a:extLst>
              </a:tr>
              <a:tr h="740605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Equation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1539718"/>
                  </a:ext>
                </a:extLst>
              </a:tr>
              <a:tr h="740605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Extras</a:t>
                      </a: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l"/>
                      <a:r>
                        <a:rPr lang="en-US" dirty="0"/>
                        <a:t>B, D, and 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6309672"/>
                  </a:ext>
                </a:extLst>
              </a:tr>
            </a:tbl>
          </a:graphicData>
        </a:graphic>
      </p:graphicFrame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4E80840-D51C-4409-9197-678F442A6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889" y="307247"/>
            <a:ext cx="2292306" cy="128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2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Can’t Touch This, Part 2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Graphing Rational Functions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What can cause asymptotes?</a:t>
            </a:r>
          </a:p>
        </p:txBody>
      </p:sp>
    </p:spTree>
    <p:extLst>
      <p:ext uri="{BB962C8B-B14F-4D97-AF65-F5344CB8AC3E}">
        <p14:creationId xmlns:p14="http://schemas.microsoft.com/office/powerpoint/2010/main" val="20409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575D-3662-4A13-BACA-E7044AD3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4266-61E7-4912-8A51-C9B03DDB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448628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Graph rational functions.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Identify key characteristics of the graphs of rational functions, both algebraically and graphically.</a:t>
            </a:r>
          </a:p>
        </p:txBody>
      </p:sp>
    </p:spTree>
    <p:extLst>
      <p:ext uri="{BB962C8B-B14F-4D97-AF65-F5344CB8AC3E}">
        <p14:creationId xmlns:p14="http://schemas.microsoft.com/office/powerpoint/2010/main" val="147869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 the graph cards into 2–4 groups</a:t>
            </a:r>
          </a:p>
          <a:p>
            <a:r>
              <a:rPr lang="en-US" dirty="0"/>
              <a:t>Be prepared to share your thinking.</a:t>
            </a:r>
          </a:p>
          <a:p>
            <a:pPr lvl="1"/>
            <a:r>
              <a:rPr lang="en-US" dirty="0"/>
              <a:t>How did you decide which cards should go into each group?</a:t>
            </a:r>
          </a:p>
          <a:p>
            <a:pPr lvl="1"/>
            <a:r>
              <a:rPr lang="en-US" dirty="0"/>
              <a:t>How would you describe each group?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Sort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5443E788-F97B-4575-A170-FACED68A2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0" y="661973"/>
            <a:ext cx="2651760" cy="151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5811170" cy="3434098"/>
          </a:xfrm>
        </p:spPr>
        <p:txBody>
          <a:bodyPr>
            <a:normAutofit/>
          </a:bodyPr>
          <a:lstStyle/>
          <a:p>
            <a:r>
              <a:rPr lang="en-US" dirty="0"/>
              <a:t>Go to the GeoGebra activity: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geogebra.org/m/d9ywzkrc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/>
              <a:t>Spend time exploring the GeoGebra applets and seeing how things work.</a:t>
            </a:r>
          </a:p>
          <a:p>
            <a:r>
              <a:rPr lang="en-US" dirty="0"/>
              <a:t>Use the GeoGebra activity to complete the Exploring Rational Functions handout.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Rational Functions</a:t>
            </a:r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4B0CAD03-BA30-4458-8F14-7D9DFC683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342" y="735872"/>
            <a:ext cx="2413457" cy="242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0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complete the Guided Notes together.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Notes</a:t>
            </a:r>
          </a:p>
        </p:txBody>
      </p:sp>
    </p:spTree>
    <p:extLst>
      <p:ext uri="{BB962C8B-B14F-4D97-AF65-F5344CB8AC3E}">
        <p14:creationId xmlns:p14="http://schemas.microsoft.com/office/powerpoint/2010/main" val="273742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6AF052-A144-48B5-BAB6-5897BAAB4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 each rational function.</a:t>
            </a:r>
          </a:p>
          <a:p>
            <a:pPr lvl="1"/>
            <a:r>
              <a:rPr lang="en-US" dirty="0"/>
              <a:t>Show your thinking.</a:t>
            </a:r>
          </a:p>
          <a:p>
            <a:pPr lvl="1"/>
            <a:r>
              <a:rPr lang="en-US" dirty="0"/>
              <a:t>Label your asymptotes.</a:t>
            </a:r>
          </a:p>
          <a:p>
            <a:r>
              <a:rPr lang="en-US" dirty="0">
                <a:solidFill>
                  <a:schemeClr val="accent6"/>
                </a:solidFill>
              </a:rPr>
              <a:t>Question 1)</a:t>
            </a:r>
            <a:r>
              <a:rPr lang="en-US" dirty="0"/>
              <a:t> Work together as a group of four.</a:t>
            </a:r>
          </a:p>
          <a:p>
            <a:r>
              <a:rPr lang="en-US" dirty="0">
                <a:solidFill>
                  <a:schemeClr val="accent6"/>
                </a:solidFill>
              </a:rPr>
              <a:t>Question 2)</a:t>
            </a:r>
            <a:r>
              <a:rPr lang="en-US" dirty="0"/>
              <a:t> Work with a new partner.</a:t>
            </a:r>
          </a:p>
          <a:p>
            <a:r>
              <a:rPr lang="en-US" dirty="0">
                <a:solidFill>
                  <a:schemeClr val="accent6"/>
                </a:solidFill>
              </a:rPr>
              <a:t>Question 3)</a:t>
            </a:r>
            <a:r>
              <a:rPr lang="en-US" dirty="0"/>
              <a:t> Work individually.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6F6186-5DA6-44EA-B0E6-D327EB68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With Asymptotes, Part 2</a:t>
            </a:r>
          </a:p>
        </p:txBody>
      </p:sp>
    </p:spTree>
    <p:extLst>
      <p:ext uri="{BB962C8B-B14F-4D97-AF65-F5344CB8AC3E}">
        <p14:creationId xmlns:p14="http://schemas.microsoft.com/office/powerpoint/2010/main" val="107524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outdoor object, tiled&#10;&#10;Description automatically generated">
            <a:extLst>
              <a:ext uri="{FF2B5EF4-FFF2-40B4-BE49-F238E27FC236}">
                <a16:creationId xmlns:a16="http://schemas.microsoft.com/office/drawing/2014/main" id="{1B5B324C-2467-482A-A1E7-D793E41B7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163" y="1646908"/>
            <a:ext cx="3044952" cy="306562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6AF052-A144-48B5-BAB6-5897BAAB4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4114800" cy="3434098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Step 1)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r>
              <a:rPr lang="en-US" dirty="0"/>
              <a:t>VA:</a:t>
            </a:r>
          </a:p>
          <a:p>
            <a:r>
              <a:rPr lang="en-US" dirty="0"/>
              <a:t>HA: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6F6186-5DA6-44EA-B0E6-D327EB68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With Asymptotes (Solution #1)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5032FDC-B91E-4D9F-8D83-AFD3F83439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342662"/>
              </p:ext>
            </p:extLst>
          </p:nvPr>
        </p:nvGraphicFramePr>
        <p:xfrm>
          <a:off x="731808" y="1105194"/>
          <a:ext cx="1358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4" imgW="1358640" imgH="825480" progId="Equation.DSMT4">
                  <p:embed/>
                </p:oleObj>
              </mc:Choice>
              <mc:Fallback>
                <p:oleObj name="Equation" r:id="rId4" imgW="1358640" imgH="825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5032FDC-B91E-4D9F-8D83-AFD3F83439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1808" y="1105194"/>
                        <a:ext cx="13589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4B7107F-E65E-4E3B-82FE-9F4FC362BE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130441"/>
              </p:ext>
            </p:extLst>
          </p:nvPr>
        </p:nvGraphicFramePr>
        <p:xfrm>
          <a:off x="1740496" y="2292414"/>
          <a:ext cx="18542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Equation" r:id="rId6" imgW="1854000" imgH="1002960" progId="Equation.DSMT4">
                  <p:embed/>
                </p:oleObj>
              </mc:Choice>
              <mc:Fallback>
                <p:oleObj name="Equation" r:id="rId6" imgW="1854000" imgH="10029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4B7107F-E65E-4E3B-82FE-9F4FC362BE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40496" y="2292414"/>
                        <a:ext cx="18542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5485DE3-8DD3-43E1-8293-537A0419F1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965559"/>
              </p:ext>
            </p:extLst>
          </p:nvPr>
        </p:nvGraphicFramePr>
        <p:xfrm>
          <a:off x="1295805" y="3782128"/>
          <a:ext cx="685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8" imgW="685800" imgH="215640" progId="Equation.DSMT4">
                  <p:embed/>
                </p:oleObj>
              </mc:Choice>
              <mc:Fallback>
                <p:oleObj name="Equation" r:id="rId8" imgW="685800" imgH="2156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5485DE3-8DD3-43E1-8293-537A0419F1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95805" y="3782128"/>
                        <a:ext cx="6858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BBFDAD4-FF9E-487C-8298-F0F3388A45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423617"/>
              </p:ext>
            </p:extLst>
          </p:nvPr>
        </p:nvGraphicFramePr>
        <p:xfrm>
          <a:off x="1295805" y="3956050"/>
          <a:ext cx="1257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10" imgW="1257120" imgH="787320" progId="Equation.DSMT4">
                  <p:embed/>
                </p:oleObj>
              </mc:Choice>
              <mc:Fallback>
                <p:oleObj name="Equation" r:id="rId10" imgW="1257120" imgH="7873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BBFDAD4-FF9E-487C-8298-F0F3388A45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95805" y="3956050"/>
                        <a:ext cx="12573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298B45A-4B67-4316-B28F-1D7B4DC080A6}"/>
              </a:ext>
            </a:extLst>
          </p:cNvPr>
          <p:cNvSpPr txBox="1">
            <a:spLocks/>
          </p:cNvSpPr>
          <p:nvPr/>
        </p:nvSpPr>
        <p:spPr>
          <a:xfrm>
            <a:off x="4456444" y="1309352"/>
            <a:ext cx="4114800" cy="343409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/>
                </a:solidFill>
              </a:rPr>
              <a:t>Step 2)</a:t>
            </a:r>
            <a:endParaRPr lang="en-US" dirty="0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7E3918C-1E97-400D-BB30-26C9A4E873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761767"/>
              </p:ext>
            </p:extLst>
          </p:nvPr>
        </p:nvGraphicFramePr>
        <p:xfrm>
          <a:off x="7761288" y="2746573"/>
          <a:ext cx="571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12" imgW="571320" imgH="291960" progId="Equation.DSMT4">
                  <p:embed/>
                </p:oleObj>
              </mc:Choice>
              <mc:Fallback>
                <p:oleObj name="Equation" r:id="rId12" imgW="571320" imgH="2919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7E3918C-1E97-400D-BB30-26C9A4E873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761288" y="2746573"/>
                        <a:ext cx="5715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693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 Template" id="{B5FBFA7F-0F7B-4478-82A3-BA80A93C5E76}" vid="{0F1ACBB8-CC54-4F29-94C9-7DAE17CAD01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Template</Template>
  <TotalTime>1350</TotalTime>
  <Words>409</Words>
  <Application>Microsoft Office PowerPoint</Application>
  <PresentationFormat>On-screen Show (16:9)</PresentationFormat>
  <Paragraphs>95</Paragraphs>
  <Slides>16</Slides>
  <Notes>4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Wingdings 2</vt:lpstr>
      <vt:lpstr>LEARN theme</vt:lpstr>
      <vt:lpstr>Equation</vt:lpstr>
      <vt:lpstr>PowerPoint Presentation</vt:lpstr>
      <vt:lpstr>Can’t Touch This, Part 2</vt:lpstr>
      <vt:lpstr>Essential Question</vt:lpstr>
      <vt:lpstr>Lesson Objectives</vt:lpstr>
      <vt:lpstr>Card Sort</vt:lpstr>
      <vt:lpstr>Exploring Rational Functions</vt:lpstr>
      <vt:lpstr>Guided Notes</vt:lpstr>
      <vt:lpstr>Graphing With Asymptotes, Part 2</vt:lpstr>
      <vt:lpstr>Graphing With Asymptotes (Solution #1)</vt:lpstr>
      <vt:lpstr>Graphing With Asymptotes (Solution #1)</vt:lpstr>
      <vt:lpstr>Graphing With Asymptotes (Solution #2)</vt:lpstr>
      <vt:lpstr>                                                 (Solution #2)</vt:lpstr>
      <vt:lpstr>Graphing With Asymptotes (Solution #3)</vt:lpstr>
      <vt:lpstr>                                                 (Solution #3)</vt:lpstr>
      <vt:lpstr>Card Matching</vt:lpstr>
      <vt:lpstr>Card Matching (Solution)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Can't Touch This, Part 2</dc:title>
  <dc:creator>K20 Center</dc:creator>
  <cp:lastModifiedBy>Daniella Peters</cp:lastModifiedBy>
  <cp:revision>11</cp:revision>
  <dcterms:created xsi:type="dcterms:W3CDTF">2021-10-08T12:56:02Z</dcterms:created>
  <dcterms:modified xsi:type="dcterms:W3CDTF">2021-12-22T17:37:06Z</dcterms:modified>
</cp:coreProperties>
</file>