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</p:sldMasterIdLst>
  <p:notesMasterIdLst>
    <p:notesMasterId r:id="rId17"/>
  </p:notesMasterIdLst>
  <p:sldIdLst>
    <p:sldId id="256" r:id="rId2"/>
    <p:sldId id="257" r:id="rId3"/>
    <p:sldId id="276" r:id="rId4"/>
    <p:sldId id="277" r:id="rId5"/>
    <p:sldId id="258" r:id="rId6"/>
    <p:sldId id="278" r:id="rId7"/>
    <p:sldId id="279" r:id="rId8"/>
    <p:sldId id="271" r:id="rId9"/>
    <p:sldId id="272" r:id="rId10"/>
    <p:sldId id="273" r:id="rId11"/>
    <p:sldId id="275" r:id="rId12"/>
    <p:sldId id="268" r:id="rId13"/>
    <p:sldId id="269" r:id="rId14"/>
    <p:sldId id="270" r:id="rId15"/>
    <p:sldId id="280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/>
    <p:restoredTop sz="81818" autoAdjust="0"/>
  </p:normalViewPr>
  <p:slideViewPr>
    <p:cSldViewPr snapToGrid="0" snapToObjects="1">
      <p:cViewPr varScale="1">
        <p:scale>
          <a:sx n="138" d="100"/>
          <a:sy n="138" d="100"/>
        </p:scale>
        <p:origin x="14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835249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Y-HbcPInXw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Shape 4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1" name="Shape 4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31540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100" dirty="0"/>
              <a:t>Holmes, P. (2019, May 14). </a:t>
            </a:r>
            <a:r>
              <a:rPr lang="en-US" sz="1100" i="1" dirty="0"/>
              <a:t>October’s gold. </a:t>
            </a:r>
            <a:r>
              <a:rPr lang="en-US" sz="1100" dirty="0"/>
              <a:t>Family Friend Poems. https://www.familyfriendpoems.com/poem/octobers-gold</a:t>
            </a:r>
          </a:p>
          <a:p>
            <a:r>
              <a:rPr lang="en-US" sz="1100" dirty="0"/>
              <a:t>Louis, K. (2020, August 8). </a:t>
            </a:r>
            <a:r>
              <a:rPr lang="en-US" sz="1100" i="1" dirty="0"/>
              <a:t>Sensations of summer. </a:t>
            </a:r>
            <a:r>
              <a:rPr lang="en-US" sz="1100" dirty="0"/>
              <a:t>Family Friend Poems. https://www.familyfriendpoems.com/poem/sensations-of-summer</a:t>
            </a:r>
          </a:p>
          <a:p>
            <a:r>
              <a:rPr lang="en-US" sz="1100" dirty="0"/>
              <a:t>Morris, L. (2020, July 27). </a:t>
            </a:r>
            <a:r>
              <a:rPr lang="en-US" sz="1100" i="1" dirty="0"/>
              <a:t>Haiku about starting anew. </a:t>
            </a:r>
            <a:r>
              <a:rPr lang="en-US" sz="1100" dirty="0"/>
              <a:t>Family Friend Poems. https://www.familyfriendpoems.com/poem/haiku-about-starting-anew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0384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Clipart Library. (n.d.). </a:t>
            </a:r>
            <a:r>
              <a:rPr lang="en-US" i="1" dirty="0"/>
              <a:t>Brainstorming session. </a:t>
            </a:r>
            <a:r>
              <a:rPr lang="en-US" i="0" dirty="0"/>
              <a:t>http://clipart-</a:t>
            </a:r>
            <a:r>
              <a:rPr lang="en-US" i="0" dirty="0" err="1"/>
              <a:t>library.com</a:t>
            </a:r>
            <a:r>
              <a:rPr lang="en-US" i="0" dirty="0"/>
              <a:t>/clipart/1889269.htm. </a:t>
            </a:r>
          </a:p>
        </p:txBody>
      </p:sp>
    </p:spTree>
    <p:extLst>
      <p:ext uri="{BB962C8B-B14F-4D97-AF65-F5344CB8AC3E}">
        <p14:creationId xmlns:p14="http://schemas.microsoft.com/office/powerpoint/2010/main" val="14153181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Solt</a:t>
            </a:r>
            <a:r>
              <a:rPr lang="en-US" dirty="0"/>
              <a:t>, M. E. (1966). </a:t>
            </a:r>
            <a:r>
              <a:rPr lang="en-US" i="1" dirty="0"/>
              <a:t>Forsythia. </a:t>
            </a:r>
            <a:r>
              <a:rPr lang="en-US" i="0" dirty="0" err="1"/>
              <a:t>Encyclopaedia</a:t>
            </a:r>
            <a:r>
              <a:rPr lang="en-US" i="0" dirty="0"/>
              <a:t> Britannica. https://</a:t>
            </a:r>
            <a:r>
              <a:rPr lang="en-US" i="0" dirty="0" err="1"/>
              <a:t>www.britannica.com</a:t>
            </a:r>
            <a:r>
              <a:rPr lang="en-US" i="0" dirty="0"/>
              <a:t>/art/concrete-poetry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0964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Helen B. (n.d.). </a:t>
            </a:r>
            <a:r>
              <a:rPr lang="en-US" i="1" dirty="0"/>
              <a:t>Quill. </a:t>
            </a:r>
            <a:r>
              <a:rPr lang="en-US" i="0" dirty="0"/>
              <a:t>https://</a:t>
            </a:r>
            <a:r>
              <a:rPr lang="en-US" i="0" dirty="0" err="1"/>
              <a:t>www.kindpng.com</a:t>
            </a:r>
            <a:r>
              <a:rPr lang="en-US" i="0" dirty="0"/>
              <a:t>/</a:t>
            </a:r>
            <a:r>
              <a:rPr lang="en-US" i="0" dirty="0" err="1"/>
              <a:t>imgv</a:t>
            </a:r>
            <a:r>
              <a:rPr lang="en-US" i="0" dirty="0"/>
              <a:t>/ibwTTTR_creative-writing-png-creative-writing-icon-transparent-png/.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3830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Shape 4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15" name="Shape 41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1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458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Clipart Library. (n.d.). </a:t>
            </a:r>
            <a:r>
              <a:rPr lang="en-US" i="1" dirty="0"/>
              <a:t>Idea. </a:t>
            </a:r>
            <a:r>
              <a:rPr lang="en-US" i="0" dirty="0"/>
              <a:t>http://clipart-</a:t>
            </a:r>
            <a:r>
              <a:rPr lang="en-US" i="0" dirty="0" err="1"/>
              <a:t>library.com</a:t>
            </a:r>
            <a:r>
              <a:rPr lang="en-US" i="0" dirty="0"/>
              <a:t>/clipart/440786.htm.</a:t>
            </a:r>
            <a:endParaRPr i="0" dirty="0"/>
          </a:p>
        </p:txBody>
      </p:sp>
      <p:sp>
        <p:nvSpPr>
          <p:cNvPr id="421" name="Shape 4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2602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Clipart Library. (n.d.). </a:t>
            </a:r>
            <a:r>
              <a:rPr lang="en-US" i="1" dirty="0"/>
              <a:t>Partner work. </a:t>
            </a:r>
            <a:r>
              <a:rPr lang="en-US" i="0" dirty="0"/>
              <a:t>http://clipart-</a:t>
            </a:r>
            <a:r>
              <a:rPr lang="en-US" i="0" dirty="0" err="1"/>
              <a:t>library.com</a:t>
            </a:r>
            <a:r>
              <a:rPr lang="en-US" i="0" dirty="0"/>
              <a:t>/clipart/1016675.htm.</a:t>
            </a:r>
            <a:endParaRPr i="0" dirty="0"/>
          </a:p>
        </p:txBody>
      </p:sp>
      <p:sp>
        <p:nvSpPr>
          <p:cNvPr id="421" name="Shape 4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8178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/>
              <a:t>Clipart Library. (n.d.). </a:t>
            </a:r>
            <a:r>
              <a:rPr lang="en-US" i="1" dirty="0"/>
              <a:t>Public speaking. </a:t>
            </a:r>
            <a:r>
              <a:rPr lang="en-US" i="0" dirty="0"/>
              <a:t>http://clipart-</a:t>
            </a:r>
            <a:r>
              <a:rPr lang="en-US" i="0" dirty="0" err="1"/>
              <a:t>library.com</a:t>
            </a:r>
            <a:r>
              <a:rPr lang="en-US" i="0" dirty="0"/>
              <a:t>/clipart/1284060.htm. </a:t>
            </a:r>
            <a:endParaRPr i="0" dirty="0"/>
          </a:p>
        </p:txBody>
      </p:sp>
      <p:sp>
        <p:nvSpPr>
          <p:cNvPr id="421" name="Shape 4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75602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1100" b="0" i="0" u="none" strike="noStrike" kern="1200" cap="none" dirty="0" err="1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SciShow</a:t>
            </a:r>
            <a:r>
              <a:rPr lang="en-US" sz="1100" b="0" i="0" u="none" strike="noStrike" kern="1200" cap="none" dirty="0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. (2015, July 20). </a:t>
            </a:r>
            <a:r>
              <a:rPr lang="en-US" sz="1100" b="0" i="1" u="none" strike="noStrike" kern="1200" cap="none" dirty="0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How smells trigger memories </a:t>
            </a:r>
            <a:r>
              <a:rPr lang="en-US" sz="1100" b="0" i="0" u="none" strike="noStrike" kern="1200" cap="none" dirty="0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</a:rPr>
              <a:t>[Video file]. YouTube. </a:t>
            </a:r>
            <a:r>
              <a:rPr lang="en-US" sz="1100" b="0" i="0" u="none" strike="noStrike" kern="1200" cap="none" dirty="0">
                <a:solidFill>
                  <a:schemeClr val="dk1"/>
                </a:solidFill>
                <a:effectLst/>
                <a:latin typeface="Arial"/>
                <a:ea typeface="Arial"/>
                <a:cs typeface="Arial"/>
                <a:sym typeface="Arial"/>
                <a:hlinkClick r:id="rId3"/>
              </a:rPr>
              <a:t>https://www.youtube.com/watch?v=vY-HbcPInXw</a:t>
            </a:r>
            <a:endParaRPr dirty="0"/>
          </a:p>
        </p:txBody>
      </p:sp>
      <p:sp>
        <p:nvSpPr>
          <p:cNvPr id="421" name="Shape 4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462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Nabokov, V. (1970). </a:t>
            </a:r>
            <a:r>
              <a:rPr lang="en-US" i="1" dirty="0"/>
              <a:t>Mary. </a:t>
            </a:r>
            <a:r>
              <a:rPr lang="en-US" i="0" dirty="0"/>
              <a:t>McGraw Hill.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399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Fitzgerald, F. S. (1925). </a:t>
            </a:r>
            <a:r>
              <a:rPr lang="en-US" i="1" dirty="0"/>
              <a:t>The great Gatsby. </a:t>
            </a:r>
            <a:r>
              <a:rPr lang="en-US" dirty="0"/>
              <a:t>Charles Scribner’s Sons.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354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Helen B. (n.d.). </a:t>
            </a:r>
            <a:r>
              <a:rPr lang="en-US" i="1" dirty="0"/>
              <a:t>Quill. </a:t>
            </a:r>
            <a:r>
              <a:rPr lang="en-US" i="0" dirty="0"/>
              <a:t>https://</a:t>
            </a:r>
            <a:r>
              <a:rPr lang="en-US" i="0" dirty="0" err="1"/>
              <a:t>www.kindpng.com</a:t>
            </a:r>
            <a:r>
              <a:rPr lang="en-US" i="0" dirty="0"/>
              <a:t>/</a:t>
            </a:r>
            <a:r>
              <a:rPr lang="en-US" i="0" dirty="0" err="1"/>
              <a:t>imgv</a:t>
            </a:r>
            <a:r>
              <a:rPr lang="en-US" i="0" dirty="0"/>
              <a:t>/ibwTTTR_creative-writing-png-creative-writing-icon-transparent-png/. </a:t>
            </a:r>
          </a:p>
        </p:txBody>
      </p:sp>
    </p:spTree>
    <p:extLst>
      <p:ext uri="{BB962C8B-B14F-4D97-AF65-F5344CB8AC3E}">
        <p14:creationId xmlns:p14="http://schemas.microsoft.com/office/powerpoint/2010/main" val="692154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75050" y="1428750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[place photo or chart here]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28066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28750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38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rgbClr val="991B1E"/>
                </a:solidFill>
                <a:latin typeface="Calibri"/>
                <a:ea typeface="Georgia"/>
                <a:cs typeface="Calibri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36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75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142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ogo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3310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blue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1A2836"/>
              </a:buClr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413596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red">
    <p:bg>
      <p:bgPr>
        <a:solidFill>
          <a:schemeClr val="bg1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71D20"/>
              </a:buClr>
              <a:defRPr>
                <a:solidFill>
                  <a:srgbClr val="971D20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6FC4E35A-9159-9949-BC55-44AB60AEC9F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280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ody yellow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Clr>
                <a:srgbClr val="9A8219"/>
              </a:buClr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2274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red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Roboto Condensed"/>
              <a:buNone/>
              <a:defRPr sz="5200" b="0" i="0" u="none" strike="noStrike" cap="non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indent="0" algn="ctr" rtl="0">
              <a:spcBef>
                <a:spcPts val="0"/>
              </a:spcBef>
              <a:buClr>
                <a:schemeClr val="dk1"/>
              </a:buClr>
              <a:buFont typeface="Roboto Condensed"/>
              <a:buNone/>
              <a:defRPr sz="5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indent="0" algn="ctr" rtl="0">
              <a:spcBef>
                <a:spcPts val="0"/>
              </a:spcBef>
              <a:buClr>
                <a:schemeClr val="dk1"/>
              </a:buClr>
              <a:buFont typeface="Roboto Condensed"/>
              <a:buNone/>
              <a:defRPr sz="5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indent="0" algn="ctr" rtl="0">
              <a:spcBef>
                <a:spcPts val="0"/>
              </a:spcBef>
              <a:buClr>
                <a:schemeClr val="dk1"/>
              </a:buClr>
              <a:buFont typeface="Roboto Condensed"/>
              <a:buNone/>
              <a:defRPr sz="5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indent="0" algn="ctr" rtl="0">
              <a:spcBef>
                <a:spcPts val="0"/>
              </a:spcBef>
              <a:buClr>
                <a:schemeClr val="dk1"/>
              </a:buClr>
              <a:buFont typeface="Roboto Condensed"/>
              <a:buNone/>
              <a:defRPr sz="5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indent="0" algn="ctr" rtl="0">
              <a:spcBef>
                <a:spcPts val="0"/>
              </a:spcBef>
              <a:buClr>
                <a:schemeClr val="dk1"/>
              </a:buClr>
              <a:buFont typeface="Roboto Condensed"/>
              <a:buNone/>
              <a:defRPr sz="5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indent="0" algn="ctr" rtl="0">
              <a:spcBef>
                <a:spcPts val="0"/>
              </a:spcBef>
              <a:buClr>
                <a:schemeClr val="dk1"/>
              </a:buClr>
              <a:buFont typeface="Roboto Condensed"/>
              <a:buNone/>
              <a:defRPr sz="5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indent="0" algn="ctr" rtl="0">
              <a:spcBef>
                <a:spcPts val="0"/>
              </a:spcBef>
              <a:buClr>
                <a:schemeClr val="dk1"/>
              </a:buClr>
              <a:buFont typeface="Roboto Condensed"/>
              <a:buNone/>
              <a:defRPr sz="5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indent="0" algn="ctr" rtl="0">
              <a:spcBef>
                <a:spcPts val="0"/>
              </a:spcBef>
              <a:buClr>
                <a:schemeClr val="dk1"/>
              </a:buClr>
              <a:buFont typeface="Roboto Condensed"/>
              <a:buNone/>
              <a:defRPr sz="52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Font typeface="Roboto"/>
              <a:buNone/>
              <a:defRPr sz="2800" b="0" i="0" u="none" strike="noStrike" cap="none">
                <a:solidFill>
                  <a:srgbClr val="B7B7B7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oboto"/>
              <a:buNone/>
              <a:defRPr sz="28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oboto"/>
              <a:buNone/>
              <a:defRPr sz="28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oboto"/>
              <a:buNone/>
              <a:defRPr sz="28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oboto"/>
              <a:buNone/>
              <a:defRPr sz="28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oboto"/>
              <a:buNone/>
              <a:defRPr sz="28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oboto"/>
              <a:buNone/>
              <a:defRPr sz="28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oboto"/>
              <a:buNone/>
              <a:defRPr sz="28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oboto"/>
              <a:buNone/>
              <a:defRPr sz="28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38559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1_Section head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Roboto Condensed"/>
              <a:buNone/>
              <a:defRPr sz="3600" b="0" i="0" u="none" strike="noStrike" cap="none">
                <a:solidFill>
                  <a:srgbClr val="FFFFFF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Roboto Condensed"/>
              <a:buNone/>
              <a:defRPr sz="36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Roboto Condensed"/>
              <a:buNone/>
              <a:defRPr sz="36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Roboto Condensed"/>
              <a:buNone/>
              <a:defRPr sz="36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Roboto Condensed"/>
              <a:buNone/>
              <a:defRPr sz="36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Roboto Condensed"/>
              <a:buNone/>
              <a:defRPr sz="36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Roboto Condensed"/>
              <a:buNone/>
              <a:defRPr sz="36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Roboto Condensed"/>
              <a:buNone/>
              <a:defRPr sz="36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Roboto Condensed"/>
              <a:buNone/>
              <a:defRPr sz="36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6657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640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05730" indent="-205730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71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0" indent="0">
              <a:buNone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459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buSzPct val="100000"/>
              <a:defRPr sz="24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buSzPct val="100000"/>
              <a:defRPr sz="24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005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28066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885950"/>
            <a:ext cx="4041775" cy="2884290"/>
          </a:xfrm>
        </p:spPr>
        <p:txBody>
          <a:bodyPr tIns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50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28066"/>
            <a:ext cx="8305800" cy="857250"/>
          </a:xfrm>
        </p:spPr>
        <p:txBody>
          <a:bodyPr vert="horz" tIns="4571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3600" b="0">
                <a:ln>
                  <a:noFill/>
                </a:ln>
                <a:solidFill>
                  <a:schemeClr val="accent4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42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5867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789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70228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8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concrete+poems&amp;espv=2&amp;biw=1338&amp;bih=680&amp;source=lnms&amp;tbm=isch&amp;sa=X&amp;ved=0ahUKEwi63Y-VrOLQAhUO6mMKHSVCCyoQ_AUIBigB&amp;dpr=2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video" Target="https://www.youtube.com/embed/vY-HbcPInXw?feature=oembed" TargetMode="Externa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4F92B-1165-4D2B-B879-EF6324724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Japanese Haiku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2339A32-6710-BF42-B136-FA1B49DCC3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1610"/>
            <a:ext cx="5158509" cy="329184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  <a:latin typeface="+mj-lt"/>
              </a:rPr>
              <a:t>Often emphasizes simplicity, intensity, and directness of expression</a:t>
            </a:r>
            <a:endParaRPr lang="en-US" sz="2400" dirty="0">
              <a:latin typeface="+mj-lt"/>
            </a:endParaRPr>
          </a:p>
          <a:p>
            <a:r>
              <a:rPr lang="en-US" sz="2400" dirty="0">
                <a:solidFill>
                  <a:schemeClr val="tx1"/>
                </a:solidFill>
                <a:latin typeface="+mj-lt"/>
              </a:rPr>
              <a:t>3-line poem with 17 syllables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</a:rPr>
              <a:t>The first line has 5 syllables.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</a:rPr>
              <a:t>The second line has 7 syllables.</a:t>
            </a:r>
          </a:p>
          <a:p>
            <a:pPr lvl="1"/>
            <a:r>
              <a:rPr lang="en-US" sz="1600" dirty="0">
                <a:solidFill>
                  <a:schemeClr val="tx1"/>
                </a:solidFill>
                <a:latin typeface="+mj-lt"/>
              </a:rPr>
              <a:t>The third line has 5 syllables</a:t>
            </a:r>
          </a:p>
          <a:p>
            <a:pPr marL="0" indent="0" algn="l">
              <a:buNone/>
            </a:pPr>
            <a:endParaRPr lang="en-US" sz="3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8443FB-45D2-BC4A-BB3A-57F07DD624D1}"/>
              </a:ext>
            </a:extLst>
          </p:cNvPr>
          <p:cNvSpPr txBox="1"/>
          <p:nvPr/>
        </p:nvSpPr>
        <p:spPr>
          <a:xfrm>
            <a:off x="1004207" y="146957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3DA8717C-0A22-154A-AA33-F3036C0A1E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6477" y="636574"/>
            <a:ext cx="24003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47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3C7BF-8E9E-4C7F-939C-3A42551FE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Haiku Examples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58443FB-45D2-BC4A-BB3A-57F07DD624D1}"/>
              </a:ext>
            </a:extLst>
          </p:cNvPr>
          <p:cNvSpPr txBox="1"/>
          <p:nvPr/>
        </p:nvSpPr>
        <p:spPr>
          <a:xfrm>
            <a:off x="1004207" y="146957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1CA202-3526-D64F-AEAA-929773D034CF}"/>
              </a:ext>
            </a:extLst>
          </p:cNvPr>
          <p:cNvSpPr txBox="1"/>
          <p:nvPr/>
        </p:nvSpPr>
        <p:spPr>
          <a:xfrm>
            <a:off x="389016" y="1722028"/>
            <a:ext cx="256352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+mj-lt"/>
              </a:rPr>
              <a:t>October’s Gold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Like crunchy cornflakes</a:t>
            </a:r>
          </a:p>
          <a:p>
            <a:r>
              <a:rPr lang="en-US" sz="1600" dirty="0">
                <a:latin typeface="+mj-lt"/>
              </a:rPr>
              <a:t>Gold leaves rustle underfoot</a:t>
            </a:r>
          </a:p>
          <a:p>
            <a:r>
              <a:rPr lang="en-US" sz="1600" dirty="0">
                <a:latin typeface="+mj-lt"/>
              </a:rPr>
              <a:t>Beauty in decay.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-Paul Holmes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955BF5F-3D76-4B4F-9D7E-B0E6F6C0B86F}"/>
              </a:ext>
            </a:extLst>
          </p:cNvPr>
          <p:cNvSpPr txBox="1"/>
          <p:nvPr/>
        </p:nvSpPr>
        <p:spPr>
          <a:xfrm>
            <a:off x="3336726" y="1715375"/>
            <a:ext cx="247054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+mj-lt"/>
              </a:rPr>
              <a:t>Starting Anew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When it’s all over</a:t>
            </a:r>
          </a:p>
          <a:p>
            <a:r>
              <a:rPr lang="en-US" sz="1600" dirty="0">
                <a:latin typeface="+mj-lt"/>
              </a:rPr>
              <a:t>what will begin in its place?</a:t>
            </a:r>
          </a:p>
          <a:p>
            <a:r>
              <a:rPr lang="en-US" sz="1600" dirty="0">
                <a:latin typeface="+mj-lt"/>
              </a:rPr>
              <a:t>Will it be better?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-Lecco Morris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D57470-CD52-9D4F-A9E0-C3F19D3B370A}"/>
              </a:ext>
            </a:extLst>
          </p:cNvPr>
          <p:cNvSpPr txBox="1"/>
          <p:nvPr/>
        </p:nvSpPr>
        <p:spPr>
          <a:xfrm>
            <a:off x="6191462" y="1715375"/>
            <a:ext cx="257153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+mj-lt"/>
              </a:rPr>
              <a:t>Sensations of Summer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Golden rays of sun</a:t>
            </a:r>
          </a:p>
          <a:p>
            <a:r>
              <a:rPr lang="en-US" sz="1600" dirty="0">
                <a:latin typeface="+mj-lt"/>
              </a:rPr>
              <a:t>Sweet breeze caresses softly</a:t>
            </a:r>
          </a:p>
          <a:p>
            <a:r>
              <a:rPr lang="en-US" sz="1600" dirty="0">
                <a:latin typeface="+mj-lt"/>
              </a:rPr>
              <a:t>Perfect summer’s day</a:t>
            </a:r>
          </a:p>
          <a:p>
            <a:endParaRPr lang="en-US" sz="1600" dirty="0">
              <a:latin typeface="+mj-lt"/>
            </a:endParaRPr>
          </a:p>
          <a:p>
            <a:r>
              <a:rPr lang="en-US" sz="1600" dirty="0">
                <a:latin typeface="+mj-lt"/>
              </a:rPr>
              <a:t>-Katharina A. Louis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951F21-CBCE-8B41-BDDB-BC67C8F3287B}"/>
              </a:ext>
            </a:extLst>
          </p:cNvPr>
          <p:cNvSpPr txBox="1"/>
          <p:nvPr/>
        </p:nvSpPr>
        <p:spPr>
          <a:xfrm>
            <a:off x="261255" y="4571997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br>
              <a:rPr lang="en-US" sz="800" dirty="0"/>
            </a:b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648754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797223" y="1063228"/>
            <a:ext cx="3774777" cy="1737361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/>
              <a:t>Think of a character in </a:t>
            </a:r>
            <a:r>
              <a:rPr lang="en-US" sz="2400" i="1" dirty="0"/>
              <a:t>The Great Gatsby </a:t>
            </a:r>
            <a:r>
              <a:rPr lang="en-US" sz="2400" dirty="0"/>
              <a:t>who has a “side” to him/her that the other characters in the novel may not see.  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How do critical reading skills help readers see these “hidden” sides?</a:t>
            </a:r>
          </a:p>
          <a:p>
            <a:pPr indent="0">
              <a:buNone/>
            </a:pPr>
            <a:endParaRPr lang="en-US" sz="24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9848896-EE31-1C46-9899-9875DC32C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 dirty="0"/>
              <a:t>Brainstorm</a:t>
            </a:r>
          </a:p>
        </p:txBody>
      </p:sp>
      <p:pic>
        <p:nvPicPr>
          <p:cNvPr id="7" name="Picture 6" descr="Shape&#10;&#10;Description automatically generated with low confidence">
            <a:extLst>
              <a:ext uri="{FF2B5EF4-FFF2-40B4-BE49-F238E27FC236}">
                <a16:creationId xmlns:a16="http://schemas.microsoft.com/office/drawing/2014/main" id="{451D4F96-4707-7545-BABD-A0998A9B77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8250" y="1063228"/>
            <a:ext cx="3162300" cy="246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373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Your Own Memory Haiku!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731" y="1183640"/>
            <a:ext cx="2540000" cy="341630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B15D48E-8DCC-C04F-A611-FC8D1B66A8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199" y="1200150"/>
            <a:ext cx="8402531" cy="3725775"/>
          </a:xfrm>
        </p:spPr>
        <p:txBody>
          <a:bodyPr>
            <a:normAutofit/>
          </a:bodyPr>
          <a:lstStyle/>
          <a:p>
            <a:r>
              <a:rPr lang="en-US" sz="1900" dirty="0"/>
              <a:t>You will be writing a haiku that connects scent and memory in </a:t>
            </a:r>
            <a:r>
              <a:rPr lang="en-US" sz="1900" i="1" dirty="0"/>
              <a:t>The Great Gatsby.</a:t>
            </a:r>
            <a:endParaRPr lang="en-US" sz="1900" dirty="0"/>
          </a:p>
          <a:p>
            <a:r>
              <a:rPr lang="en-US" sz="1900" dirty="0"/>
              <a:t>Use the Brainstorming space on your handout to plan for your haiku. </a:t>
            </a:r>
          </a:p>
          <a:p>
            <a:r>
              <a:rPr lang="en-US" sz="1900" dirty="0"/>
              <a:t>Make sure to do the following:</a:t>
            </a:r>
          </a:p>
          <a:p>
            <a:pPr lvl="1"/>
            <a:r>
              <a:rPr lang="en-US" dirty="0"/>
              <a:t>First, find a character who has a “side” to him/her.</a:t>
            </a:r>
          </a:p>
          <a:p>
            <a:pPr lvl="1"/>
            <a:r>
              <a:rPr lang="en-US" dirty="0"/>
              <a:t>Next, find a piece of supporting text evidence that shows a connection (clear or inferred) between scent and memory.</a:t>
            </a:r>
          </a:p>
          <a:p>
            <a:pPr lvl="1"/>
            <a:r>
              <a:rPr lang="en-US" dirty="0"/>
              <a:t>List your character, text evidence, scent, memories evoked, and imagery.</a:t>
            </a:r>
          </a:p>
          <a:p>
            <a:pPr lvl="1"/>
            <a:r>
              <a:rPr lang="en-US" dirty="0"/>
              <a:t>Finally, in the following portion of the handout, write out your haiku, and make sure to give it a title.</a:t>
            </a:r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98021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, plant, leaf&#10;&#10;Description automatically generated">
            <a:extLst>
              <a:ext uri="{FF2B5EF4-FFF2-40B4-BE49-F238E27FC236}">
                <a16:creationId xmlns:a16="http://schemas.microsoft.com/office/drawing/2014/main" id="{7645A04F-4F0A-9548-A22E-AE8FD30AB8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9781" y="0"/>
            <a:ext cx="4784437" cy="516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9C82-EA21-F94E-9114-8ADEAA6BD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Poetry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026DF3-F7D3-044A-B412-56B76E9893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Concrete poetry takes the visual shape of the object or theme described in the poem. </a:t>
            </a:r>
          </a:p>
          <a:p>
            <a:r>
              <a:rPr lang="en-US" sz="2400" dirty="0"/>
              <a:t>Turning your haiku into a concrete poem will give it a visual boost.</a:t>
            </a:r>
          </a:p>
          <a:p>
            <a:r>
              <a:rPr lang="en-US" sz="2400" dirty="0"/>
              <a:t>Here are some more </a:t>
            </a:r>
            <a:r>
              <a:rPr lang="en-US" sz="2400" dirty="0">
                <a:hlinkClick r:id="rId3"/>
              </a:rPr>
              <a:t>examples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6114CC02-3832-A245-89DD-B396F15D9B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6477" y="636574"/>
            <a:ext cx="24003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70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Shape 417"/>
          <p:cNvSpPr txBox="1"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</p:spPr>
        <p:txBody>
          <a:bodyPr lIns="91425" tIns="91425" rIns="91425" bIns="91425" anchor="b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25000"/>
              <a:buFont typeface="Roboto Condensed"/>
              <a:buNone/>
            </a:pPr>
            <a:r>
              <a:rPr lang="en-US" sz="4300" b="0" u="none" strike="noStrike" cap="none" dirty="0"/>
              <a:t>Memory Haiku</a:t>
            </a:r>
          </a:p>
        </p:txBody>
      </p:sp>
      <p:sp>
        <p:nvSpPr>
          <p:cNvPr id="418" name="Shape 418"/>
          <p:cNvSpPr txBox="1"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91425" tIns="91425" rIns="91425" bIns="91425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B7B7B7"/>
              </a:buClr>
              <a:buSzPct val="25000"/>
              <a:buFont typeface="Roboto"/>
              <a:buNone/>
            </a:pPr>
            <a:r>
              <a:rPr lang="en-US" sz="2400" dirty="0"/>
              <a:t>Grades 9-11 English Language Arts</a:t>
            </a:r>
            <a:endParaRPr lang="en-US" sz="2400" b="0" i="0" u="none" strike="noStrike" cap="none"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5D2A35-3E04-4A8B-AC99-6331A02C7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099D4E-BF47-4AC5-90D8-9A8CFC98A1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can a person's sense of smell reveal about their memories and emotions?</a:t>
            </a:r>
          </a:p>
        </p:txBody>
      </p:sp>
    </p:spTree>
    <p:extLst>
      <p:ext uri="{BB962C8B-B14F-4D97-AF65-F5344CB8AC3E}">
        <p14:creationId xmlns:p14="http://schemas.microsoft.com/office/powerpoint/2010/main" val="174123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8648"/>
            <a:ext cx="8229600" cy="857250"/>
          </a:xfrm>
        </p:spPr>
        <p:txBody>
          <a:bodyPr/>
          <a:lstStyle/>
          <a:p>
            <a:r>
              <a:rPr lang="en-US" dirty="0"/>
              <a:t>Think: Quick Write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1" y="1415898"/>
            <a:ext cx="4373418" cy="324867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200" dirty="0"/>
              <a:t>Choose </a:t>
            </a:r>
            <a:r>
              <a:rPr lang="en-US" sz="2200" i="1" dirty="0"/>
              <a:t>one</a:t>
            </a:r>
            <a:r>
              <a:rPr lang="en-US" sz="2200" dirty="0"/>
              <a:t> of the events below and describe how that event </a:t>
            </a:r>
            <a:r>
              <a:rPr lang="en-US" sz="2200" i="1" dirty="0">
                <a:solidFill>
                  <a:schemeClr val="accent2"/>
                </a:solidFill>
              </a:rPr>
              <a:t>smells</a:t>
            </a:r>
            <a:r>
              <a:rPr lang="en-US" sz="2200" dirty="0"/>
              <a:t>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2200" dirty="0"/>
              <a:t>What scents are conjured in your mind when you visualize the event?</a:t>
            </a:r>
          </a:p>
          <a:p>
            <a:pPr marL="630238" indent="-342900">
              <a:buFont typeface="+mj-lt"/>
              <a:buAutoNum type="arabicPeriod"/>
            </a:pPr>
            <a:r>
              <a:rPr lang="en-US" sz="2200" dirty="0"/>
              <a:t>The first day of school</a:t>
            </a:r>
          </a:p>
          <a:p>
            <a:pPr marL="630238" indent="-342900">
              <a:buFont typeface="+mj-lt"/>
              <a:buAutoNum type="arabicPeriod"/>
            </a:pPr>
            <a:r>
              <a:rPr lang="en-US" sz="2200" dirty="0"/>
              <a:t>Winter holidays</a:t>
            </a:r>
          </a:p>
          <a:p>
            <a:pPr marL="630238" indent="-342900">
              <a:buFont typeface="+mj-lt"/>
              <a:buAutoNum type="arabicPeriod"/>
            </a:pPr>
            <a:r>
              <a:rPr lang="en-US" sz="2200" dirty="0"/>
              <a:t>Summer vacation 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380E4634-7FBA-6C4B-97DA-F7BB208C17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636" y="558648"/>
            <a:ext cx="3368146" cy="4132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15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5653"/>
            <a:ext cx="8229600" cy="857250"/>
          </a:xfrm>
        </p:spPr>
        <p:txBody>
          <a:bodyPr/>
          <a:lstStyle/>
          <a:p>
            <a:r>
              <a:rPr lang="en-US" dirty="0"/>
              <a:t>Pair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033"/>
            <a:ext cx="4792133" cy="324384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Find an Elbow Partner and share your Quick Write.</a:t>
            </a: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86A292F5-5561-1442-9271-90FBD0FD4E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1309" y="1402903"/>
            <a:ext cx="3333557" cy="250016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5653"/>
            <a:ext cx="8229600" cy="857250"/>
          </a:xfrm>
        </p:spPr>
        <p:txBody>
          <a:bodyPr/>
          <a:lstStyle/>
          <a:p>
            <a:r>
              <a:rPr lang="en-US" dirty="0"/>
              <a:t>Share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325033"/>
            <a:ext cx="4792133" cy="3243842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dirty="0"/>
              <a:t>Share your thoughts with the whole class.</a:t>
            </a:r>
          </a:p>
        </p:txBody>
      </p:sp>
      <p:pic>
        <p:nvPicPr>
          <p:cNvPr id="5" name="Picture 4" descr="A picture containing statue&#10;&#10;Description automatically generated">
            <a:extLst>
              <a:ext uri="{FF2B5EF4-FFF2-40B4-BE49-F238E27FC236}">
                <a16:creationId xmlns:a16="http://schemas.microsoft.com/office/drawing/2014/main" id="{6A4967DC-DBB1-564D-A7E4-E5CC192AC1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6012" y="974278"/>
            <a:ext cx="3024547" cy="3015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69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5653"/>
            <a:ext cx="8229600" cy="857250"/>
          </a:xfrm>
        </p:spPr>
        <p:txBody>
          <a:bodyPr/>
          <a:lstStyle/>
          <a:p>
            <a:r>
              <a:rPr lang="en-US" dirty="0"/>
              <a:t>How Smell Triggers Memories</a:t>
            </a:r>
          </a:p>
        </p:txBody>
      </p:sp>
      <p:pic>
        <p:nvPicPr>
          <p:cNvPr id="6" name="Online Media 5" title="How Smells Trigger Memories">
            <a:hlinkClick r:id="" action="ppaction://media"/>
            <a:extLst>
              <a:ext uri="{FF2B5EF4-FFF2-40B4-BE49-F238E27FC236}">
                <a16:creationId xmlns:a16="http://schemas.microsoft.com/office/drawing/2014/main" id="{C42F427F-74B1-4BC6-A026-9E02119FE176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524000" y="1402903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09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12B90E9-926C-FE47-97DB-77C7DA3D8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“Nothing revives the past so completely as a smell  </a:t>
            </a:r>
            <a:b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that was once associated with it.”</a:t>
            </a:r>
            <a:b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Vladimir Nabokov</a:t>
            </a:r>
          </a:p>
        </p:txBody>
      </p:sp>
    </p:spTree>
    <p:extLst>
      <p:ext uri="{BB962C8B-B14F-4D97-AF65-F5344CB8AC3E}">
        <p14:creationId xmlns:p14="http://schemas.microsoft.com/office/powerpoint/2010/main" val="942021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5C64B6A-B10F-C045-B08D-3F9977849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“With enchanting murmurs Daisy admired this aspect </a:t>
            </a:r>
            <a:b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or that of the feudal silhouette against the sky, </a:t>
            </a:r>
            <a:b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admired the gardens, the sparkling odor of jonquils </a:t>
            </a:r>
            <a:b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and the frothy odor of kiss-me-at-the-gate.”</a:t>
            </a:r>
            <a:b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sz="3000" i="1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F. Scott Fitzgerald</a:t>
            </a:r>
          </a:p>
        </p:txBody>
      </p:sp>
    </p:spTree>
    <p:extLst>
      <p:ext uri="{BB962C8B-B14F-4D97-AF65-F5344CB8AC3E}">
        <p14:creationId xmlns:p14="http://schemas.microsoft.com/office/powerpoint/2010/main" val="35530439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Custom 11">
      <a:dk1>
        <a:sysClr val="windowText" lastClr="000000"/>
      </a:dk1>
      <a:lt1>
        <a:sysClr val="window" lastClr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E1354D5-D584-4014-90F7-79798D7FB97D}" vid="{C25742BA-B1E6-4CE4-8D0D-96E4BE620A0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15135</TotalTime>
  <Words>767</Words>
  <Application>Microsoft Macintosh PowerPoint</Application>
  <PresentationFormat>On-screen Show (16:9)</PresentationFormat>
  <Paragraphs>74</Paragraphs>
  <Slides>15</Slides>
  <Notes>13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Georgia</vt:lpstr>
      <vt:lpstr>Roboto</vt:lpstr>
      <vt:lpstr>Roboto Condensed</vt:lpstr>
      <vt:lpstr>Wingdings 2</vt:lpstr>
      <vt:lpstr>LEARN theme</vt:lpstr>
      <vt:lpstr>PowerPoint Presentation</vt:lpstr>
      <vt:lpstr>Memory Haiku</vt:lpstr>
      <vt:lpstr>Essential Question</vt:lpstr>
      <vt:lpstr>Think: Quick Write</vt:lpstr>
      <vt:lpstr>Pair</vt:lpstr>
      <vt:lpstr>Share</vt:lpstr>
      <vt:lpstr>How Smell Triggers Memories</vt:lpstr>
      <vt:lpstr>“Nothing revives the past so completely as a smell     that was once associated with it.”       - Vladimir Nabokov</vt:lpstr>
      <vt:lpstr>“With enchanting murmurs Daisy admired this aspect    or that of the feudal silhouette against the sky,    admired the gardens, the sparkling odor of jonquils    and the frothy odor of kiss-me-at-the-gate.”       - F. Scott Fitzgerald</vt:lpstr>
      <vt:lpstr>Japanese Haiku</vt:lpstr>
      <vt:lpstr>Haiku Examples</vt:lpstr>
      <vt:lpstr>Brainstorm</vt:lpstr>
      <vt:lpstr>Write Your Own Memory Haiku!</vt:lpstr>
      <vt:lpstr>PowerPoint Presentation</vt:lpstr>
      <vt:lpstr>Concrete Poetry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Haiku</dc:title>
  <dc:creator>K20 Center</dc:creator>
  <cp:lastModifiedBy>Schwarz, Daniel J.</cp:lastModifiedBy>
  <cp:revision>22</cp:revision>
  <dcterms:created xsi:type="dcterms:W3CDTF">2020-09-01T21:45:00Z</dcterms:created>
  <dcterms:modified xsi:type="dcterms:W3CDTF">2021-03-12T16:19:53Z</dcterms:modified>
</cp:coreProperties>
</file>