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42"/>
  </p:notesMasterIdLst>
  <p:sldIdLst>
    <p:sldId id="256" r:id="rId6"/>
    <p:sldId id="276" r:id="rId7"/>
    <p:sldId id="277" r:id="rId8"/>
    <p:sldId id="278" r:id="rId9"/>
    <p:sldId id="279" r:id="rId10"/>
    <p:sldId id="280" r:id="rId11"/>
    <p:sldId id="281" r:id="rId12"/>
    <p:sldId id="28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311" r:id="rId25"/>
    <p:sldId id="307" r:id="rId26"/>
    <p:sldId id="308" r:id="rId27"/>
    <p:sldId id="309" r:id="rId28"/>
    <p:sldId id="310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6" r:id="rId4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nstantia" panose="02030602050306030303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0gNHd42utOLF8Q6SF1kiD8bzi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AED77C-969E-42FA-962C-B2F8064BEEF9}">
  <a:tblStyle styleId="{E8AED77C-969E-42FA-962C-B2F8064BEE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51"/>
    <p:restoredTop sz="78372" autoAdjust="0"/>
  </p:normalViewPr>
  <p:slideViewPr>
    <p:cSldViewPr snapToGrid="0">
      <p:cViewPr varScale="1">
        <p:scale>
          <a:sx n="168" d="100"/>
          <a:sy n="16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3.xml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5BmWsqnqVk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ohboeh.deviantart.com/art/The-Cool-Sun-18646732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answers:  sand, air, grass, mountains, soil, or animals.</a:t>
            </a:r>
          </a:p>
          <a:p>
            <a:r>
              <a:rPr lang="en-US" dirty="0"/>
              <a:t>Source of photographs:  Personal photographs taken by lesson developer.</a:t>
            </a:r>
          </a:p>
        </p:txBody>
      </p:sp>
    </p:spTree>
    <p:extLst>
      <p:ext uri="{BB962C8B-B14F-4D97-AF65-F5344CB8AC3E}">
        <p14:creationId xmlns:p14="http://schemas.microsoft.com/office/powerpoint/2010/main" val="22931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answers:  buildings, cars, books, furniture, clothing.</a:t>
            </a:r>
          </a:p>
        </p:txBody>
      </p:sp>
    </p:spTree>
    <p:extLst>
      <p:ext uri="{BB962C8B-B14F-4D97-AF65-F5344CB8AC3E}">
        <p14:creationId xmlns:p14="http://schemas.microsoft.com/office/powerpoint/2010/main" val="222094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of photographs: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Soccer ball:  https://www.publicdomainpictures.net/pictures/80000/velka/soccer-ball-2.jpg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Sailboat:  https://upload.wikimedia.org/wikipedia/commons/e/eb/Laser_3000_sailing_dinghy_1.jpg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Ruled paper:  https://cdn.pixabay.com/photo/2012/04/15/18/56/paper-34910_1280.png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Cell Phone:  https://cdn.pixabay.com/photo/2017/07/02/16/56/iphone-2464968_1280.png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3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the the T-chart. </a:t>
            </a:r>
          </a:p>
        </p:txBody>
      </p:sp>
    </p:spTree>
    <p:extLst>
      <p:ext uri="{BB962C8B-B14F-4D97-AF65-F5344CB8AC3E}">
        <p14:creationId xmlns:p14="http://schemas.microsoft.com/office/powerpoint/2010/main" val="17501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3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https://core-docs.s3.amazonaws.com/documents/asset/</a:t>
            </a:r>
            <a:r>
              <a:rPr lang="en-US" dirty="0" err="1"/>
              <a:t>uploaded_file</a:t>
            </a:r>
            <a:r>
              <a:rPr lang="en-US" dirty="0"/>
              <a:t>/375126/</a:t>
            </a:r>
            <a:r>
              <a:rPr lang="en-US" dirty="0" err="1"/>
              <a:t>Natural_or_Man</a:t>
            </a:r>
            <a:r>
              <a:rPr lang="en-US" dirty="0"/>
              <a:t>-Made-.pdf</a:t>
            </a:r>
          </a:p>
          <a:p>
            <a:endParaRPr lang="en-US" dirty="0"/>
          </a:p>
          <a:p>
            <a:r>
              <a:rPr lang="en-US" dirty="0"/>
              <a:t>this book can also be found free on Epic:  https://</a:t>
            </a:r>
            <a:r>
              <a:rPr lang="en-US" dirty="0" err="1"/>
              <a:t>www.getepic.com</a:t>
            </a:r>
            <a:r>
              <a:rPr lang="en-US" dirty="0"/>
              <a:t>/book/20982348/natural-or-man-made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56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Arial" panose="020B0604020202020204" pitchFamily="34" charset="0"/>
                <a:hlinkClick r:id="rId3"/>
              </a:rPr>
              <a:t>Source: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https://www.youtube.com/watch?v=i5BmWsqnqVk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Natural Resources by Jennifer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Overend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Prior read aloud  by Danelle Cantu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10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77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https://images.uncyc.org/commons/2/25/1-61-062897_Weinermobile.jpg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4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Source: https://images-na.ssl-images-amazon.com/images/I/518EAzI9uRL._SX373_BO1,204,203,200_.jpg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4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93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Source: </a:t>
            </a: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https://live.staticflickr.com/7007/6586073689_079cede96c.jpg</a:t>
            </a: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http://mmm-yoso.typepad.com/.a/6a00d83451b81169e2017ee619540f970d-500wi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16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http://fc04.deviantart.net/fs70/i/2010/320/6/0/the_cool_sun_by_deohboeh-d330n3t.jpg</a:t>
            </a:r>
            <a:endParaRPr lang="en-US" b="0" dirty="0">
              <a:effectLst/>
            </a:endParaRPr>
          </a:p>
          <a:p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Arial" panose="020B0604020202020204" pitchFamily="34" charset="0"/>
                <a:hlinkClick r:id="rId3"/>
              </a:rPr>
              <a:t>This Photo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by Unknown Author is licensed under </a:t>
            </a:r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Arial" panose="020B0604020202020204" pitchFamily="34" charset="0"/>
                <a:hlinkClick r:id="rId4"/>
              </a:rPr>
              <a:t>CC BY-SA-NC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3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https://upload.wikimedia.org/wikipedia/commons/7/74/Carousel_Horse_Alc2.JPG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90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http://fc03.deviantart.net/fs71/i/2010/179/4/6/Two_Horses_by_DragonLove151.jpg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94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http://teach.leeward.hawaii.edu/uploads/2/2/5/4/22549928/1469148240.png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04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https://get.pxhere.com/photo/outdoor-play-city-summer-recreation-equipment-park-child-playing-yellow-lifestyle-leisure-public-space-kids-children-fun-playground-chute-slide-amusement-campground-outdoor-play-equipment-playground-slide-760305.jpg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25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6519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one does not belong possible responses 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pink cookie. The others are brown.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square brownie because it is square. The others are round.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pink cookie because it has sprinkles.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top round cookie because it is smooth and looks like a basketball.  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bottom brown one because it is a cake, not a cookie.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https://wodb.ca/shapes.html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4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one does not belong possible responses.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B:  Dog does not belong because it has spots.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C: Dog does not belong because it is smaller than the other dogs. 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D: Dog does not belong because body is skinnier than the other dogs.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A: Dog does not belong because it is facing a different direction.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are other differences as well.  The students will figure them out.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 https://wodb.ca/shapes.html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8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one does not belong possible responses.  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Volcano does not belong because it is the only one not made by people. 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surfboard does not belong because it does not have a mountain in the background. </a:t>
            </a: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surfboard does not belong because there are no clouds in the background. </a:t>
            </a: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Fortnite image does not belong because it is imaginary, not real.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Sources:</a:t>
            </a: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School: Photo by teacher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Surfboard: https://c1.staticflickr.com/3/2542/3977540409_4df7a3dfb0.jpg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Fortnite: https://4.bp.blogspot.com/-V_uav6eH7g8/WvSYRAtqTZI/AAAAAAAAPMM/tW-M-WN3wDIIy1iQGX7qwveFp37jFNRQgCLcBGAs/s1600/2b02f09dda89cfbef21b7bc3eea90fc4.jpg</a:t>
            </a: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Volcano:https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://upload.wikimedia.org/wikipedia/commons/thumb/a/a9/Eruption_of_a_volcano_above_a_village%3B_lava_covering_Wellcome_V0044790.jpg/800px</a:t>
            </a:r>
            <a:endParaRPr lang="en-US" b="0" dirty="0">
              <a:effectLst/>
            </a:endParaRPr>
          </a:p>
          <a:p>
            <a:br>
              <a:rPr lang="en-US" dirty="0"/>
            </a:b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8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one does not belong possible responses: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sculpture of the frog does not belong because it is the only thing made by people.</a:t>
            </a: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chemeClr val="dk1"/>
                </a:solidFill>
                <a:effectLst/>
                <a:latin typeface="Arial"/>
              </a:rPr>
              <a:t>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chicken does not belong because it is actually alive and can move and eat.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tree does not belong because it is the only tree.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chicken does not belong because it is the only thing that is not made a of a hard substance.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chicken picture does not belong because it doesn’t have any plants in the picture. </a:t>
            </a:r>
            <a:endParaRPr lang="en-US" b="0" dirty="0">
              <a:effectLst/>
            </a:endParaRPr>
          </a:p>
          <a:p>
            <a:endParaRPr lang="en-US" dirty="0"/>
          </a:p>
          <a:p>
            <a:r>
              <a:rPr lang="en-US" dirty="0"/>
              <a:t>Source:</a:t>
            </a:r>
          </a:p>
          <a:p>
            <a:r>
              <a:rPr lang="en-US" dirty="0"/>
              <a:t>Personal photographs taken by lesson developer</a:t>
            </a:r>
          </a:p>
        </p:txBody>
      </p:sp>
    </p:spTree>
    <p:extLst>
      <p:ext uri="{BB962C8B-B14F-4D97-AF65-F5344CB8AC3E}">
        <p14:creationId xmlns:p14="http://schemas.microsoft.com/office/powerpoint/2010/main" val="227918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one does not belong possible responses: 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flowers do not belong because they don’t have any sky around them. 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Wet and Wild Waterpark does not belong because people built it. 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beach and mountain do not belong  because there are no plants.  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flowers do not belong because it is the only picture with flowers in it.</a:t>
            </a:r>
            <a:endParaRPr lang="en-US" b="0" dirty="0">
              <a:effectLst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mountains and grass do not belong because there is no water in the picture. </a:t>
            </a:r>
            <a:endParaRPr lang="en-US" b="0" dirty="0">
              <a:effectLst/>
            </a:endParaRP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Mountain and grass: https://cdn.pixabay.com/photo/2018/04/09/16/43/nature-3304622_960_720.jpg</a:t>
            </a: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chemeClr val="dk1"/>
                </a:solidFill>
                <a:effectLst/>
                <a:latin typeface="Arial"/>
              </a:rPr>
              <a:t>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cean and beach:  https://get.pxhere.com/photo/beach-landscape-sea-coast-water-sand-rock-ocean-shore-wave-vacation-shoreline-cliff-seaside-surf-cove-bay-blue-seashore-terrain-summit-body-of-water-current-rocks-sandy-strand-waves-mountains-deep-marine-peaks-curl-cape-swell-rollers-landform-crags-breakers-geographical-feature-wind-wave-819310.jpg</a:t>
            </a: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chemeClr val="dk1"/>
                </a:solidFill>
                <a:effectLst/>
                <a:latin typeface="Arial"/>
              </a:rPr>
              <a:t>Wet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Wild Water Park:  https://get.pxhere.com/photo/beach-water-outdoor-sky-wet-summer-vacation-travel-recreation-pool-amusement-park-swimming-pool-tropical-park-holiday-lagoon-leisure-swimming-activity-clouds-fun-aqua-resort-estate-caribbean-water-park-slide-amusement-entertainment-water-slide-resort-town-850277.jpg</a:t>
            </a:r>
            <a:endParaRPr lang="en-US" sz="1100" b="0" i="0" u="none" strike="noStrike" dirty="0">
              <a:solidFill>
                <a:schemeClr val="dk1"/>
              </a:solidFill>
              <a:effectLst/>
              <a:latin typeface="Arial"/>
            </a:endParaRPr>
          </a:p>
          <a:p>
            <a:pPr marL="5143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solidFill>
                  <a:schemeClr val="dk1"/>
                </a:solidFill>
                <a:effectLst/>
                <a:latin typeface="Arial"/>
              </a:rPr>
              <a:t>O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rchid:https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://www.wallpaperflare.com/three-black-rocks-towel-orchid-leaves-spa-stones-candle-wallpaper-zyhx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0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Personal photographs.</a:t>
            </a:r>
          </a:p>
        </p:txBody>
      </p:sp>
    </p:spTree>
    <p:extLst>
      <p:ext uri="{BB962C8B-B14F-4D97-AF65-F5344CB8AC3E}">
        <p14:creationId xmlns:p14="http://schemas.microsoft.com/office/powerpoint/2010/main" val="385623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5ea2a1ad_0_6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905ea2a1ad_0_6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905ea2a1ad_0_6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core-docs.s3.amazonaws.com/documents/asset/uploaded_file/375126/Natural_or_Man-Made-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i5BmWsqnqV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nzelphoto.com/portfolio/G0000GPaxwfSZQ0Q/I0000Vu3ZIyYFWg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F961-5726-44DC-BCE7-7202DBE3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Explore: Card Sort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99834-D533-419D-9384-12FBA31AE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2476096"/>
          </a:xfrm>
        </p:spPr>
        <p:txBody>
          <a:bodyPr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Cut out the photograph cards. </a:t>
            </a:r>
            <a:endParaRPr lang="en-US" sz="2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Sort your cards any way you want. </a:t>
            </a:r>
            <a:endParaRPr lang="en-US" sz="2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your reasons for sorting choices.</a:t>
            </a:r>
            <a:endParaRPr lang="en-US" sz="2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your partner your sorting choices. </a:t>
            </a:r>
            <a:endParaRPr lang="en-US" sz="2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B1995-1A57-4B82-B85F-34AC3E02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1B6AA-D60A-4B82-8B6B-948E46109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Some things occur naturally in our world.</a:t>
            </a:r>
          </a:p>
          <a:p>
            <a:pPr>
              <a:spcAft>
                <a:spcPts val="600"/>
              </a:spcAft>
            </a:pPr>
            <a:r>
              <a:rPr lang="en-US" dirty="0"/>
              <a:t>Things not made by people are “naturally occurring.”</a:t>
            </a:r>
          </a:p>
          <a:p>
            <a:pPr>
              <a:spcAft>
                <a:spcPts val="600"/>
              </a:spcAft>
            </a:pPr>
            <a:r>
              <a:rPr lang="en-US" dirty="0"/>
              <a:t>Nature has created water, rocks, plants, and trees.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57B23-5C49-4047-96BD-AF364B80E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68" y="2831015"/>
            <a:ext cx="6755894" cy="16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D6DB-CFE8-434D-A917-BE1BCC77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8066"/>
            <a:ext cx="838841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Turn &amp; Talk: Can you name other natural objects?</a:t>
            </a:r>
          </a:p>
        </p:txBody>
      </p:sp>
      <p:pic>
        <p:nvPicPr>
          <p:cNvPr id="5122" name="Picture 2" descr="A picture containing grass, tree, sky, outdoor&#10;&#10;Description automatically generated">
            <a:extLst>
              <a:ext uri="{FF2B5EF4-FFF2-40B4-BE49-F238E27FC236}">
                <a16:creationId xmlns:a16="http://schemas.microsoft.com/office/drawing/2014/main" id="{08F606F8-0438-4DC6-A1C8-64CC8613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064" y="1705429"/>
            <a:ext cx="3278750" cy="24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bird standing on grass&#10;&#10;Description automatically generated with low confidence">
            <a:extLst>
              <a:ext uri="{FF2B5EF4-FFF2-40B4-BE49-F238E27FC236}">
                <a16:creationId xmlns:a16="http://schemas.microsoft.com/office/drawing/2014/main" id="{5D3D34B2-434E-4294-A64E-CBB791D7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237" y="1705429"/>
            <a:ext cx="2224541" cy="24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BA07-D2C5-45F6-98F4-E280BED8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Man-Made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172DC-974C-45FE-9634-43AA40390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Items not occurring naturally in our world are made by people. </a:t>
            </a:r>
          </a:p>
          <a:p>
            <a:pPr>
              <a:spcAft>
                <a:spcPts val="1200"/>
              </a:spcAft>
            </a:pPr>
            <a:r>
              <a:rPr lang="en-US" dirty="0"/>
              <a:t>There are many of these objects on the earth’s surface.</a:t>
            </a:r>
          </a:p>
          <a:p>
            <a:pPr>
              <a:spcAft>
                <a:spcPts val="1200"/>
              </a:spcAft>
            </a:pPr>
            <a:r>
              <a:rPr lang="en-US" dirty="0"/>
              <a:t>These items are “man-made.”</a:t>
            </a:r>
          </a:p>
          <a:p>
            <a:pPr>
              <a:spcAft>
                <a:spcPts val="1200"/>
              </a:spcAft>
            </a:pPr>
            <a:r>
              <a:rPr lang="en-US" dirty="0"/>
              <a:t>How many man-made objects can you name?</a:t>
            </a:r>
          </a:p>
        </p:txBody>
      </p:sp>
    </p:spTree>
    <p:extLst>
      <p:ext uri="{BB962C8B-B14F-4D97-AF65-F5344CB8AC3E}">
        <p14:creationId xmlns:p14="http://schemas.microsoft.com/office/powerpoint/2010/main" val="37306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5553-368B-4F7A-9D87-A77149CF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Turn &amp; Talk:  Can you name other man-made objects?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72A3F-2937-4302-9D9E-5B7A952823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1" y="1931572"/>
            <a:ext cx="7717277" cy="20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48B743-BA81-472C-838A-2391E29C8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9"/>
            <a:ext cx="9144000" cy="51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321B-F41E-4BEA-B2A1-9FA01104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10784"/>
            <a:ext cx="8520600" cy="1028175"/>
          </a:xfrm>
        </p:spPr>
        <p:txBody>
          <a:bodyPr>
            <a:noAutofit/>
          </a:bodyPr>
          <a:lstStyle/>
          <a:p>
            <a:r>
              <a:rPr lang="en-US" sz="2800" dirty="0"/>
              <a:t>Essential Question </a:t>
            </a:r>
            <a:br>
              <a:rPr lang="en-US" sz="2800" dirty="0"/>
            </a:br>
            <a:r>
              <a:rPr lang="en-US" sz="2800" dirty="0"/>
              <a:t>Where do we find the things we need and use?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31DB2-6B6B-45EB-857C-9C20B064C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294314"/>
            <a:ext cx="4880008" cy="258041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Where do you think all of these objects come from?</a:t>
            </a:r>
          </a:p>
          <a:p>
            <a:pPr>
              <a:spcAft>
                <a:spcPts val="1200"/>
              </a:spcAft>
            </a:pPr>
            <a:r>
              <a:rPr lang="en-US" dirty="0"/>
              <a:t>What all-natural items come from our state?</a:t>
            </a:r>
          </a:p>
          <a:p>
            <a:pPr>
              <a:spcAft>
                <a:spcPts val="1200"/>
              </a:spcAft>
            </a:pPr>
            <a:r>
              <a:rPr lang="en-US" dirty="0"/>
              <a:t>Are all man-made items you use made only in our state? </a:t>
            </a:r>
          </a:p>
        </p:txBody>
      </p:sp>
      <p:pic>
        <p:nvPicPr>
          <p:cNvPr id="6146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CB4FD87B-11D0-4EC6-9A4C-840ED604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734" y="1936894"/>
            <a:ext cx="3055020" cy="20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283D06-D70E-2944-96C1-7330A7E191C8}"/>
              </a:ext>
            </a:extLst>
          </p:cNvPr>
          <p:cNvSpPr txBox="1"/>
          <p:nvPr/>
        </p:nvSpPr>
        <p:spPr>
          <a:xfrm>
            <a:off x="167322" y="166483"/>
            <a:ext cx="139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47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BB08-669F-41A0-AA8C-BF6F0CE0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Earth’s surface contains both natural and man-made resources.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018F315-FEFD-4151-A179-C322B0C4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806" y="1885948"/>
            <a:ext cx="2624388" cy="25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C04009-F381-4CFF-AD3D-1FFDCCD1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27670"/>
            <a:ext cx="7911004" cy="1021842"/>
          </a:xfrm>
        </p:spPr>
        <p:txBody>
          <a:bodyPr/>
          <a:lstStyle/>
          <a:p>
            <a:pPr algn="ctr"/>
            <a:r>
              <a:rPr lang="en-US" dirty="0"/>
              <a:t>Natural or Man-Made?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6ED6BB0-D83E-4D7E-8406-A9894BBA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111" y="1965795"/>
            <a:ext cx="2673804" cy="27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F22C82-1B55-234C-867F-C03478E8970D}"/>
              </a:ext>
            </a:extLst>
          </p:cNvPr>
          <p:cNvSpPr txBox="1"/>
          <p:nvPr/>
        </p:nvSpPr>
        <p:spPr>
          <a:xfrm>
            <a:off x="6323796" y="4261941"/>
            <a:ext cx="1414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 of book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 descr="Link with solid fill">
            <a:extLst>
              <a:ext uri="{FF2B5EF4-FFF2-40B4-BE49-F238E27FC236}">
                <a16:creationId xmlns:a16="http://schemas.microsoft.com/office/drawing/2014/main" id="{38DE8557-6949-384E-AD38-53ED890E0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3425" y="4185792"/>
            <a:ext cx="370572" cy="3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6AF1-6B9C-4A51-A2D4-9314B6BC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08" y="414237"/>
            <a:ext cx="8028875" cy="1021842"/>
          </a:xfrm>
        </p:spPr>
        <p:txBody>
          <a:bodyPr/>
          <a:lstStyle/>
          <a:p>
            <a:pPr algn="ctr"/>
            <a:r>
              <a:rPr lang="en-US" dirty="0"/>
              <a:t>Our Natural Resources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BD67FB9-3928-4FAD-8C17-EEBD97B03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567" y="1632857"/>
            <a:ext cx="2418865" cy="30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2A12A1-362C-254D-85E6-800A1D7B72F4}"/>
              </a:ext>
            </a:extLst>
          </p:cNvPr>
          <p:cNvSpPr txBox="1"/>
          <p:nvPr/>
        </p:nvSpPr>
        <p:spPr>
          <a:xfrm>
            <a:off x="5938787" y="4326136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You-tube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 descr="Link with solid fill">
            <a:extLst>
              <a:ext uri="{FF2B5EF4-FFF2-40B4-BE49-F238E27FC236}">
                <a16:creationId xmlns:a16="http://schemas.microsoft.com/office/drawing/2014/main" id="{D9A143C0-E5F2-5D43-99DF-71A8D2919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6390" y="3906139"/>
            <a:ext cx="419997" cy="4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7E7C-19C9-4CDD-963F-02E3783CB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in the World Do We Find the Things We Need?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7E0E8-918C-4CE1-9668-8C0F579BA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Natural and Man-Made Resources: Local and Global</a:t>
            </a:r>
          </a:p>
          <a:p>
            <a:r>
              <a:rPr lang="en-US" dirty="0"/>
              <a:t>Map Study Lesson #2</a:t>
            </a:r>
          </a:p>
        </p:txBody>
      </p:sp>
    </p:spTree>
    <p:extLst>
      <p:ext uri="{BB962C8B-B14F-4D97-AF65-F5344CB8AC3E}">
        <p14:creationId xmlns:p14="http://schemas.microsoft.com/office/powerpoint/2010/main" val="35519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0612-7752-B04B-A872-6F4019F8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7635"/>
            <a:ext cx="7772400" cy="2367814"/>
          </a:xfrm>
        </p:spPr>
        <p:txBody>
          <a:bodyPr/>
          <a:lstStyle/>
          <a:p>
            <a:r>
              <a:rPr lang="en-US" dirty="0"/>
              <a:t>Say it as a class!</a:t>
            </a:r>
            <a:br>
              <a:rPr lang="en-US" dirty="0"/>
            </a:br>
            <a:r>
              <a:rPr lang="en-US" sz="3600" dirty="0"/>
              <a:t>Create our definitions: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D0F8-5F15-6248-ADB3-CAA4458F6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223" y="2571749"/>
            <a:ext cx="7772400" cy="1903997"/>
          </a:xfrm>
        </p:spPr>
        <p:txBody>
          <a:bodyPr>
            <a:normAutofit/>
          </a:bodyPr>
          <a:lstStyle/>
          <a:p>
            <a:r>
              <a:rPr lang="en-US" sz="3200" dirty="0"/>
              <a:t>What are natural resources?</a:t>
            </a:r>
          </a:p>
          <a:p>
            <a:endParaRPr lang="en-US" sz="3200" dirty="0"/>
          </a:p>
          <a:p>
            <a:r>
              <a:rPr lang="en-US" sz="3200" dirty="0"/>
              <a:t>What are man-made resources?</a:t>
            </a:r>
          </a:p>
        </p:txBody>
      </p:sp>
    </p:spTree>
    <p:extLst>
      <p:ext uri="{BB962C8B-B14F-4D97-AF65-F5344CB8AC3E}">
        <p14:creationId xmlns:p14="http://schemas.microsoft.com/office/powerpoint/2010/main" val="25694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43A0-A664-43CC-A2EF-487FA727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73" y="793266"/>
            <a:ext cx="4087045" cy="572700"/>
          </a:xfrm>
        </p:spPr>
        <p:txBody>
          <a:bodyPr>
            <a:noAutofit/>
          </a:bodyPr>
          <a:lstStyle/>
          <a:p>
            <a:r>
              <a:rPr lang="en-US" dirty="0"/>
              <a:t>  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  <a:sym typeface="Calibri"/>
              </a:rPr>
              <a:t> Let’s Play “I Spy!”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BF73-7AC7-41A8-BBBF-25AAF36B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573" y="1566361"/>
            <a:ext cx="4606809" cy="3416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 Spy with my little eye something man-made from plastic.</a:t>
            </a:r>
          </a:p>
          <a:p>
            <a:pPr>
              <a:spcAft>
                <a:spcPts val="1200"/>
              </a:spcAft>
            </a:pPr>
            <a:r>
              <a:rPr lang="en-US" dirty="0"/>
              <a:t>I Spy with my little eye something that grows in nature.</a:t>
            </a:r>
          </a:p>
          <a:p>
            <a:pPr>
              <a:spcAft>
                <a:spcPts val="1200"/>
              </a:spcAft>
            </a:pPr>
            <a:r>
              <a:rPr lang="en-US" dirty="0"/>
              <a:t>I Spy with my little eye something made from metal.</a:t>
            </a:r>
          </a:p>
        </p:txBody>
      </p:sp>
      <p:pic>
        <p:nvPicPr>
          <p:cNvPr id="20484" name="Picture 4" descr="A toy car on grass&#10;&#10;Description automatically generated with low confidence">
            <a:extLst>
              <a:ext uri="{FF2B5EF4-FFF2-40B4-BE49-F238E27FC236}">
                <a16:creationId xmlns:a16="http://schemas.microsoft.com/office/drawing/2014/main" id="{500EA8B9-F7D0-44DF-B59F-574FB2B3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134" y="1096056"/>
            <a:ext cx="3381951" cy="25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D64B2-8307-114C-8C89-8EF3BC7076ED}"/>
              </a:ext>
            </a:extLst>
          </p:cNvPr>
          <p:cNvSpPr txBox="1"/>
          <p:nvPr/>
        </p:nvSpPr>
        <p:spPr>
          <a:xfrm>
            <a:off x="5237506" y="3708890"/>
            <a:ext cx="3733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https://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images.uncyc.org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/commons/2/25/1-61-062897_Weinermobile.jpg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9E045-E658-FA43-A127-92840399FFB3}"/>
              </a:ext>
            </a:extLst>
          </p:cNvPr>
          <p:cNvSpPr txBox="1"/>
          <p:nvPr/>
        </p:nvSpPr>
        <p:spPr>
          <a:xfrm>
            <a:off x="240630" y="270046"/>
            <a:ext cx="137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 I</a:t>
            </a:r>
          </a:p>
        </p:txBody>
      </p:sp>
    </p:spTree>
    <p:extLst>
      <p:ext uri="{BB962C8B-B14F-4D97-AF65-F5344CB8AC3E}">
        <p14:creationId xmlns:p14="http://schemas.microsoft.com/office/powerpoint/2010/main" val="2174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84020-B837-4855-8BD3-B640B9D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6" y="295275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/>
              <a:t>Local and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698B-B130-4245-B8B1-98409AF71E0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52525"/>
            <a:ext cx="8521700" cy="3416300"/>
          </a:xfrm>
        </p:spPr>
        <p:txBody>
          <a:bodyPr/>
          <a:lstStyle/>
          <a:p>
            <a:pPr marL="63500" indent="0">
              <a:buNone/>
            </a:pPr>
            <a:r>
              <a:rPr lang="en-US" b="0" dirty="0">
                <a:effectLst/>
              </a:rPr>
              <a:t> 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3249F-8F4A-4196-B140-60C488E521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22" y="1280377"/>
            <a:ext cx="2396391" cy="3160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1F960E-E81C-4C3C-95F6-2C8B292D476B}"/>
              </a:ext>
            </a:extLst>
          </p:cNvPr>
          <p:cNvSpPr txBox="1"/>
          <p:nvPr/>
        </p:nvSpPr>
        <p:spPr>
          <a:xfrm>
            <a:off x="4651827" y="1547912"/>
            <a:ext cx="30387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u="sng" strike="noStrike" dirty="0">
                <a:solidFill>
                  <a:srgbClr val="7D1619"/>
                </a:solidFill>
                <a:effectLst/>
                <a:latin typeface="Calibri" panose="020F0502020204030204" pitchFamily="34" charset="0"/>
                <a:hlinkClick r:id="rId4"/>
              </a:rPr>
              <a:t>Material World: Portraits Online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18A43-2620-5C4D-906D-60B477101501}"/>
              </a:ext>
            </a:extLst>
          </p:cNvPr>
          <p:cNvSpPr txBox="1"/>
          <p:nvPr/>
        </p:nvSpPr>
        <p:spPr>
          <a:xfrm>
            <a:off x="28800" y="51455"/>
            <a:ext cx="191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 II </a:t>
            </a:r>
          </a:p>
        </p:txBody>
      </p:sp>
    </p:spTree>
    <p:extLst>
      <p:ext uri="{BB962C8B-B14F-4D97-AF65-F5344CB8AC3E}">
        <p14:creationId xmlns:p14="http://schemas.microsoft.com/office/powerpoint/2010/main" val="26571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0329-8A18-467D-8D87-26397557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or Global?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4D4DE-0425-4201-965C-A444B1EFBE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19" y="1485964"/>
            <a:ext cx="6772761" cy="280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8388-3670-4513-82FD-F99B7308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or Global?</a:t>
            </a:r>
          </a:p>
        </p:txBody>
      </p:sp>
      <p:pic>
        <p:nvPicPr>
          <p:cNvPr id="21506" name="Picture 2" descr="A pair of black shoes&#10;&#10;Description automatically generated with low confidence">
            <a:extLst>
              <a:ext uri="{FF2B5EF4-FFF2-40B4-BE49-F238E27FC236}">
                <a16:creationId xmlns:a16="http://schemas.microsoft.com/office/drawing/2014/main" id="{92A84B47-776C-4A7D-99CC-A32CC658E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82" y="1594755"/>
            <a:ext cx="3388760" cy="28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 picture containing text, indoor, ceiling, store&#10;&#10;Description automatically generated">
            <a:extLst>
              <a:ext uri="{FF2B5EF4-FFF2-40B4-BE49-F238E27FC236}">
                <a16:creationId xmlns:a16="http://schemas.microsoft.com/office/drawing/2014/main" id="{2CC140C1-FDEA-47EF-9542-0B066B96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150" y="1594755"/>
            <a:ext cx="3716564" cy="24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F31A-67BE-4D49-BC58-FDA99044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10" y="733552"/>
            <a:ext cx="7772400" cy="1021842"/>
          </a:xfrm>
        </p:spPr>
        <p:txBody>
          <a:bodyPr/>
          <a:lstStyle/>
          <a:p>
            <a:r>
              <a:rPr lang="en-US" sz="2800" dirty="0"/>
              <a:t>Record your answers as we look through the picture slides.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D72F-94C9-45CE-91A4-2EB687FFE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Natural?</a:t>
            </a:r>
          </a:p>
          <a:p>
            <a:pPr algn="ctr"/>
            <a:r>
              <a:rPr lang="en-US" dirty="0"/>
              <a:t>Man-Made?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2B12E-632E-7846-8820-0A92A7919B23}"/>
              </a:ext>
            </a:extLst>
          </p:cNvPr>
          <p:cNvSpPr txBox="1"/>
          <p:nvPr/>
        </p:nvSpPr>
        <p:spPr>
          <a:xfrm>
            <a:off x="105809" y="135335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0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CF41-2D84-4D94-B323-557081ED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0242" name="Picture 2" descr="The sun in the blue sky&#10;&#10;Description automatically generated with medium confidence">
            <a:extLst>
              <a:ext uri="{FF2B5EF4-FFF2-40B4-BE49-F238E27FC236}">
                <a16:creationId xmlns:a16="http://schemas.microsoft.com/office/drawing/2014/main" id="{D573696C-06B1-43D8-9183-5FC85694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058" y="1627611"/>
            <a:ext cx="3983763" cy="29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EB9D-6687-4057-8DFA-2999C6F1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12E3C1-D205-41E3-8C3F-D8C8E258B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72" y="1581830"/>
            <a:ext cx="4579656" cy="30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B081-9D0F-4DDE-A743-ACC9C78C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1266" name="Picture 2" descr="A picture containing carousel, indoor, ride, floor&#10;&#10;Description automatically generated">
            <a:extLst>
              <a:ext uri="{FF2B5EF4-FFF2-40B4-BE49-F238E27FC236}">
                <a16:creationId xmlns:a16="http://schemas.microsoft.com/office/drawing/2014/main" id="{BEED0BFB-57D0-4134-8858-7B6EBB8A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089" y="1385316"/>
            <a:ext cx="4500021" cy="33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BCBC-3448-4AAE-A1D4-F83BA64A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2290" name="Picture 2" descr="A couple of horses running in a field&#10;&#10;Description automatically generated with low confiden">
            <a:extLst>
              <a:ext uri="{FF2B5EF4-FFF2-40B4-BE49-F238E27FC236}">
                <a16:creationId xmlns:a16="http://schemas.microsoft.com/office/drawing/2014/main" id="{C1E494F8-BFB3-444D-8B52-BC7557E4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426" y="1385316"/>
            <a:ext cx="4953148" cy="33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EFD1-208E-4E4B-8941-975313EB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2167"/>
            <a:ext cx="7772400" cy="1021800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10851-C0EF-4BAC-A063-3C6A9AC2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864868"/>
            <a:ext cx="7772400" cy="1737386"/>
          </a:xfrm>
        </p:spPr>
        <p:txBody>
          <a:bodyPr/>
          <a:lstStyle/>
          <a:p>
            <a:pPr marL="6858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How do we rely on natural resources to meet our daily needs?</a:t>
            </a:r>
          </a:p>
          <a:p>
            <a:pPr marL="6858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Where do we find the things we need and use?</a:t>
            </a:r>
          </a:p>
        </p:txBody>
      </p:sp>
    </p:spTree>
    <p:extLst>
      <p:ext uri="{BB962C8B-B14F-4D97-AF65-F5344CB8AC3E}">
        <p14:creationId xmlns:p14="http://schemas.microsoft.com/office/powerpoint/2010/main" val="13192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F471-F311-41EC-91CC-D06A26C0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3314" name="Picture 2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626F414A-0D72-4A61-87AC-00C8E58E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53159"/>
            <a:ext cx="63246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2B5C-F728-4A3C-A74C-32837913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4338" name="Picture 2" descr="A picture containing sky, outdoor, playground&#10;&#10;Description automatically generated">
            <a:extLst>
              <a:ext uri="{FF2B5EF4-FFF2-40B4-BE49-F238E27FC236}">
                <a16:creationId xmlns:a16="http://schemas.microsoft.com/office/drawing/2014/main" id="{EA51B11B-2977-47C1-B946-E78F999E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208" y="1532276"/>
            <a:ext cx="4439784" cy="29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3C04-2A62-4C9D-B459-15587261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5362" name="Picture 2" descr="A waterfall in a forest&#10;&#10;Description automatically generated with medium confidence">
            <a:extLst>
              <a:ext uri="{FF2B5EF4-FFF2-40B4-BE49-F238E27FC236}">
                <a16:creationId xmlns:a16="http://schemas.microsoft.com/office/drawing/2014/main" id="{8B9E6CB3-D1AA-40C5-8ED1-9406DF494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057" y="1544277"/>
            <a:ext cx="5217886" cy="32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FF84-6CC6-484B-AC84-D5D8DB84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B07B85F7-53BC-4692-A811-5C791348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643" y="1478997"/>
            <a:ext cx="4992914" cy="3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D5AC-02E5-49FD-837C-269F58D4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Nature? Man-Made?</a:t>
            </a:r>
          </a:p>
        </p:txBody>
      </p:sp>
      <p:pic>
        <p:nvPicPr>
          <p:cNvPr id="17410" name="Picture 2" descr="A wicker basket with handles&#10;&#10;Description automatically generated with medium confidence">
            <a:extLst>
              <a:ext uri="{FF2B5EF4-FFF2-40B4-BE49-F238E27FC236}">
                <a16:creationId xmlns:a16="http://schemas.microsoft.com/office/drawing/2014/main" id="{1130B5DF-7267-449C-9C9D-D026C3B5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127" y="1633704"/>
            <a:ext cx="3707946" cy="27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B412-314B-41A7-9916-E405E595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or Draw: Nature and Man-Made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C545E-AC82-4496-BC8B-42CBEB78F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 one sticky note, write or draw a </a:t>
            </a:r>
            <a:r>
              <a:rPr lang="en-US" sz="2400" u="sng" dirty="0"/>
              <a:t>natural </a:t>
            </a:r>
            <a:r>
              <a:rPr lang="en-US" sz="2400" dirty="0"/>
              <a:t>object.</a:t>
            </a:r>
          </a:p>
          <a:p>
            <a:r>
              <a:rPr lang="en-US" sz="2400" dirty="0"/>
              <a:t>On another sticky note, write or draw a </a:t>
            </a:r>
            <a:r>
              <a:rPr lang="en-US" sz="2400" u="sng" dirty="0"/>
              <a:t>man-made </a:t>
            </a:r>
            <a:r>
              <a:rPr lang="en-US" sz="2400" dirty="0"/>
              <a:t>object.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0CEE0-457F-4860-875F-2BDA2FDC13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637" y="2271189"/>
            <a:ext cx="1880625" cy="1840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0EECF-6E2B-4A3F-AAF5-CB3A1E7A06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56" y="2267799"/>
            <a:ext cx="2088225" cy="2005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18C02-6CF6-440F-AEF6-9D075C8E11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061" y="2226548"/>
            <a:ext cx="2677492" cy="17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88DA-C8EF-40B7-87E2-245025F4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0200-9D7F-4AEE-BCFA-5DE66D185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366177" cy="2461582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Cut on the dotted lines and glue the word cards in the correct column. </a:t>
            </a:r>
            <a:endParaRPr lang="en-US" sz="23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Fill in the two blank cards with words of your own and glue them in the correct column.</a:t>
            </a:r>
            <a:endParaRPr lang="en-US" sz="23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Glue the whole sheet in your journal or turn it in.</a:t>
            </a:r>
            <a:endParaRPr lang="en-US" sz="23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D9CC6-2148-4207-9CE2-9F9AFA03C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35" y="731375"/>
            <a:ext cx="3073252" cy="40206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830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E2AF-80F4-4F29-A909-41A8074E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76" y="649706"/>
            <a:ext cx="9035852" cy="552248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CB73C-EF63-4287-AF4B-0DAB37076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280160"/>
            <a:ext cx="6117583" cy="3098131"/>
          </a:xfrm>
        </p:spPr>
        <p:txBody>
          <a:bodyPr/>
          <a:lstStyle/>
          <a:p>
            <a:pPr marL="685800" indent="-457200"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/>
              <a:t>Describe a variety of the earth’s natural resources (e.g., water, forests, and oil) and the ways which people use them.</a:t>
            </a:r>
          </a:p>
          <a:p>
            <a:pPr marL="685800" indent="-457200"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/>
              <a:t>Identify the difference between a natural resources and a man-made resource.</a:t>
            </a:r>
          </a:p>
          <a:p>
            <a:pPr marL="685800" indent="-457200"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/>
              <a:t>Explain the natural and man-made characteristics of a community.</a:t>
            </a:r>
          </a:p>
          <a:p>
            <a:pPr marL="685800" indent="-457200"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100" dirty="0"/>
              <a:t>Explain why these ideas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9390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DB5E-BA7C-431E-880A-61738C46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811"/>
            <a:ext cx="8305800" cy="857250"/>
          </a:xfrm>
        </p:spPr>
        <p:txBody>
          <a:bodyPr/>
          <a:lstStyle/>
          <a:p>
            <a:r>
              <a:rPr lang="en-US" dirty="0"/>
              <a:t>Engage: Which one does not belong?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A88E3-524E-44BE-919D-10882699C3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211" y="1212061"/>
            <a:ext cx="3953577" cy="36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026F-EE21-4A1F-A97C-E2FE057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087"/>
            <a:ext cx="8305800" cy="857250"/>
          </a:xfrm>
        </p:spPr>
        <p:txBody>
          <a:bodyPr/>
          <a:lstStyle/>
          <a:p>
            <a:r>
              <a:rPr lang="en-US" dirty="0"/>
              <a:t>Which one does not belong?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56651-9829-4BAA-9EE6-737A68248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439" y="1502951"/>
            <a:ext cx="4209321" cy="34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01601E9-F4F1-4EF7-AD17-27FFFFA9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615" y="1459282"/>
            <a:ext cx="3677851" cy="171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couple of blue doors&#10;&#10;Description automatically generated with low confidence">
            <a:extLst>
              <a:ext uri="{FF2B5EF4-FFF2-40B4-BE49-F238E27FC236}">
                <a16:creationId xmlns:a16="http://schemas.microsoft.com/office/drawing/2014/main" id="{56507F08-5AB5-4BE9-BA11-83D0E8F0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418" y="1459282"/>
            <a:ext cx="1002380" cy="171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CEC916E-2C29-477D-8675-B29C4D07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9341" y="3327661"/>
            <a:ext cx="2968670" cy="14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69B723C-83EB-458F-AE6E-9395E762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964" y="3327662"/>
            <a:ext cx="2246802" cy="14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C1F9D03-F81C-C84B-A77A-136BA902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087"/>
            <a:ext cx="8305800" cy="857250"/>
          </a:xfrm>
        </p:spPr>
        <p:txBody>
          <a:bodyPr/>
          <a:lstStyle/>
          <a:p>
            <a:r>
              <a:rPr lang="en-US" dirty="0"/>
              <a:t>Which one does not belong?</a:t>
            </a:r>
          </a:p>
        </p:txBody>
      </p:sp>
    </p:spTree>
    <p:extLst>
      <p:ext uri="{BB962C8B-B14F-4D97-AF65-F5344CB8AC3E}">
        <p14:creationId xmlns:p14="http://schemas.microsoft.com/office/powerpoint/2010/main" val="17983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03AB3-6659-4140-B1C3-F49A628431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043" y="1471389"/>
            <a:ext cx="5196114" cy="33268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BD8CE-5DDE-9447-89F2-629AFC793DE2}"/>
              </a:ext>
            </a:extLst>
          </p:cNvPr>
          <p:cNvSpPr txBox="1">
            <a:spLocks/>
          </p:cNvSpPr>
          <p:nvPr/>
        </p:nvSpPr>
        <p:spPr>
          <a:xfrm>
            <a:off x="457200" y="234087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Which one does not belong?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5024CF-EF4B-4851-9A43-3057EEC7BE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582" y="1385316"/>
            <a:ext cx="6517035" cy="37009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69EDC7-3AC4-8D47-9C46-E2C145C90AFF}"/>
              </a:ext>
            </a:extLst>
          </p:cNvPr>
          <p:cNvSpPr txBox="1">
            <a:spLocks/>
          </p:cNvSpPr>
          <p:nvPr/>
        </p:nvSpPr>
        <p:spPr>
          <a:xfrm>
            <a:off x="457200" y="234087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Which one does not belong?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B75D5-22EE-4C70-87F0-CABB14E87503}">
  <ds:schemaRefs>
    <ds:schemaRef ds:uri="d06b737b-b789-4524-96b5-d3d460658ae2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66e68ee-ec3c-4f12-bd4f-fedbbec8de0b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F63629-95D6-4A51-B832-B1CBEEF91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10AFDF-D214-434B-8207-D20A0CF6F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1557</Words>
  <Application>Microsoft Office PowerPoint</Application>
  <PresentationFormat>On-screen Show (16:9)</PresentationFormat>
  <Paragraphs>166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Noto Sans Symbols</vt:lpstr>
      <vt:lpstr>Arial</vt:lpstr>
      <vt:lpstr>Constantia</vt:lpstr>
      <vt:lpstr>LEARN theme</vt:lpstr>
      <vt:lpstr>LEARN theme</vt:lpstr>
      <vt:lpstr>PowerPoint Presentation</vt:lpstr>
      <vt:lpstr>Where in the World Do We Find the Things We Need? </vt:lpstr>
      <vt:lpstr>Essential Questions</vt:lpstr>
      <vt:lpstr>Lesson Objectives</vt:lpstr>
      <vt:lpstr>Engage: Which one does not belong?  </vt:lpstr>
      <vt:lpstr>Which one does not belong?</vt:lpstr>
      <vt:lpstr>Which one does not belong?</vt:lpstr>
      <vt:lpstr>PowerPoint Presentation</vt:lpstr>
      <vt:lpstr>PowerPoint Presentation</vt:lpstr>
      <vt:lpstr>Explore: Card Sort</vt:lpstr>
      <vt:lpstr>Natural Objects</vt:lpstr>
      <vt:lpstr>Turn &amp; Talk: Can you name other natural objects?</vt:lpstr>
      <vt:lpstr>Man-Made Objects</vt:lpstr>
      <vt:lpstr>Turn &amp; Talk:  Can you name other man-made objects?</vt:lpstr>
      <vt:lpstr>PowerPoint Presentation</vt:lpstr>
      <vt:lpstr>Essential Question  Where do we find the things we need and use? </vt:lpstr>
      <vt:lpstr>The Earth’s surface contains both natural and man-made resources.</vt:lpstr>
      <vt:lpstr>Natural or Man-Made? </vt:lpstr>
      <vt:lpstr>Our Natural Resources</vt:lpstr>
      <vt:lpstr>Say it as a class! Create our definitions: </vt:lpstr>
      <vt:lpstr>    Let’s Play “I Spy!”</vt:lpstr>
      <vt:lpstr>Local and Global</vt:lpstr>
      <vt:lpstr>Local or Global?</vt:lpstr>
      <vt:lpstr>Local or Global?</vt:lpstr>
      <vt:lpstr>Record your answers as we look through the picture slides.</vt:lpstr>
      <vt:lpstr>Nature? Man-Made?</vt:lpstr>
      <vt:lpstr>Nature? Man-Made?</vt:lpstr>
      <vt:lpstr>Nature? Man-Made?</vt:lpstr>
      <vt:lpstr>Nature? Man-Made?</vt:lpstr>
      <vt:lpstr>Nature? Man-Made?</vt:lpstr>
      <vt:lpstr>Nature? Man-Made?</vt:lpstr>
      <vt:lpstr>Nature? Man-Made?</vt:lpstr>
      <vt:lpstr>Nature? Man-Made?</vt:lpstr>
      <vt:lpstr>Nature? Man-Made?</vt:lpstr>
      <vt:lpstr>Write or Draw: Nature and Man-Made</vt:lpstr>
      <vt:lpstr>Activity!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Taylor Thurston</cp:lastModifiedBy>
  <cp:revision>36</cp:revision>
  <dcterms:modified xsi:type="dcterms:W3CDTF">2021-04-26T18:35:38Z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