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4"/>
  </p:notesMasterIdLst>
  <p:sldIdLst>
    <p:sldId id="256" r:id="rId3"/>
    <p:sldId id="270" r:id="rId4"/>
    <p:sldId id="262" r:id="rId5"/>
    <p:sldId id="274" r:id="rId6"/>
    <p:sldId id="264" r:id="rId7"/>
    <p:sldId id="271" r:id="rId8"/>
    <p:sldId id="275" r:id="rId9"/>
    <p:sldId id="272" r:id="rId10"/>
    <p:sldId id="273" r:id="rId11"/>
    <p:sldId id="260" r:id="rId12"/>
    <p:sldId id="265" r:id="rId13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861" autoAdjust="0"/>
    <p:restoredTop sz="60815"/>
  </p:normalViewPr>
  <p:slideViewPr>
    <p:cSldViewPr snapToGrid="0">
      <p:cViewPr varScale="1">
        <p:scale>
          <a:sx n="81" d="100"/>
          <a:sy n="81" d="100"/>
        </p:scale>
        <p:origin x="19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926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I think / we think. Strategies. https://learn.k20center.ou.edu/strategy/141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841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K20 Center. S-I-T (Surprising, Interesting, Troubling). Strategies. </a:t>
            </a:r>
            <a:r>
              <a:rPr lang="en-US" u="none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https://learn.k20center.ou.edu/strategy/926ling)</a:t>
            </a:r>
            <a:endParaRPr lang="en-US" u="none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333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Heimler’s History. (2022, November 10). </a:t>
            </a:r>
            <a:r>
              <a:rPr lang="en-US" i="1" dirty="0"/>
              <a:t>The Congress of Vienna, explained [AP Euro review—Unit 5 topic 7]</a:t>
            </a:r>
            <a:r>
              <a:rPr lang="en-US" i="0" dirty="0"/>
              <a:t> [Video]. YouTube. https://</a:t>
            </a:r>
            <a:r>
              <a:rPr lang="en-US" i="0" dirty="0" err="1"/>
              <a:t>www.youtube.com</a:t>
            </a:r>
            <a:r>
              <a:rPr lang="en-US" i="0" dirty="0"/>
              <a:t>/</a:t>
            </a:r>
            <a:r>
              <a:rPr lang="en-US" i="0" dirty="0" err="1"/>
              <a:t>watch?v</a:t>
            </a:r>
            <a:r>
              <a:rPr lang="en-US" i="0" dirty="0"/>
              <a:t>=hfZdCd6eLxw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265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Stop and jot. Strategy. https://learn.k20center.ou.edu/strategy/168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337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Historical mingle. Strategies. https://learn.k20center.ou.edu/strategy/184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215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Claim-Evidence-Reasoning. Strategies. https://learn.k20center.ou.edu/strategy/156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559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(2021, August 19). </a:t>
            </a:r>
            <a:r>
              <a:rPr lang="en-US" i="1" dirty="0"/>
              <a:t>Claims, Evidence, Reasoning. </a:t>
            </a:r>
            <a:r>
              <a:rPr lang="en-US" dirty="0"/>
              <a:t>[Video]. YouTube. https://</a:t>
            </a:r>
            <a:r>
              <a:rPr lang="en-US" dirty="0" err="1"/>
              <a:t>youtu.be</a:t>
            </a:r>
            <a:r>
              <a:rPr lang="en-US" dirty="0"/>
              <a:t>/</a:t>
            </a:r>
            <a:r>
              <a:rPr lang="en-US" dirty="0" err="1"/>
              <a:t>JGOxVIgmGWE?si</a:t>
            </a:r>
            <a:r>
              <a:rPr lang="en-US" dirty="0"/>
              <a:t>=yq2int89eAbSSuwY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258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JGOxVIgmGWE?feature=oembed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s://youtu.be/JGOxVIgmGWE?si=yq2int89eAbSSuwY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hfZdCd6eLxw?feature=oembed" TargetMode="Externa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Claim-Evidence-Reasoning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268413"/>
            <a:ext cx="7886700" cy="3262312"/>
          </a:xfrm>
        </p:spPr>
        <p:txBody>
          <a:bodyPr/>
          <a:lstStyle/>
          <a:p>
            <a:pPr marL="450850" indent="-285750">
              <a:spcBef>
                <a:spcPts val="0"/>
              </a:spcBef>
            </a:pPr>
            <a:r>
              <a:rPr lang="en-US" sz="2200" dirty="0"/>
              <a:t>Respond to </a:t>
            </a:r>
            <a:r>
              <a:rPr lang="en-US" sz="2200" u="sng" dirty="0"/>
              <a:t>one</a:t>
            </a:r>
            <a:r>
              <a:rPr lang="en-US" sz="2200" dirty="0"/>
              <a:t> of the following questions:</a:t>
            </a:r>
          </a:p>
          <a:p>
            <a:pPr marL="908050" lvl="1" indent="-285750">
              <a:spcBef>
                <a:spcPts val="0"/>
              </a:spcBef>
            </a:pPr>
            <a:r>
              <a:rPr lang="en-US" sz="2200" dirty="0"/>
              <a:t>Is peace possible after the French Revolution and the reign of Napoleon?</a:t>
            </a:r>
          </a:p>
          <a:p>
            <a:pPr marL="908050" lvl="1" indent="-285750">
              <a:spcBef>
                <a:spcPts val="0"/>
              </a:spcBef>
            </a:pPr>
            <a:r>
              <a:rPr lang="en-US" sz="2200" dirty="0"/>
              <a:t>Can Europe have a balance of power after the French Revolution and the reign of Napoleon? </a:t>
            </a:r>
          </a:p>
          <a:p>
            <a:pPr marL="450850" indent="-285750">
              <a:spcBef>
                <a:spcPts val="0"/>
              </a:spcBef>
            </a:pPr>
            <a:r>
              <a:rPr lang="en-US" sz="2200" dirty="0"/>
              <a:t>Respond to the statement as follows:</a:t>
            </a:r>
          </a:p>
          <a:p>
            <a:pPr marL="908050" lvl="1" indent="-285750">
              <a:spcBef>
                <a:spcPts val="0"/>
              </a:spcBef>
            </a:pPr>
            <a:r>
              <a:rPr lang="en-US" sz="2200" dirty="0"/>
              <a:t>Make a claim. </a:t>
            </a:r>
          </a:p>
          <a:p>
            <a:pPr marL="908050" lvl="1" indent="-285750">
              <a:spcBef>
                <a:spcPts val="0"/>
              </a:spcBef>
            </a:pPr>
            <a:r>
              <a:rPr lang="en-US" sz="2200" dirty="0"/>
              <a:t>Add evidence to support your claim.</a:t>
            </a:r>
          </a:p>
          <a:p>
            <a:pPr marL="908050" lvl="1" indent="-285750">
              <a:spcBef>
                <a:spcPts val="0"/>
              </a:spcBef>
            </a:pPr>
            <a:r>
              <a:rPr lang="en-US" sz="2200" dirty="0"/>
              <a:t>Add your reasoning, which explains how your evidence supports your claim. </a:t>
            </a:r>
          </a:p>
        </p:txBody>
      </p:sp>
      <p:pic>
        <p:nvPicPr>
          <p:cNvPr id="3" name="Picture Placeholder 4" descr="Icon&#10;&#10;Description automatically generated">
            <a:extLst>
              <a:ext uri="{FF2B5EF4-FFF2-40B4-BE49-F238E27FC236}">
                <a16:creationId xmlns:a16="http://schemas.microsoft.com/office/drawing/2014/main" id="{30534A55-3682-6B47-D7BB-A9349E81BD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" b="43"/>
          <a:stretch>
            <a:fillRect/>
          </a:stretch>
        </p:blipFill>
        <p:spPr bwMode="auto">
          <a:xfrm>
            <a:off x="7641770" y="151309"/>
            <a:ext cx="1240971" cy="124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>
                <a:hlinkClick r:id="rId4"/>
              </a:rPr>
              <a:t>Claims, Evidence, Reasoning</a:t>
            </a:r>
            <a:endParaRPr lang="en-US" dirty="0"/>
          </a:p>
        </p:txBody>
      </p:sp>
      <p:pic>
        <p:nvPicPr>
          <p:cNvPr id="3" name="Online Media 2" descr="Claims, Evidence, and Reasoning.">
            <a:hlinkClick r:id="" action="ppaction://media"/>
            <a:extLst>
              <a:ext uri="{FF2B5EF4-FFF2-40B4-BE49-F238E27FC236}">
                <a16:creationId xmlns:a16="http://schemas.microsoft.com/office/drawing/2014/main" id="{6B2D2631-C994-F5F5-88B3-2BE511E2857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43247" y="241300"/>
            <a:ext cx="7257505" cy="4100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767" y="559689"/>
            <a:ext cx="4827820" cy="2139950"/>
          </a:xfrm>
        </p:spPr>
        <p:txBody>
          <a:bodyPr/>
          <a:lstStyle/>
          <a:p>
            <a:r>
              <a:rPr lang="en-US" dirty="0"/>
              <a:t>A Peace of the Pie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82151" y="2807732"/>
            <a:ext cx="4826849" cy="1397000"/>
          </a:xfrm>
        </p:spPr>
        <p:txBody>
          <a:bodyPr/>
          <a:lstStyle/>
          <a:p>
            <a:r>
              <a:rPr lang="en-US" dirty="0"/>
              <a:t>Causes and Effects of the Congress of Vienna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Questions 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r>
              <a:rPr lang="en-US" dirty="0"/>
              <a:t>Is peace possible after a major conflict? </a:t>
            </a:r>
          </a:p>
          <a:p>
            <a:r>
              <a:rPr lang="en-US" dirty="0"/>
              <a:t>Can countries have a balance of power after war?</a:t>
            </a:r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0E972-BB10-1388-FC49-B12502DF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08D03E5F-7870-7FB7-8726-EE0EDC26F3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47079D18-7548-BAA1-7963-9C31B225E366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Evaluate the causes and effects of the Congress of Vienna.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2161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 Think/We Think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How did Europe respond to the French Revolution and Napoleon?</a:t>
            </a:r>
          </a:p>
          <a:p>
            <a:pPr lvl="1"/>
            <a:r>
              <a:rPr lang="en-US" altLang="en-US" dirty="0"/>
              <a:t>Write your response in the left column.</a:t>
            </a:r>
          </a:p>
          <a:p>
            <a:pPr lvl="1"/>
            <a:r>
              <a:rPr lang="en-US" altLang="en-US" dirty="0"/>
              <a:t>Discuss your response with a partner.</a:t>
            </a:r>
          </a:p>
          <a:p>
            <a:pPr lvl="1"/>
            <a:r>
              <a:rPr lang="en-US" altLang="en-US" dirty="0"/>
              <a:t>Write your combined response in the right column. </a:t>
            </a:r>
          </a:p>
        </p:txBody>
      </p:sp>
      <p:pic>
        <p:nvPicPr>
          <p:cNvPr id="3" name="Picture Placeholder 4" descr="Icon&#10;&#10;Description automatically generated">
            <a:extLst>
              <a:ext uri="{FF2B5EF4-FFF2-40B4-BE49-F238E27FC236}">
                <a16:creationId xmlns:a16="http://schemas.microsoft.com/office/drawing/2014/main" id="{DB349384-5178-D033-D899-CC3E242C2B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" b="43"/>
          <a:stretch>
            <a:fillRect/>
          </a:stretch>
        </p:blipFill>
        <p:spPr bwMode="auto">
          <a:xfrm>
            <a:off x="6989423" y="-142480"/>
            <a:ext cx="1828800" cy="1828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BFB61-8C35-0813-3405-E25180421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06DA0-53C8-3757-4A51-19DD25B99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Congress of Vienna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EF00F93C-CA56-FB98-91FA-F85F9BBC430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179531" cy="3262312"/>
          </a:xfrm>
        </p:spPr>
        <p:txBody>
          <a:bodyPr/>
          <a:lstStyle/>
          <a:p>
            <a:r>
              <a:rPr lang="en-US" altLang="en-US" dirty="0"/>
              <a:t>Watch the video on the following slide and identify the following:</a:t>
            </a:r>
          </a:p>
          <a:p>
            <a:pPr lvl="1"/>
            <a:r>
              <a:rPr lang="en-US" altLang="en-US" dirty="0"/>
              <a:t>One fact or idea that is </a:t>
            </a:r>
            <a:r>
              <a:rPr lang="en-US" altLang="en-US" b="1" dirty="0"/>
              <a:t>surprising</a:t>
            </a:r>
          </a:p>
          <a:p>
            <a:pPr lvl="1"/>
            <a:r>
              <a:rPr lang="en-US" altLang="en-US" dirty="0"/>
              <a:t>One fact or idea that is </a:t>
            </a:r>
            <a:r>
              <a:rPr lang="en-US" altLang="en-US" b="1" dirty="0"/>
              <a:t>interesting</a:t>
            </a:r>
          </a:p>
          <a:p>
            <a:pPr lvl="1"/>
            <a:r>
              <a:rPr lang="en-US" altLang="en-US" dirty="0"/>
              <a:t>One fact or idea that is </a:t>
            </a:r>
            <a:r>
              <a:rPr lang="en-US" altLang="en-US" b="1" dirty="0"/>
              <a:t>troubling</a:t>
            </a:r>
          </a:p>
        </p:txBody>
      </p:sp>
      <p:pic>
        <p:nvPicPr>
          <p:cNvPr id="3" name="Picture 2" descr="A picture containing text, vector graphics, sign&#10;&#10;Description automatically generated">
            <a:extLst>
              <a:ext uri="{FF2B5EF4-FFF2-40B4-BE49-F238E27FC236}">
                <a16:creationId xmlns:a16="http://schemas.microsoft.com/office/drawing/2014/main" id="{B05CE5CE-36E6-99C4-C21E-50E244CF1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521" y="0"/>
            <a:ext cx="1848479" cy="203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The CONGRESS of VIENNA, Explained [AP Euro Review—Unit 5 Topic 7]">
            <a:hlinkClick r:id="" action="ppaction://media"/>
            <a:extLst>
              <a:ext uri="{FF2B5EF4-FFF2-40B4-BE49-F238E27FC236}">
                <a16:creationId xmlns:a16="http://schemas.microsoft.com/office/drawing/2014/main" id="{1579A7ED-14E1-4B72-7063-0B5D77795CB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22428" y="735742"/>
            <a:ext cx="6499143" cy="367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4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CD5E2-74CA-CB66-99E6-19F9B32AA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0E6EC-F87D-A9B9-B121-325D775AB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Congress of Vienna Reading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786C80A7-ABCF-4B90-E693-F484F67233A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22300" indent="-457200">
              <a:spcBef>
                <a:spcPts val="0"/>
              </a:spcBef>
            </a:pPr>
            <a:r>
              <a:rPr lang="en-US" dirty="0"/>
              <a:t>Read the article titled “The Congress of Vienna” in the left column of the handout.</a:t>
            </a:r>
          </a:p>
          <a:p>
            <a:pPr marL="622300" indent="-457200">
              <a:spcBef>
                <a:spcPts val="0"/>
              </a:spcBef>
            </a:pPr>
            <a:r>
              <a:rPr lang="en-US" dirty="0"/>
              <a:t>Stop and jot notes in the right column as you read. </a:t>
            </a:r>
          </a:p>
          <a:p>
            <a:pPr marL="622300" indent="-457200">
              <a:spcBef>
                <a:spcPts val="0"/>
              </a:spcBef>
            </a:pPr>
            <a:r>
              <a:rPr lang="en-US" dirty="0"/>
              <a:t>Discuss your notes with a partner after reading the article. </a:t>
            </a:r>
          </a:p>
          <a:p>
            <a:pPr marL="622300" indent="-457200">
              <a:spcBef>
                <a:spcPts val="0"/>
              </a:spcBef>
            </a:pPr>
            <a:r>
              <a:rPr lang="en-US" dirty="0"/>
              <a:t>Prepare to discuss the article with the class. </a:t>
            </a:r>
          </a:p>
        </p:txBody>
      </p:sp>
      <p:pic>
        <p:nvPicPr>
          <p:cNvPr id="3" name="Picture Placeholder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E95DAB2-DB27-1DC2-0502-297605A461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" b="43"/>
          <a:stretch>
            <a:fillRect/>
          </a:stretch>
        </p:blipFill>
        <p:spPr bwMode="auto">
          <a:xfrm>
            <a:off x="7741308" y="159391"/>
            <a:ext cx="1109502" cy="1109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236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77CC0-1FEA-62B1-9A52-E50AFD287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E23AB-C2DB-7280-AB81-AF5F43EE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Historical Mingle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3B107022-75A3-1133-EFD5-7762F89F102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indent="-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</a:pPr>
            <a:r>
              <a:rPr lang="en-US" dirty="0"/>
              <a:t>Read the biography card of your assigned representative to the Congress of Vienna. </a:t>
            </a:r>
          </a:p>
          <a:p>
            <a:pPr indent="-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</a:pPr>
            <a:r>
              <a:rPr lang="en-US" dirty="0"/>
              <a:t>Talk with the other representatives about your goals for the Congress.</a:t>
            </a:r>
          </a:p>
          <a:p>
            <a:pPr indent="-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</a:pPr>
            <a:r>
              <a:rPr lang="en-US" dirty="0"/>
              <a:t>Collect information on your graphic organizer as you mingle.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22F01E-C68F-F1F0-AE12-D183C3C3F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0207" y="150921"/>
            <a:ext cx="1219092" cy="121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2001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75</TotalTime>
  <Words>497</Words>
  <Application>Microsoft Macintosh PowerPoint</Application>
  <PresentationFormat>On-screen Show (16:9)</PresentationFormat>
  <Paragraphs>42</Paragraphs>
  <Slides>11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A Peace of the Pie</vt:lpstr>
      <vt:lpstr>Essential Questions </vt:lpstr>
      <vt:lpstr>Learning Objective</vt:lpstr>
      <vt:lpstr>I Think/We Think</vt:lpstr>
      <vt:lpstr>Congress of Vienna</vt:lpstr>
      <vt:lpstr>PowerPoint Presentation</vt:lpstr>
      <vt:lpstr>Congress of Vienna Reading</vt:lpstr>
      <vt:lpstr>Historical Mingle</vt:lpstr>
      <vt:lpstr>Claim-Evidence-Reasoning</vt:lpstr>
      <vt:lpstr>Claims, Evidence, Reasoning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Peace of the Pie</dc:title>
  <dc:subject/>
  <dc:creator>K20 Center</dc:creator>
  <cp:keywords/>
  <dc:description/>
  <cp:lastModifiedBy>Finley-Combs, Elsa C.</cp:lastModifiedBy>
  <cp:revision>4</cp:revision>
  <dcterms:created xsi:type="dcterms:W3CDTF">2026-06-09T17:47:48Z</dcterms:created>
  <dcterms:modified xsi:type="dcterms:W3CDTF">2026-08-19T14:29:36Z</dcterms:modified>
  <cp:category/>
</cp:coreProperties>
</file>