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changesInfos/changesInfo1.xml" ContentType="application/vnd.ms-powerpoint.changes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4"/>
    <p:sldMasterId id="2147483666" r:id="rId5"/>
  </p:sldMasterIdLst>
  <p:notesMasterIdLst>
    <p:notesMasterId r:id="rId21"/>
  </p:notesMasterIdLst>
  <p:sldIdLst>
    <p:sldId id="256" r:id="rId6"/>
    <p:sldId id="269" r:id="rId7"/>
    <p:sldId id="257" r:id="rId8"/>
    <p:sldId id="258" r:id="rId9"/>
    <p:sldId id="259" r:id="rId10"/>
    <p:sldId id="260" r:id="rId11"/>
    <p:sldId id="266" r:id="rId12"/>
    <p:sldId id="273" r:id="rId13"/>
    <p:sldId id="268" r:id="rId14"/>
    <p:sldId id="267" r:id="rId15"/>
    <p:sldId id="263" r:id="rId16"/>
    <p:sldId id="270" r:id="rId17"/>
    <p:sldId id="264" r:id="rId18"/>
    <p:sldId id="271" r:id="rId19"/>
    <p:sldId id="272" r:id="rId20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gTGoDO25E6oi6d4jkESr6aYy285w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DE5EACD3-D9B2-0704-37A6-E44922B7C53D}" name="Willems, Kelsey" initials="KW" userId="S::Kelsey.Willems-1@ou.edu::71cc9568-3e95-4d8b-bfe9-ae35171ea7ad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C9EB"/>
    <a:srgbClr val="9D7EAE"/>
    <a:srgbClr val="FDFDFD"/>
    <a:srgbClr val="86B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085934-C5CD-4042-AF97-9C669369BEF9}">
  <a:tblStyle styleId="{7E085934-C5CD-4042-AF97-9C669369BEF9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400" autoAdjust="0"/>
  </p:normalViewPr>
  <p:slideViewPr>
    <p:cSldViewPr snapToGrid="0">
      <p:cViewPr varScale="1">
        <p:scale>
          <a:sx n="101" d="100"/>
          <a:sy n="101" d="100"/>
        </p:scale>
        <p:origin x="883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customschemas.google.com/relationships/presentationmetadata" Target="metadata"/><Relationship Id="rId28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cken, Pam" userId="f3aa402d-8a3c-4841-b939-af5e5b41e404" providerId="ADAL" clId="{87DFAC18-45F4-4A15-980E-BFA591B6A06C}"/>
    <pc:docChg chg="modSld">
      <pc:chgData name="Bracken, Pam" userId="f3aa402d-8a3c-4841-b939-af5e5b41e404" providerId="ADAL" clId="{87DFAC18-45F4-4A15-980E-BFA591B6A06C}" dt="2023-12-04T21:06:17.812" v="24" actId="5793"/>
      <pc:docMkLst>
        <pc:docMk/>
      </pc:docMkLst>
      <pc:sldChg chg="modSp mod">
        <pc:chgData name="Bracken, Pam" userId="f3aa402d-8a3c-4841-b939-af5e5b41e404" providerId="ADAL" clId="{87DFAC18-45F4-4A15-980E-BFA591B6A06C}" dt="2023-12-04T21:05:53.732" v="23" actId="20577"/>
        <pc:sldMkLst>
          <pc:docMk/>
          <pc:sldMk cId="0" sldId="264"/>
        </pc:sldMkLst>
        <pc:spChg chg="mod">
          <ac:chgData name="Bracken, Pam" userId="f3aa402d-8a3c-4841-b939-af5e5b41e404" providerId="ADAL" clId="{87DFAC18-45F4-4A15-980E-BFA591B6A06C}" dt="2023-12-04T21:05:53.732" v="23" actId="20577"/>
          <ac:spMkLst>
            <pc:docMk/>
            <pc:sldMk cId="0" sldId="264"/>
            <ac:spMk id="138" creationId="{00000000-0000-0000-0000-000000000000}"/>
          </ac:spMkLst>
        </pc:spChg>
      </pc:sldChg>
      <pc:sldChg chg="modSp mod">
        <pc:chgData name="Bracken, Pam" userId="f3aa402d-8a3c-4841-b939-af5e5b41e404" providerId="ADAL" clId="{87DFAC18-45F4-4A15-980E-BFA591B6A06C}" dt="2023-12-04T21:04:16.964" v="0" actId="20577"/>
        <pc:sldMkLst>
          <pc:docMk/>
          <pc:sldMk cId="2001622951" sldId="270"/>
        </pc:sldMkLst>
        <pc:spChg chg="mod">
          <ac:chgData name="Bracken, Pam" userId="f3aa402d-8a3c-4841-b939-af5e5b41e404" providerId="ADAL" clId="{87DFAC18-45F4-4A15-980E-BFA591B6A06C}" dt="2023-12-04T21:04:16.964" v="0" actId="20577"/>
          <ac:spMkLst>
            <pc:docMk/>
            <pc:sldMk cId="2001622951" sldId="270"/>
            <ac:spMk id="131" creationId="{00000000-0000-0000-0000-000000000000}"/>
          </ac:spMkLst>
        </pc:spChg>
      </pc:sldChg>
      <pc:sldChg chg="modSp mod">
        <pc:chgData name="Bracken, Pam" userId="f3aa402d-8a3c-4841-b939-af5e5b41e404" providerId="ADAL" clId="{87DFAC18-45F4-4A15-980E-BFA591B6A06C}" dt="2023-12-04T21:06:17.812" v="24" actId="5793"/>
        <pc:sldMkLst>
          <pc:docMk/>
          <pc:sldMk cId="4151397668" sldId="272"/>
        </pc:sldMkLst>
        <pc:spChg chg="mod">
          <ac:chgData name="Bracken, Pam" userId="f3aa402d-8a3c-4841-b939-af5e5b41e404" providerId="ADAL" clId="{87DFAC18-45F4-4A15-980E-BFA591B6A06C}" dt="2023-12-04T21:06:17.812" v="24" actId="5793"/>
          <ac:spMkLst>
            <pc:docMk/>
            <pc:sldMk cId="4151397668" sldId="272"/>
            <ac:spMk id="138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tech-tool/2335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At5Ymp3c_E&amp;t=11s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8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historicjamestowne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learn.k20center.ou.edu/strategy/116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8" name="Google Shape;8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Google slides. Tech Tool. </a:t>
            </a:r>
            <a:r>
              <a:rPr lang="en-US" dirty="0">
                <a:hlinkClick r:id="rId3"/>
              </a:rPr>
              <a:t>https://learn.k20center.ou.edu/tech-tool/2335</a:t>
            </a:r>
            <a:endParaRPr lang="en-US"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85760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NBC News LEARN. (2020). </a:t>
            </a:r>
            <a:r>
              <a:rPr lang="en-US" i="1" dirty="0"/>
              <a:t>John Smith, Jamestown and the roots of America </a:t>
            </a:r>
            <a:r>
              <a:rPr lang="en-US" i="0" dirty="0"/>
              <a:t>[Video]. </a:t>
            </a:r>
            <a:r>
              <a:rPr lang="en-US" dirty="0"/>
              <a:t>YouTube.com. </a:t>
            </a:r>
            <a:r>
              <a:rPr lang="en-US" dirty="0">
                <a:solidFill>
                  <a:schemeClr val="bg2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https://www.youtube.com/watch?v=2At5Ymp3c_E&amp;t=11s</a:t>
            </a:r>
          </a:p>
          <a:p>
            <a:pPr marL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28" name="Google Shape;128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0702213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Gallery walk / carousel. Strategies. </a:t>
            </a:r>
            <a:r>
              <a:rPr lang="en-US" dirty="0">
                <a:hlinkClick r:id="rId3"/>
              </a:rPr>
              <a:t>https://learn.k20center.ou.edu/strategy/118</a:t>
            </a:r>
            <a:endParaRPr lang="en-US" dirty="0"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780352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5" name="Google Shape;13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24861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citation</a:t>
            </a:r>
          </a:p>
        </p:txBody>
      </p:sp>
    </p:spTree>
    <p:extLst>
      <p:ext uri="{BB962C8B-B14F-4D97-AF65-F5344CB8AC3E}">
        <p14:creationId xmlns:p14="http://schemas.microsoft.com/office/powerpoint/2010/main" val="12360564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" name="Google Shape;92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100"/>
              <a:buFont typeface="Arial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98" name="Google Shape;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04" name="Google Shape;10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Historic </a:t>
            </a:r>
            <a:r>
              <a:rPr lang="en-US" dirty="0" err="1"/>
              <a:t>Jamestowne</a:t>
            </a:r>
            <a:r>
              <a:rPr lang="en-US" dirty="0"/>
              <a:t>. (2021). Jamestown rediscovery. [Video]. </a:t>
            </a:r>
            <a:r>
              <a:rPr lang="en-US" dirty="0">
                <a:hlinkClick r:id="rId3"/>
              </a:rPr>
              <a:t>https://historicjamestowne.org/</a:t>
            </a: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642193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K20 Center. (n.d.). Elbow partners. Strategies. </a:t>
            </a:r>
            <a:r>
              <a:rPr lang="en-US" dirty="0">
                <a:hlinkClick r:id="rId3"/>
              </a:rPr>
              <a:t>https://learn.k20center.ou.edu/strategy/116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0780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10" name="Google Shape;110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00372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ARN Logo" type="blank">
  <p:cSld name="BLANK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616452" y="1028700"/>
            <a:ext cx="1911096" cy="31227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Graphic">
  <p:cSld name="Content with Graphic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5"/>
          <p:cNvSpPr txBox="1">
            <a:spLocks noGrp="1"/>
          </p:cNvSpPr>
          <p:nvPr>
            <p:ph type="body" idx="1"/>
          </p:nvPr>
        </p:nvSpPr>
        <p:spPr>
          <a:xfrm>
            <a:off x="3581400" y="1330012"/>
            <a:ext cx="511175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20"/>
              </a:spcBef>
              <a:spcAft>
                <a:spcPts val="0"/>
              </a:spcAft>
              <a:buSzPts val="2100"/>
              <a:buNone/>
              <a:defRPr sz="2100"/>
            </a:lvl1pPr>
            <a:lvl2pPr marL="914400" lvl="1" indent="-333883" algn="l">
              <a:lnSpc>
                <a:spcPct val="100000"/>
              </a:lnSpc>
              <a:spcBef>
                <a:spcPts val="390"/>
              </a:spcBef>
              <a:spcAft>
                <a:spcPts val="0"/>
              </a:spcAft>
              <a:buSzPts val="1658"/>
              <a:buChar char="⚫"/>
              <a:defRPr sz="1950"/>
            </a:lvl2pPr>
            <a:lvl3pPr marL="1371600" lvl="2" indent="-30861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Char char="⚫"/>
              <a:defRPr sz="1800"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 sz="1500"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25"/>
          <p:cNvSpPr txBox="1">
            <a:spLocks noGrp="1"/>
          </p:cNvSpPr>
          <p:nvPr>
            <p:ph type="body" idx="2"/>
          </p:nvPr>
        </p:nvSpPr>
        <p:spPr>
          <a:xfrm>
            <a:off x="450850" y="1330012"/>
            <a:ext cx="3124200" cy="3257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2pPr>
            <a:lvl3pPr marL="1371600" lvl="2" indent="-3175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Char char="•"/>
              <a:defRPr sz="1400"/>
            </a:lvl3pPr>
            <a:lvl4pPr marL="1828800" lvl="3" indent="-311150" algn="l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SzPts val="1300"/>
              <a:buFont typeface="Arial"/>
              <a:buChar char="•"/>
              <a:defRPr sz="13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2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9" name="Google Shape;59;p2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o">
  <p:cSld name="Video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26"/>
          <p:cNvSpPr>
            <a:spLocks noGrp="1"/>
          </p:cNvSpPr>
          <p:nvPr>
            <p:ph type="media" idx="2"/>
          </p:nvPr>
        </p:nvSpPr>
        <p:spPr>
          <a:xfrm>
            <a:off x="457200" y="1343696"/>
            <a:ext cx="6125827" cy="34083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">
  <p:cSld name="Tabl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6" name="Google Shape;66;p2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Only">
  <p:cSld name="1_Title Only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9" name="Google Shape;69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" name="Google Shape;71;p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hite BG">
  <p:cSld name="Blank White BG">
    <p:bg>
      <p:bgPr>
        <a:solidFill>
          <a:schemeClr val="lt1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" name="Google Shape;73;p3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No Logo">
  <p:cSld name="Blank No Logo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4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4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81" name="Google Shape;81;p1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5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85" name="Google Shape;85;p1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6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SzPts val="1700"/>
              <a:buFont typeface="Arial"/>
              <a:buChar char="•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" name="Google Shape;12;p16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3" name="Google Shape;13;p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1">
  <p:cSld name="Strategy v1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17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5020614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17" name="Google Shape;17;p17"/>
          <p:cNvSpPr>
            <a:spLocks noGrp="1"/>
          </p:cNvSpPr>
          <p:nvPr>
            <p:ph type="pic" idx="2"/>
          </p:nvPr>
        </p:nvSpPr>
        <p:spPr>
          <a:xfrm>
            <a:off x="5911850" y="1663336"/>
            <a:ext cx="1828800" cy="1828009"/>
          </a:xfrm>
          <a:prstGeom prst="rect">
            <a:avLst/>
          </a:prstGeom>
          <a:noFill/>
          <a:ln>
            <a:noFill/>
          </a:ln>
        </p:spPr>
      </p:sp>
      <p:pic>
        <p:nvPicPr>
          <p:cNvPr id="18" name="Google Shape;18;p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trategy v2">
  <p:cSld name="Strategy v2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Char char="•"/>
              <a:defRPr/>
            </a:lvl1pPr>
            <a:lvl2pPr marL="914400" lvl="1" indent="-325755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Char char="⚫"/>
              <a:defRPr/>
            </a:lvl2pPr>
            <a:lvl3pPr marL="1371600" lvl="2" indent="-298640" algn="l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SzPts val="1103"/>
              <a:buChar char="⚫"/>
              <a:defRPr/>
            </a:lvl3pPr>
            <a:lvl4pPr marL="1828800" lvl="3" indent="-290512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975"/>
              <a:buChar char="⚫"/>
              <a:defRPr/>
            </a:lvl4pPr>
            <a:lvl5pPr marL="2286000" lvl="4" indent="-28428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877"/>
              <a:buChar char="⚫"/>
              <a:defRPr sz="1350"/>
            </a:lvl5pPr>
            <a:lvl6pPr marL="2743200" lvl="5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6pPr>
            <a:lvl7pPr marL="3200400" lvl="6" indent="-297179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080"/>
              <a:buChar char="⚫"/>
              <a:defRPr sz="1350"/>
            </a:lvl7pPr>
            <a:lvl8pPr marL="3657600" lvl="7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8pPr>
            <a:lvl9pPr marL="4114800" lvl="8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Char char="•"/>
              <a:defRPr sz="1350"/>
            </a:lvl9pPr>
          </a:lstStyle>
          <a:p>
            <a:endParaRPr/>
          </a:p>
        </p:txBody>
      </p:sp>
      <p:sp>
        <p:nvSpPr>
          <p:cNvPr id="22" name="Google Shape;22;p18"/>
          <p:cNvSpPr>
            <a:spLocks noGrp="1"/>
          </p:cNvSpPr>
          <p:nvPr>
            <p:ph type="pic" idx="2"/>
          </p:nvPr>
        </p:nvSpPr>
        <p:spPr>
          <a:xfrm>
            <a:off x="4692302" y="1305059"/>
            <a:ext cx="3994150" cy="1420813"/>
          </a:xfrm>
          <a:prstGeom prst="rect">
            <a:avLst/>
          </a:prstGeom>
          <a:noFill/>
          <a:ln w="9525" cap="flat" cmpd="sng">
            <a:solidFill>
              <a:srgbClr val="BCD4E9"/>
            </a:solidFill>
            <a:prstDash val="solid"/>
            <a:round/>
            <a:headEnd type="none" w="sm" len="sm"/>
            <a:tailEnd type="none" w="sm" len="sm"/>
          </a:ln>
        </p:spPr>
      </p:sp>
      <p:pic>
        <p:nvPicPr>
          <p:cNvPr id="23" name="Google Shape;23;p1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gradFill>
          <a:gsLst>
            <a:gs pos="0">
              <a:schemeClr val="accent4"/>
            </a:gs>
            <a:gs pos="85000">
              <a:schemeClr val="accent6"/>
            </a:gs>
            <a:gs pos="100000">
              <a:schemeClr val="accent6"/>
            </a:gs>
          </a:gsLst>
          <a:lin ang="16200000" scaled="0"/>
        </a:gra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0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  <a:defRPr sz="5000" b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0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>
            <a:lvl1pPr marR="34289" lvl="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00"/>
              <a:buNone/>
              <a:defRPr sz="26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530"/>
              <a:buNone/>
              <a:defRPr/>
            </a:lvl2pPr>
            <a:lvl3pPr lvl="2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260"/>
              <a:buNone/>
              <a:defRPr/>
            </a:lvl3pPr>
            <a:lvl4pPr lvl="3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4pPr>
            <a:lvl5pPr lvl="4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170"/>
              <a:buNone/>
              <a:defRPr/>
            </a:lvl5pPr>
            <a:lvl6pPr lvl="5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6pPr>
            <a:lvl7pPr lvl="6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None/>
              <a:defRPr/>
            </a:lvl7pPr>
            <a:lvl8pPr lvl="7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8pPr>
            <a:lvl9pPr lvl="8" algn="ctr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/>
            </a:lvl9pPr>
          </a:lstStyle>
          <a:p>
            <a:endParaRPr/>
          </a:p>
        </p:txBody>
      </p:sp>
      <p:pic>
        <p:nvPicPr>
          <p:cNvPr id="34" name="Google Shape;34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622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rdered List">
  <p:cSld name="Ordered Lis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1"/>
          <p:cNvSpPr txBox="1">
            <a:spLocks noGrp="1"/>
          </p:cNvSpPr>
          <p:nvPr>
            <p:ph type="body" idx="1"/>
          </p:nvPr>
        </p:nvSpPr>
        <p:spPr>
          <a:xfrm>
            <a:off x="457200" y="1309352"/>
            <a:ext cx="8229600" cy="3434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Calibri"/>
              <a:buAutoNum type="arabicPeriod"/>
              <a:defRPr sz="26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SzPts val="2000"/>
              <a:buFont typeface="Calibri"/>
              <a:buAutoNum type="alphaLcParenR"/>
              <a:defRPr sz="2000"/>
            </a:lvl2pPr>
            <a:lvl3pPr marL="1371600" lvl="2" indent="-336550" algn="l">
              <a:lnSpc>
                <a:spcPct val="100000"/>
              </a:lnSpc>
              <a:spcBef>
                <a:spcPts val="34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Calibri"/>
              <a:buAutoNum type="romanLcPeriod"/>
              <a:defRPr sz="17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Calibri"/>
              <a:buAutoNum type="arabicPeriod"/>
              <a:defRPr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Calibri"/>
              <a:buAutoNum type="arabicPeriod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21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38" name="Google Shape;38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gradFill>
          <a:gsLst>
            <a:gs pos="0">
              <a:srgbClr val="659298"/>
            </a:gs>
            <a:gs pos="100000">
              <a:srgbClr val="4E6F74"/>
            </a:gs>
          </a:gsLst>
          <a:lin ang="15960000" scaled="0"/>
        </a:gra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2"/>
          <p:cNvSpPr txBox="1"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  <a:defRPr sz="5000" b="0" cap="non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2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/>
          </a:bodyPr>
          <a:lstStyle>
            <a:lvl1pPr marL="457200" lvl="0" indent="-393700" algn="l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ts val="2600"/>
              <a:buFont typeface="Arial"/>
              <a:buChar char="•"/>
              <a:defRPr sz="26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148"/>
              <a:buNone/>
              <a:defRPr sz="135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840"/>
              <a:buNone/>
              <a:defRPr sz="12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SzPts val="683"/>
              <a:buNone/>
              <a:defRPr sz="1050">
                <a:solidFill>
                  <a:schemeClr val="lt1"/>
                </a:solidFill>
              </a:defRPr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2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3"/>
          <p:cNvSpPr txBox="1">
            <a:spLocks noGrp="1"/>
          </p:cNvSpPr>
          <p:nvPr>
            <p:ph type="title"/>
          </p:nvPr>
        </p:nvSpPr>
        <p:spPr>
          <a:xfrm>
            <a:off x="457200" y="302954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3"/>
          <p:cNvSpPr txBox="1">
            <a:spLocks noGrp="1"/>
          </p:cNvSpPr>
          <p:nvPr>
            <p:ph type="body" idx="1"/>
          </p:nvPr>
        </p:nvSpPr>
        <p:spPr>
          <a:xfrm>
            <a:off x="457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23"/>
          <p:cNvSpPr txBox="1">
            <a:spLocks noGrp="1"/>
          </p:cNvSpPr>
          <p:nvPr>
            <p:ph type="body" idx="2"/>
          </p:nvPr>
        </p:nvSpPr>
        <p:spPr>
          <a:xfrm>
            <a:off x="4648200" y="1317938"/>
            <a:ext cx="4038600" cy="34482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•"/>
              <a:defRPr sz="1800"/>
            </a:lvl3pPr>
            <a:lvl4pPr marL="1828800" lvl="3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4pPr>
            <a:lvl5pPr marL="2286000" lvl="4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7" name="Google Shape;47;p2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4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4"/>
          <p:cNvSpPr txBox="1"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1" name="Google Shape;51;p24"/>
          <p:cNvSpPr txBox="1">
            <a:spLocks noGrp="1"/>
          </p:cNvSpPr>
          <p:nvPr>
            <p:ph type="body" idx="2"/>
          </p:nvPr>
        </p:nvSpPr>
        <p:spPr>
          <a:xfrm>
            <a:off x="4645027" y="1394820"/>
            <a:ext cx="4041775" cy="491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0" rIns="45700" bIns="0" anchor="ctr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 sz="2400" b="1" cap="none">
                <a:solidFill>
                  <a:schemeClr val="dk2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275"/>
              <a:buNone/>
              <a:defRPr sz="1500" b="1"/>
            </a:lvl2pPr>
            <a:lvl3pPr marL="1371600" lvl="2" indent="-228600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945"/>
              <a:buNone/>
              <a:defRPr sz="1350" b="1"/>
            </a:lvl3pPr>
            <a:lvl4pPr marL="1828800" lvl="3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780"/>
              <a:buNone/>
              <a:defRPr sz="1200" b="1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4"/>
          <p:cNvSpPr txBox="1">
            <a:spLocks noGrp="1"/>
          </p:cNvSpPr>
          <p:nvPr>
            <p:ph type="body" idx="3"/>
          </p:nvPr>
        </p:nvSpPr>
        <p:spPr>
          <a:xfrm>
            <a:off x="457200" y="1974760"/>
            <a:ext cx="4040188" cy="2795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24"/>
          <p:cNvSpPr txBox="1">
            <a:spLocks noGrp="1"/>
          </p:cNvSpPr>
          <p:nvPr>
            <p:ph type="body" idx="4"/>
          </p:nvPr>
        </p:nvSpPr>
        <p:spPr>
          <a:xfrm>
            <a:off x="4649788" y="1974760"/>
            <a:ext cx="4040188" cy="2795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1pPr>
            <a:lvl2pPr marL="914400" lvl="1" indent="-32385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SzPts val="1500"/>
              <a:buFont typeface="Arial"/>
              <a:buChar char="•"/>
              <a:defRPr sz="1500"/>
            </a:lvl2pPr>
            <a:lvl3pPr marL="1371600" lvl="2" indent="-314325" algn="l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SzPts val="1350"/>
              <a:buFont typeface="Arial"/>
              <a:buChar char="•"/>
              <a:defRPr sz="1350"/>
            </a:lvl3pPr>
            <a:lvl4pPr marL="1828800" lvl="3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4pPr>
            <a:lvl5pPr marL="2286000" lvl="4" indent="-3048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Char char="•"/>
              <a:defRPr sz="1200"/>
            </a:lvl5pPr>
            <a:lvl6pPr marL="2743200" lvl="5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6pPr>
            <a:lvl7pPr marL="3200400" lvl="6" indent="-320039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40"/>
              <a:buChar char="⚫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4" name="Google Shape;54;p2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451100" y="4307158"/>
            <a:ext cx="6692900" cy="723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rgbClr val="D8D8D8"/>
            </a:gs>
          </a:gsLst>
          <a:lin ang="5640000" scaled="0"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1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1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dk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FFFF"/>
            </a:gs>
            <a:gs pos="100000">
              <a:schemeClr val="dk1"/>
            </a:gs>
          </a:gsLst>
          <a:lin ang="5640000" scaled="0"/>
        </a:grad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3"/>
          <p:cNvSpPr txBox="1"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  <a:defRPr sz="3600" b="0" i="0" u="none" strike="noStrike" cap="none">
                <a:solidFill>
                  <a:schemeClr val="accent4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Google Shape;77;p13"/>
          <p:cNvSpPr txBox="1"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3937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Clr>
                <a:schemeClr val="accent4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25755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ts val="1530"/>
              <a:buFont typeface="Noto Sans Symbols"/>
              <a:buChar char="⚫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98640" algn="l" rtl="0">
              <a:lnSpc>
                <a:spcPct val="100000"/>
              </a:lnSpc>
              <a:spcBef>
                <a:spcPts val="315"/>
              </a:spcBef>
              <a:spcAft>
                <a:spcPts val="0"/>
              </a:spcAft>
              <a:buClr>
                <a:schemeClr val="accent2"/>
              </a:buClr>
              <a:buSzPts val="1103"/>
              <a:buFont typeface="Noto Sans Symbols"/>
              <a:buChar char="⚫"/>
              <a:defRPr sz="1575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3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90512" algn="l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4"/>
              </a:buClr>
              <a:buSzPts val="975"/>
              <a:buFont typeface="Noto Sans Symbols"/>
              <a:buChar char="⚫"/>
              <a:defRPr sz="15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97179" algn="l" rtl="0">
              <a:lnSpc>
                <a:spcPct val="100000"/>
              </a:lnSpc>
              <a:spcBef>
                <a:spcPts val="270"/>
              </a:spcBef>
              <a:spcAft>
                <a:spcPts val="0"/>
              </a:spcAft>
              <a:buClr>
                <a:schemeClr val="accent5"/>
              </a:buClr>
              <a:buSzPts val="1080"/>
              <a:buFont typeface="Noto Sans Symbols"/>
              <a:buChar char="⚫"/>
              <a:defRPr sz="13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8956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6"/>
              </a:buClr>
              <a:buSzPts val="960"/>
              <a:buFont typeface="Noto Sans Symbols"/>
              <a:buChar char="⚫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Calibri"/>
              <a:buChar char="•"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95275" algn="l" rtl="0">
              <a:lnSpc>
                <a:spcPct val="100000"/>
              </a:lnSpc>
              <a:spcBef>
                <a:spcPts val="210"/>
              </a:spcBef>
              <a:spcAft>
                <a:spcPts val="0"/>
              </a:spcAft>
              <a:buClr>
                <a:schemeClr val="lt2"/>
              </a:buClr>
              <a:buSzPts val="1050"/>
              <a:buFont typeface="Calibri"/>
              <a:buChar char="•"/>
              <a:defRPr sz="105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2At5Ymp3c_E?feature=oembed" TargetMode="External"/><Relationship Id="rId5" Type="http://schemas.openxmlformats.org/officeDocument/2006/relationships/hyperlink" Target="https://www.youtube.com/watch?v=2At5Ymp3c_E&amp;t=11s" TargetMode="Externa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vf53mm6aX0?feature=oembed" TargetMode="External"/><Relationship Id="rId5" Type="http://schemas.openxmlformats.org/officeDocument/2006/relationships/image" Target="../media/image4.jpeg"/><Relationship Id="rId4" Type="http://schemas.openxmlformats.org/officeDocument/2006/relationships/hyperlink" Target="https://youtu.be/Uvf53mm6aX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historicjamestowne.org/collections/artifacts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57200" y="1889969"/>
            <a:ext cx="8229600" cy="29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indent="-457200">
              <a:spcBef>
                <a:spcPts val="0"/>
              </a:spcBef>
            </a:pPr>
            <a:r>
              <a:rPr lang="en-US" dirty="0"/>
              <a:t>Using Google slides, cut and paste the image of your artifact into one slide.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Describe and briefly explain what the artifact on your slide is.</a:t>
            </a:r>
          </a:p>
          <a:p>
            <a:pPr indent="-457200">
              <a:spcBef>
                <a:spcPts val="0"/>
              </a:spcBef>
            </a:pPr>
            <a:r>
              <a:rPr lang="en-US" dirty="0"/>
              <a:t>Explain what you think the artifact shows about life in Jamestown.</a:t>
            </a:r>
          </a:p>
          <a:p>
            <a:pPr indent="-457200">
              <a:spcBef>
                <a:spcPts val="0"/>
              </a:spcBef>
            </a:pPr>
            <a:endParaRPr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27726" y="641566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a Slide Showing Your </a:t>
            </a:r>
            <a:br>
              <a:rPr lang="en-US" dirty="0"/>
            </a:br>
            <a:r>
              <a:rPr lang="en-US" dirty="0"/>
              <a:t>Artifact </a:t>
            </a:r>
            <a:endParaRPr dirty="0"/>
          </a:p>
        </p:txBody>
      </p:sp>
      <p:pic>
        <p:nvPicPr>
          <p:cNvPr id="3" name="Picture 2" descr="A yellow square with a white square on it&#10;&#10;Description automatically generated">
            <a:extLst>
              <a:ext uri="{FF2B5EF4-FFF2-40B4-BE49-F238E27FC236}">
                <a16:creationId xmlns:a16="http://schemas.microsoft.com/office/drawing/2014/main" id="{8929A9BB-68E5-A9C1-CDB0-59A4EAFFFB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8579" y="396654"/>
            <a:ext cx="1055546" cy="144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883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lvl="0"/>
            <a:r>
              <a:rPr lang="en-US" dirty="0"/>
              <a:t>Jamestown Fact and Fiction</a:t>
            </a:r>
            <a:endParaRPr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4743974" cy="2977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dirty="0"/>
          </a:p>
        </p:txBody>
      </p:sp>
      <p:pic>
        <p:nvPicPr>
          <p:cNvPr id="2" name="Online Media 1" title="John Smith, Jamestown and the Roots of America">
            <a:hlinkClick r:id="" action="ppaction://media"/>
            <a:extLst>
              <a:ext uri="{FF2B5EF4-FFF2-40B4-BE49-F238E27FC236}">
                <a16:creationId xmlns:a16="http://schemas.microsoft.com/office/drawing/2014/main" id="{F45DBFF4-F589-2F17-860F-D5E640EF073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04850" y="1468322"/>
            <a:ext cx="3616012" cy="2043047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8029A2E1-1F91-F111-6719-207D5CFC3A6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4614636" y="2180407"/>
            <a:ext cx="4132941" cy="1084152"/>
          </a:xfrm>
        </p:spPr>
        <p:txBody>
          <a:bodyPr>
            <a:noAutofit/>
          </a:bodyPr>
          <a:lstStyle/>
          <a:p>
            <a:r>
              <a:rPr lang="en-US" dirty="0">
                <a:solidFill>
                  <a:schemeClr val="bg2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https://www.youtube.com/watch?v=2At5Ymp3c_E&amp;t=11s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"/>
          <p:cNvSpPr txBox="1">
            <a:spLocks noGrp="1"/>
          </p:cNvSpPr>
          <p:nvPr>
            <p:ph type="title"/>
          </p:nvPr>
        </p:nvSpPr>
        <p:spPr>
          <a:xfrm>
            <a:off x="463639" y="80963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 a Detective</a:t>
            </a:r>
            <a:endParaRPr dirty="0"/>
          </a:p>
        </p:txBody>
      </p:sp>
      <p:sp>
        <p:nvSpPr>
          <p:cNvPr id="131" name="Google Shape;131;p8"/>
          <p:cNvSpPr txBox="1">
            <a:spLocks noGrp="1"/>
          </p:cNvSpPr>
          <p:nvPr>
            <p:ph type="body" idx="1"/>
          </p:nvPr>
        </p:nvSpPr>
        <p:spPr>
          <a:xfrm>
            <a:off x="463639" y="938213"/>
            <a:ext cx="4743974" cy="347767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lnSpcReduction="10000"/>
          </a:bodyPr>
          <a:lstStyle/>
          <a:p>
            <a:pPr marL="6223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Find out all that you can about how tobacco came to save Jamestown.</a:t>
            </a:r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Find out how the Jamestown settlers grew tobacco.</a:t>
            </a:r>
          </a:p>
          <a:p>
            <a:pPr marL="6223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Find out who grew the tobacco.</a:t>
            </a:r>
          </a:p>
          <a:p>
            <a:pPr marL="6223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Use your notes to create a poster about tobacco.</a:t>
            </a:r>
          </a:p>
        </p:txBody>
      </p:sp>
      <p:pic>
        <p:nvPicPr>
          <p:cNvPr id="4" name="Picture Placeholder 3" descr="A brown leaf from a tree&#10;&#10;Description automatically generated">
            <a:extLst>
              <a:ext uri="{FF2B5EF4-FFF2-40B4-BE49-F238E27FC236}">
                <a16:creationId xmlns:a16="http://schemas.microsoft.com/office/drawing/2014/main" id="{23A6ABBA-69A1-81D7-C03E-9472A34210BE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l="16727" r="16727"/>
          <a:stretch>
            <a:fillRect/>
          </a:stretch>
        </p:blipFill>
        <p:spPr>
          <a:xfrm>
            <a:off x="6540500" y="509588"/>
            <a:ext cx="1828800" cy="1828800"/>
          </a:xfrm>
        </p:spPr>
      </p:pic>
    </p:spTree>
    <p:extLst>
      <p:ext uri="{BB962C8B-B14F-4D97-AF65-F5344CB8AC3E}">
        <p14:creationId xmlns:p14="http://schemas.microsoft.com/office/powerpoint/2010/main" val="2001622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r>
              <a:rPr lang="en-US" dirty="0"/>
              <a:t>Show What You Know</a:t>
            </a:r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8229252" cy="280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 fontScale="77500" lnSpcReduction="20000"/>
          </a:bodyPr>
          <a:lstStyle/>
          <a:p>
            <a:pPr marL="231775" indent="-66675">
              <a:spcBef>
                <a:spcPts val="0"/>
              </a:spcBef>
              <a:buNone/>
            </a:pPr>
            <a:r>
              <a:rPr lang="en-US" dirty="0"/>
              <a:t>On the template provided, make a poster that answers these </a:t>
            </a:r>
          </a:p>
          <a:p>
            <a:pPr marL="231775" lvl="0" indent="-666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/>
              <a:t>questions:</a:t>
            </a:r>
          </a:p>
          <a:p>
            <a:r>
              <a:rPr lang="en-US" i="1" dirty="0"/>
              <a:t>What was tobacco and what did it look like?</a:t>
            </a:r>
            <a:endParaRPr lang="en-US" dirty="0"/>
          </a:p>
          <a:p>
            <a:r>
              <a:rPr lang="en-US" i="1" dirty="0"/>
              <a:t>How did they grow and harvest it?</a:t>
            </a:r>
            <a:endParaRPr lang="en-US" dirty="0"/>
          </a:p>
          <a:p>
            <a:r>
              <a:rPr lang="en-US" i="1" dirty="0"/>
              <a:t>Why was this crop valuable?</a:t>
            </a:r>
            <a:endParaRPr lang="en-US" dirty="0"/>
          </a:p>
          <a:p>
            <a:r>
              <a:rPr lang="en-US" i="1" dirty="0"/>
              <a:t>How did this crop make Jamestown successful?</a:t>
            </a:r>
            <a:endParaRPr lang="en-US" dirty="0"/>
          </a:p>
          <a:p>
            <a:pPr marL="63500" indent="0">
              <a:buNone/>
            </a:pPr>
            <a:endParaRPr lang="en-US" sz="2000" i="1" dirty="0"/>
          </a:p>
          <a:p>
            <a:pPr marL="231775" indent="-66675">
              <a:spcBef>
                <a:spcPts val="0"/>
              </a:spcBef>
              <a:buNone/>
            </a:pPr>
            <a:r>
              <a:rPr lang="en-US" dirty="0"/>
              <a:t>Include pictures of tobacco and any other artifacts related to growing it.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Do a Gallery Walk</a:t>
            </a:r>
            <a:endParaRPr dirty="0"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3994500" cy="36208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794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Put your tobacco posters around the room and walk around.</a:t>
            </a:r>
          </a:p>
          <a:p>
            <a:pPr marL="679450" lvl="0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Use sticky notes to put comments or questions on others’ posters.</a:t>
            </a:r>
            <a:endParaRPr dirty="0"/>
          </a:p>
        </p:txBody>
      </p:sp>
      <p:pic>
        <p:nvPicPr>
          <p:cNvPr id="8" name="Picture Placeholder 7" descr="A group of squares on a black background&#10;&#10;Description automatically generated">
            <a:extLst>
              <a:ext uri="{FF2B5EF4-FFF2-40B4-BE49-F238E27FC236}">
                <a16:creationId xmlns:a16="http://schemas.microsoft.com/office/drawing/2014/main" id="{2CA88560-8CFD-61BB-EA64-1BD7F0DD30D8}"/>
              </a:ext>
            </a:extLst>
          </p:cNvPr>
          <p:cNvPicPr>
            <a:picLocks noGrp="1" noChangeAspect="1"/>
          </p:cNvPicPr>
          <p:nvPr>
            <p:ph type="pic" idx="2"/>
          </p:nvPr>
        </p:nvPicPr>
        <p:blipFill>
          <a:blip r:embed="rId3"/>
          <a:srcRect t="32214" b="32214"/>
          <a:stretch>
            <a:fillRect/>
          </a:stretch>
        </p:blipFill>
        <p:spPr>
          <a:xfrm>
            <a:off x="4814888" y="454025"/>
            <a:ext cx="3994150" cy="1374775"/>
          </a:xfrm>
        </p:spPr>
      </p:pic>
    </p:spTree>
    <p:extLst>
      <p:ext uri="{BB962C8B-B14F-4D97-AF65-F5344CB8AC3E}">
        <p14:creationId xmlns:p14="http://schemas.microsoft.com/office/powerpoint/2010/main" val="138469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9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Answer this question:</a:t>
            </a:r>
            <a:endParaRPr dirty="0"/>
          </a:p>
        </p:txBody>
      </p:sp>
      <p:sp>
        <p:nvSpPr>
          <p:cNvPr id="138" name="Google Shape;138;p9"/>
          <p:cNvSpPr txBox="1">
            <a:spLocks noGrp="1"/>
          </p:cNvSpPr>
          <p:nvPr>
            <p:ph type="body" idx="1"/>
          </p:nvPr>
        </p:nvSpPr>
        <p:spPr>
          <a:xfrm>
            <a:off x="457200" y="1305059"/>
            <a:ext cx="7695127" cy="2803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t" anchorCtr="0">
            <a:normAutofit/>
          </a:bodyPr>
          <a:lstStyle/>
          <a:p>
            <a:pPr marL="622300" indent="-457200">
              <a:spcBef>
                <a:spcPts val="0"/>
              </a:spcBef>
            </a:pPr>
            <a:r>
              <a:rPr lang="en-US" i="1" dirty="0"/>
              <a:t>What three things do you know that you didn’t know before about Jamestown?</a:t>
            </a:r>
          </a:p>
          <a:p>
            <a:pPr marL="165100" indent="0">
              <a:spcBef>
                <a:spcPts val="0"/>
              </a:spcBef>
              <a:buNone/>
            </a:pPr>
            <a:endParaRPr lang="en-US" dirty="0"/>
          </a:p>
          <a:p>
            <a:pPr marL="165100" indent="0">
              <a:spcBef>
                <a:spcPts val="0"/>
              </a:spcBef>
              <a:buNone/>
            </a:pPr>
            <a:r>
              <a:rPr lang="en-US" sz="2400" dirty="0"/>
              <a:t>Use your Inside Out handout to put 3 things </a:t>
            </a:r>
            <a:r>
              <a:rPr lang="en-US" sz="2400" i="1" dirty="0"/>
              <a:t>around</a:t>
            </a:r>
            <a:r>
              <a:rPr lang="en-US" sz="2400" dirty="0"/>
              <a:t> the outer circle.</a:t>
            </a:r>
            <a:endParaRPr sz="2400" dirty="0"/>
          </a:p>
        </p:txBody>
      </p:sp>
    </p:spTree>
    <p:extLst>
      <p:ext uri="{BB962C8B-B14F-4D97-AF65-F5344CB8AC3E}">
        <p14:creationId xmlns:p14="http://schemas.microsoft.com/office/powerpoint/2010/main" val="4151397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91B7C14-4CA1-F65F-5B19-0AB7EE1D0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6868" y="1130363"/>
            <a:ext cx="8469000" cy="3421011"/>
          </a:xfrm>
        </p:spPr>
        <p:txBody>
          <a:bodyPr>
            <a:normAutofit fontScale="92500" lnSpcReduction="20000"/>
          </a:bodyPr>
          <a:lstStyle/>
          <a:p>
            <a:pPr marL="577850" indent="-514350">
              <a:buFont typeface="+mj-lt"/>
              <a:buAutoNum type="arabicPeriod"/>
            </a:pPr>
            <a:r>
              <a:rPr lang="en-US" dirty="0"/>
              <a:t>In the smallest </a:t>
            </a:r>
            <a:r>
              <a:rPr lang="en-US" dirty="0">
                <a:solidFill>
                  <a:srgbClr val="86B192"/>
                </a:solidFill>
              </a:rPr>
              <a:t>circle</a:t>
            </a:r>
            <a:r>
              <a:rPr lang="en-US" dirty="0"/>
              <a:t> of the Inside Out handout, answer </a:t>
            </a:r>
          </a:p>
          <a:p>
            <a:pPr marL="63500" indent="0">
              <a:buNone/>
            </a:pPr>
            <a:r>
              <a:rPr lang="en-US" dirty="0"/>
              <a:t>        the question: </a:t>
            </a:r>
          </a:p>
          <a:p>
            <a:pPr marL="863600" lvl="1" indent="-342900"/>
            <a:r>
              <a:rPr lang="en-US" i="1" dirty="0"/>
              <a:t>	What do you know about historic Jamestown? 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Find a partner. Add any new information you learn from them to the middle </a:t>
            </a:r>
            <a:r>
              <a:rPr lang="en-US" dirty="0">
                <a:solidFill>
                  <a:srgbClr val="9FC9EB"/>
                </a:solidFill>
              </a:rPr>
              <a:t>circle</a:t>
            </a:r>
            <a:r>
              <a:rPr lang="en-US" dirty="0"/>
              <a:t>.</a:t>
            </a:r>
          </a:p>
          <a:p>
            <a:pPr marL="577850" indent="-514350">
              <a:buFont typeface="+mj-lt"/>
              <a:buAutoNum type="arabicPeriod"/>
            </a:pPr>
            <a:r>
              <a:rPr lang="en-US" dirty="0"/>
              <a:t>Examine the artifacts and answer the following questions in the last </a:t>
            </a:r>
            <a:r>
              <a:rPr lang="en-US" dirty="0">
                <a:solidFill>
                  <a:srgbClr val="9D7EAE"/>
                </a:solidFill>
              </a:rPr>
              <a:t>circle</a:t>
            </a:r>
            <a:r>
              <a:rPr lang="en-US" dirty="0"/>
              <a:t>: </a:t>
            </a:r>
          </a:p>
          <a:p>
            <a:pPr marL="1035050" lvl="1" indent="-514350"/>
            <a:r>
              <a:rPr lang="en-US" i="1" dirty="0"/>
              <a:t>What is different about this nail versus others you can buy at the store today? </a:t>
            </a:r>
          </a:p>
          <a:p>
            <a:pPr marL="1035050" lvl="1" indent="-514350"/>
            <a:r>
              <a:rPr lang="en-US" i="1" dirty="0"/>
              <a:t>What does the second image look like it does?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0700B7-0E42-2B78-D42C-D5780D1A38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867" y="273113"/>
            <a:ext cx="8229600" cy="857250"/>
          </a:xfrm>
        </p:spPr>
        <p:txBody>
          <a:bodyPr>
            <a:normAutofit/>
          </a:bodyPr>
          <a:lstStyle/>
          <a:p>
            <a:r>
              <a:rPr lang="en-US" dirty="0"/>
              <a:t>Inside Out</a:t>
            </a:r>
          </a:p>
        </p:txBody>
      </p:sp>
      <p:pic>
        <p:nvPicPr>
          <p:cNvPr id="5" name="Picture 4" descr="A circle with multiple colors&#10;&#10;Description automatically generated">
            <a:extLst>
              <a:ext uri="{FF2B5EF4-FFF2-40B4-BE49-F238E27FC236}">
                <a16:creationId xmlns:a16="http://schemas.microsoft.com/office/drawing/2014/main" id="{44009828-620B-8717-76C3-DBCC38D801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8960" y="46050"/>
            <a:ext cx="1216908" cy="1216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103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ctrTitle"/>
          </p:nvPr>
        </p:nvSpPr>
        <p:spPr>
          <a:xfrm>
            <a:off x="644652" y="1007598"/>
            <a:ext cx="7851648" cy="13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18275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000"/>
              <a:buFont typeface="Calibri"/>
              <a:buNone/>
            </a:pPr>
            <a:r>
              <a:rPr lang="en-US"/>
              <a:t>Jumping into Jamestown</a:t>
            </a:r>
            <a:endParaRPr/>
          </a:p>
        </p:txBody>
      </p:sp>
      <p:sp>
        <p:nvSpPr>
          <p:cNvPr id="95" name="Google Shape;95;p2"/>
          <p:cNvSpPr txBox="1">
            <a:spLocks noGrp="1"/>
          </p:cNvSpPr>
          <p:nvPr>
            <p:ph type="subTitle" idx="1"/>
          </p:nvPr>
        </p:nvSpPr>
        <p:spPr>
          <a:xfrm>
            <a:off x="644652" y="2400300"/>
            <a:ext cx="7854696" cy="131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18275" bIns="45700" anchor="t" anchorCtr="0">
            <a:normAutofit/>
          </a:bodyPr>
          <a:lstStyle/>
          <a:p>
            <a:pPr marL="0" marR="34289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/>
              <a:t>Artifacts and History</a:t>
            </a:r>
            <a:endParaRPr/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"/>
          <p:cNvSpPr txBox="1">
            <a:spLocks noGrp="1"/>
          </p:cNvSpPr>
          <p:nvPr>
            <p:ph type="title"/>
          </p:nvPr>
        </p:nvSpPr>
        <p:spPr>
          <a:xfrm>
            <a:off x="604931" y="734633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Essential Questions</a:t>
            </a:r>
            <a:endParaRPr dirty="0"/>
          </a:p>
        </p:txBody>
      </p:sp>
      <p:sp>
        <p:nvSpPr>
          <p:cNvPr id="101" name="Google Shape;101;p3"/>
          <p:cNvSpPr txBox="1">
            <a:spLocks noGrp="1"/>
          </p:cNvSpPr>
          <p:nvPr>
            <p:ph type="body" idx="1"/>
          </p:nvPr>
        </p:nvSpPr>
        <p:spPr>
          <a:xfrm>
            <a:off x="631020" y="215852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rmAutofit lnSpcReduction="10000"/>
          </a:bodyPr>
          <a:lstStyle/>
          <a:p>
            <a:pPr marL="341313" lvl="0" indent="-285750">
              <a:spcBef>
                <a:spcPts val="0"/>
              </a:spcBef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What was life in Jamestown like?</a:t>
            </a:r>
          </a:p>
          <a:p>
            <a:pPr marL="341313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endParaRPr lang="en-US" sz="2400" dirty="0"/>
          </a:p>
          <a:p>
            <a:pPr marL="341313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sz="2400" dirty="0"/>
              <a:t>What made Jamestown a success? </a:t>
            </a:r>
            <a:endParaRPr sz="24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"/>
          <p:cNvSpPr txBox="1">
            <a:spLocks noGrp="1"/>
          </p:cNvSpPr>
          <p:nvPr>
            <p:ph type="title"/>
          </p:nvPr>
        </p:nvSpPr>
        <p:spPr>
          <a:xfrm>
            <a:off x="578991" y="660054"/>
            <a:ext cx="7772400" cy="10218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Calibri"/>
              <a:buNone/>
            </a:pPr>
            <a:r>
              <a:rPr lang="en-US" dirty="0"/>
              <a:t>Lesson Objectives</a:t>
            </a:r>
            <a:endParaRPr dirty="0"/>
          </a:p>
        </p:txBody>
      </p:sp>
      <p:sp>
        <p:nvSpPr>
          <p:cNvPr id="107" name="Google Shape;107;p4"/>
          <p:cNvSpPr txBox="1"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5635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Learn about the historic Jamestown settlement.</a:t>
            </a:r>
          </a:p>
          <a:p>
            <a:pPr marL="5635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See how artifacts can show us history.</a:t>
            </a:r>
          </a:p>
          <a:p>
            <a:pPr marL="563563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bg1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Discover how Jamestown </a:t>
            </a:r>
            <a:r>
              <a:rPr lang="en-US"/>
              <a:t>became successful.</a:t>
            </a:r>
            <a:endParaRPr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27839" y="1325460"/>
            <a:ext cx="8229600" cy="29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i="1" dirty="0">
              <a:solidFill>
                <a:srgbClr val="292929"/>
              </a:solidFill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b="0" i="1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b="0" i="1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b="0" i="1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1600" b="0" i="0" u="none" strike="noStrike" dirty="0">
                <a:solidFill>
                  <a:schemeClr val="tx1"/>
                </a:solidFill>
                <a:effectLst/>
                <a:latin typeface="YouTube Noto"/>
                <a:hlinkClick r:id="rId4" tooltip="Share link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https://youtu.be/Uvf53mm6aX0</a:t>
            </a:r>
            <a:endParaRPr lang="en-US" sz="2200" b="0" i="1" dirty="0">
              <a:solidFill>
                <a:schemeClr val="tx1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2200" b="0" i="1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b="0" i="1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What does an archeologist do? 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2200" i="1" dirty="0">
              <a:solidFill>
                <a:srgbClr val="292929"/>
              </a:solidFill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2200" b="0" i="1" dirty="0">
              <a:solidFill>
                <a:srgbClr val="292929"/>
              </a:solidFill>
              <a:effectLst/>
              <a:latin typeface="Open Sans" panose="020B060603050402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sz="2200" b="0" i="1" dirty="0">
                <a:solidFill>
                  <a:srgbClr val="292929"/>
                </a:solidFill>
                <a:effectLst/>
                <a:latin typeface="Open Sans" panose="020B0606030504020204" pitchFamily="34" charset="0"/>
              </a:rPr>
              <a:t>How can archeologists help us understand what happened at Jamestown?</a:t>
            </a:r>
            <a:endParaRPr sz="2200"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Artifacts and History</a:t>
            </a:r>
            <a:endParaRPr dirty="0"/>
          </a:p>
        </p:txBody>
      </p:sp>
      <p:pic>
        <p:nvPicPr>
          <p:cNvPr id="3" name="Online Media 2" title="Jamestown in a Minute: Women, Romans, Englishmen">
            <a:hlinkClick r:id="" action="ppaction://media"/>
            <a:extLst>
              <a:ext uri="{FF2B5EF4-FFF2-40B4-BE49-F238E27FC236}">
                <a16:creationId xmlns:a16="http://schemas.microsoft.com/office/drawing/2014/main" id="{BD166AD3-686E-570C-D2BC-39CCC9550081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557349" y="1208770"/>
            <a:ext cx="2317419" cy="13093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27839" y="1325460"/>
            <a:ext cx="4473082" cy="29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622300" indent="-457200">
              <a:spcBef>
                <a:spcPts val="0"/>
              </a:spcBef>
              <a:buFont typeface="+mj-lt"/>
              <a:buAutoNum type="arabicPeriod"/>
            </a:pPr>
            <a:r>
              <a:rPr lang="en-US" dirty="0"/>
              <a:t>Go to the web site:</a:t>
            </a:r>
          </a:p>
          <a:p>
            <a:pPr marL="622300" indent="-457200"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622300" indent="-457200">
              <a:spcBef>
                <a:spcPts val="0"/>
              </a:spcBef>
              <a:buFont typeface="+mj-lt"/>
              <a:buAutoNum type="arabicPeriod"/>
            </a:pPr>
            <a:endParaRPr lang="en-US" sz="1200" dirty="0"/>
          </a:p>
          <a:p>
            <a:pPr marL="6223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Font typeface="+mj-lt"/>
              <a:buAutoNum type="arabicPeriod"/>
            </a:pPr>
            <a:r>
              <a:rPr lang="en-US" dirty="0"/>
              <a:t>Browse by “Material Type” (i.e., Ceramic, Glass, Metal)</a:t>
            </a: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sz="1200" dirty="0"/>
          </a:p>
          <a:p>
            <a:pPr marL="171450" indent="-171450">
              <a:spcBef>
                <a:spcPts val="0"/>
              </a:spcBef>
              <a:buSzPct val="100000"/>
            </a:pPr>
            <a:endParaRPr lang="en-US" sz="1900" dirty="0"/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591424" y="541090"/>
            <a:ext cx="6188271" cy="4039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 fontScale="9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Be an Archeologist</a:t>
            </a:r>
            <a:endParaRPr dirty="0"/>
          </a:p>
        </p:txBody>
      </p:sp>
      <p:pic>
        <p:nvPicPr>
          <p:cNvPr id="3" name="Picture 2" descr="A website with a lot of pottery">
            <a:extLst>
              <a:ext uri="{FF2B5EF4-FFF2-40B4-BE49-F238E27FC236}">
                <a16:creationId xmlns:a16="http://schemas.microsoft.com/office/drawing/2014/main" id="{4F362008-A9B2-98A1-4569-41AC330707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8809" y="2153316"/>
            <a:ext cx="2822895" cy="191164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E9581B-7208-EDE5-EAA7-07F6832FDA80}"/>
              </a:ext>
            </a:extLst>
          </p:cNvPr>
          <p:cNvSpPr txBox="1"/>
          <p:nvPr/>
        </p:nvSpPr>
        <p:spPr>
          <a:xfrm>
            <a:off x="1090006" y="1771989"/>
            <a:ext cx="411735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hlinkClick r:id="rId4"/>
              </a:rPr>
              <a:t>https://historicjamestowne.org/collections/artifacts/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2318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FD0658B-5A3E-6190-F347-0CC68407FFE6}"/>
              </a:ext>
            </a:extLst>
          </p:cNvPr>
          <p:cNvSpPr txBox="1"/>
          <p:nvPr/>
        </p:nvSpPr>
        <p:spPr>
          <a:xfrm>
            <a:off x="621100" y="1204316"/>
            <a:ext cx="6136783" cy="329320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marL="285750" indent="-28575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 panose="020F0502020204030204" pitchFamily="34" charset="0"/>
                <a:cs typeface="Calibri"/>
              </a:rPr>
              <a:t>Work with an elbow partner, on your right or left.</a:t>
            </a:r>
            <a:endParaRPr lang="en-US" dirty="0"/>
          </a:p>
          <a:p>
            <a:pPr marL="285750" indent="-28575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/>
                <a:ea typeface="Calibri" panose="020F0502020204030204" pitchFamily="34" charset="0"/>
                <a:cs typeface="Calibri"/>
              </a:rPr>
              <a:t>Choose one artifact from the Historic </a:t>
            </a:r>
            <a:r>
              <a:rPr lang="en-US" sz="2600" dirty="0" err="1">
                <a:latin typeface="Calibri"/>
                <a:ea typeface="Calibri" panose="020F0502020204030204" pitchFamily="34" charset="0"/>
                <a:cs typeface="Calibri"/>
              </a:rPr>
              <a:t>Jamestowne</a:t>
            </a:r>
            <a:r>
              <a:rPr lang="en-US" sz="2600" dirty="0">
                <a:latin typeface="Calibri"/>
                <a:ea typeface="Calibri" panose="020F0502020204030204" pitchFamily="34" charset="0"/>
                <a:cs typeface="Calibri"/>
              </a:rPr>
              <a:t> Website, “Explore the Artifacts.”</a:t>
            </a:r>
          </a:p>
          <a:p>
            <a:pPr marL="285750" indent="-285750">
              <a:spcBef>
                <a:spcPts val="0"/>
              </a:spcBef>
              <a:buClr>
                <a:srgbClr val="C00000"/>
              </a:buClr>
              <a:buSzPct val="120000"/>
              <a:buFont typeface="Arial" panose="020B0604020202020204" pitchFamily="34" charset="0"/>
              <a:buChar char="•"/>
            </a:pPr>
            <a:r>
              <a:rPr lang="en-US" sz="26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Write down as much as you can about the artifact on the back of your Inside Out handout.    </a:t>
            </a:r>
          </a:p>
        </p:txBody>
      </p:sp>
      <p:pic>
        <p:nvPicPr>
          <p:cNvPr id="5" name="Picture 4" descr="A pair of pasta on a black background&#10;&#10;Description automatically generated">
            <a:extLst>
              <a:ext uri="{FF2B5EF4-FFF2-40B4-BE49-F238E27FC236}">
                <a16:creationId xmlns:a16="http://schemas.microsoft.com/office/drawing/2014/main" id="{B4C655D5-EE8A-D7FF-DA7D-DE16E07A47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8243" y="135228"/>
            <a:ext cx="2558350" cy="19769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7ABFC91-1B70-A1FC-D49D-317F0597F5DA}"/>
              </a:ext>
            </a:extLst>
          </p:cNvPr>
          <p:cNvSpPr txBox="1"/>
          <p:nvPr/>
        </p:nvSpPr>
        <p:spPr>
          <a:xfrm>
            <a:off x="624114" y="438150"/>
            <a:ext cx="6725557" cy="584775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200" dirty="0">
                <a:solidFill>
                  <a:srgbClr val="991B1E"/>
                </a:solidFill>
                <a:latin typeface="Calibri"/>
              </a:rPr>
              <a:t>Research Your </a:t>
            </a:r>
            <a:r>
              <a:rPr lang="en-US" sz="3200" dirty="0">
                <a:solidFill>
                  <a:srgbClr val="991B1E"/>
                </a:solidFill>
                <a:latin typeface="Calibri"/>
                <a:cs typeface="Calibri"/>
              </a:rPr>
              <a:t>​</a:t>
            </a:r>
            <a:r>
              <a:rPr lang="en-US" sz="3200" dirty="0">
                <a:solidFill>
                  <a:srgbClr val="991B1E"/>
                </a:solidFill>
                <a:latin typeface="Calibri"/>
              </a:rPr>
              <a:t>Artifact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05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"/>
          <p:cNvSpPr txBox="1">
            <a:spLocks noGrp="1"/>
          </p:cNvSpPr>
          <p:nvPr>
            <p:ph type="body" idx="1"/>
          </p:nvPr>
        </p:nvSpPr>
        <p:spPr>
          <a:xfrm>
            <a:off x="427839" y="1325460"/>
            <a:ext cx="8229600" cy="2948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endParaRPr lang="en-US" dirty="0"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</a:pPr>
            <a:r>
              <a:rPr lang="en-US" dirty="0">
                <a:highlight>
                  <a:srgbClr val="FFFF00"/>
                </a:highlight>
              </a:rPr>
              <a:t>Insert link to Google Slides</a:t>
            </a:r>
            <a:endParaRPr dirty="0">
              <a:highlight>
                <a:srgbClr val="FFFF00"/>
              </a:highlight>
            </a:endParaRPr>
          </a:p>
        </p:txBody>
      </p:sp>
      <p:sp>
        <p:nvSpPr>
          <p:cNvPr id="113" name="Google Shape;113;p5"/>
          <p:cNvSpPr txBox="1">
            <a:spLocks noGrp="1"/>
          </p:cNvSpPr>
          <p:nvPr>
            <p:ph type="title"/>
          </p:nvPr>
        </p:nvSpPr>
        <p:spPr>
          <a:xfrm>
            <a:off x="457200" y="307247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0" anchor="b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600"/>
              <a:buFont typeface="Calibri"/>
              <a:buNone/>
            </a:pPr>
            <a:r>
              <a:rPr lang="en-US" dirty="0"/>
              <a:t>Create a Virtual Jamestown Museum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20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EARN theme">
  <a:themeElements>
    <a:clrScheme name="LEARN Colors">
      <a:dk1>
        <a:srgbClr val="000000"/>
      </a:dk1>
      <a:lt1>
        <a:srgbClr val="FFFFFF"/>
      </a:lt1>
      <a:dk2>
        <a:srgbClr val="626262"/>
      </a:dk2>
      <a:lt2>
        <a:srgbClr val="E0EBF5"/>
      </a:lt2>
      <a:accent1>
        <a:srgbClr val="DCBA25"/>
      </a:accent1>
      <a:accent2>
        <a:srgbClr val="3E5C61"/>
      </a:accent2>
      <a:accent3>
        <a:srgbClr val="999967"/>
      </a:accent3>
      <a:accent4>
        <a:srgbClr val="991B1E"/>
      </a:accent4>
      <a:accent5>
        <a:srgbClr val="C1C1C1"/>
      </a:accent5>
      <a:accent6>
        <a:srgbClr val="7D1619"/>
      </a:accent6>
      <a:hlink>
        <a:srgbClr val="BED7D3"/>
      </a:hlink>
      <a:folHlink>
        <a:srgbClr val="7C7C5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6c18db6-95a6-4e82-a576-181cb2228a0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819BB9F77539F4E80DCB439BDDAEEB1" ma:contentTypeVersion="13" ma:contentTypeDescription="Create a new document." ma:contentTypeScope="" ma:versionID="7c6c14565c431e7a46ee601933c1ac41">
  <xsd:schema xmlns:xsd="http://www.w3.org/2001/XMLSchema" xmlns:xs="http://www.w3.org/2001/XMLSchema" xmlns:p="http://schemas.microsoft.com/office/2006/metadata/properties" xmlns:ns3="b6c18db6-95a6-4e82-a576-181cb2228a09" xmlns:ns4="2c95d73b-190d-41fa-986b-c57e245d4b7b" targetNamespace="http://schemas.microsoft.com/office/2006/metadata/properties" ma:root="true" ma:fieldsID="ef13e65ab3725c9d8be0aba50e2583b1" ns3:_="" ns4:_="">
    <xsd:import namespace="b6c18db6-95a6-4e82-a576-181cb2228a09"/>
    <xsd:import namespace="2c95d73b-190d-41fa-986b-c57e245d4b7b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_activity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MediaServiceObjectDetectorVersions" minOccurs="0"/>
                <xsd:element ref="ns3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c18db6-95a6-4e82-a576-181cb2228a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_activity" ma:index="14" nillable="true" ma:displayName="_activity" ma:hidden="true" ma:internalName="_activity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0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95d73b-190d-41fa-986b-c57e245d4b7b" elementFormDefault="qualified">
    <xsd:import namespace="http://schemas.microsoft.com/office/2006/documentManagement/types"/>
    <xsd:import namespace="http://schemas.microsoft.com/office/infopath/2007/PartnerControls"/>
    <xsd:element name="SharedWithUsers" ma:index="15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6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7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B9685ED-D1A4-43E0-B159-4F44195D4569}">
  <ds:schemaRefs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schemas.microsoft.com/office/2006/documentManagement/types"/>
    <ds:schemaRef ds:uri="b6c18db6-95a6-4e82-a576-181cb2228a09"/>
    <ds:schemaRef ds:uri="http://purl.org/dc/terms/"/>
    <ds:schemaRef ds:uri="http://www.w3.org/XML/1998/namespace"/>
    <ds:schemaRef ds:uri="http://schemas.openxmlformats.org/package/2006/metadata/core-properties"/>
    <ds:schemaRef ds:uri="2c95d73b-190d-41fa-986b-c57e245d4b7b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66117A18-7CEE-42F6-8064-826675BD56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7E81493-8D03-4317-B82B-18FC371F091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6c18db6-95a6-4e82-a576-181cb2228a09"/>
    <ds:schemaRef ds:uri="2c95d73b-190d-41fa-986b-c57e245d4b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883</TotalTime>
  <Words>625</Words>
  <Application>Microsoft Office PowerPoint</Application>
  <PresentationFormat>On-screen Show (16:9)</PresentationFormat>
  <Paragraphs>88</Paragraphs>
  <Slides>15</Slides>
  <Notes>15</Notes>
  <HiddenSlides>0</HiddenSlides>
  <MMClips>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Noto Sans Symbols</vt:lpstr>
      <vt:lpstr>Open Sans</vt:lpstr>
      <vt:lpstr>YouTube Noto</vt:lpstr>
      <vt:lpstr>LEARN theme</vt:lpstr>
      <vt:lpstr>LEARN theme</vt:lpstr>
      <vt:lpstr>PowerPoint Presentation</vt:lpstr>
      <vt:lpstr>Inside Out</vt:lpstr>
      <vt:lpstr>Jumping into Jamestown</vt:lpstr>
      <vt:lpstr>Essential Questions</vt:lpstr>
      <vt:lpstr>Lesson Objectives</vt:lpstr>
      <vt:lpstr>Artifacts and History</vt:lpstr>
      <vt:lpstr>Be an Archeologist</vt:lpstr>
      <vt:lpstr>PowerPoint Presentation</vt:lpstr>
      <vt:lpstr>Create a Virtual Jamestown Museum</vt:lpstr>
      <vt:lpstr>Create a Slide Showing Your  Artifact </vt:lpstr>
      <vt:lpstr>Jamestown Fact and Fiction</vt:lpstr>
      <vt:lpstr>Be a Detective</vt:lpstr>
      <vt:lpstr>Show What You Know</vt:lpstr>
      <vt:lpstr>Do a Gallery Walk</vt:lpstr>
      <vt:lpstr>Answer this question: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Jumping into Jamestown</dc:title>
  <dc:creator>k20center@ou.edu</dc:creator>
  <cp:lastModifiedBy>Bracken, Pam</cp:lastModifiedBy>
  <cp:revision>97</cp:revision>
  <dcterms:modified xsi:type="dcterms:W3CDTF">2023-12-04T21:06:27Z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0x0101005819BB9F77539F4E80DCB439BDDAEEB1</vt:lpwstr>
  </property>
</Properties>
</file>