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0"/>
  </p:notesMasterIdLst>
  <p:sldIdLst>
    <p:sldId id="276" r:id="rId2"/>
    <p:sldId id="256" r:id="rId3"/>
    <p:sldId id="274" r:id="rId4"/>
    <p:sldId id="275" r:id="rId5"/>
    <p:sldId id="273" r:id="rId6"/>
    <p:sldId id="302" r:id="rId7"/>
    <p:sldId id="303" r:id="rId8"/>
    <p:sldId id="304" r:id="rId9"/>
    <p:sldId id="306" r:id="rId10"/>
    <p:sldId id="308" r:id="rId11"/>
    <p:sldId id="299" r:id="rId12"/>
    <p:sldId id="284" r:id="rId13"/>
    <p:sldId id="314" r:id="rId14"/>
    <p:sldId id="311" r:id="rId15"/>
    <p:sldId id="312" r:id="rId16"/>
    <p:sldId id="313" r:id="rId17"/>
    <p:sldId id="300" r:id="rId18"/>
    <p:sldId id="310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658" autoAdjust="0"/>
  </p:normalViewPr>
  <p:slideViewPr>
    <p:cSldViewPr snapToGrid="0" snapToObjects="1">
      <p:cViewPr>
        <p:scale>
          <a:sx n="200" d="100"/>
          <a:sy n="200" d="100"/>
        </p:scale>
        <p:origin x="439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55654D1C-05B3-4434-B009-E022131FD1D9}"/>
    <pc:docChg chg="modSld">
      <pc:chgData name="Peters, Daniella M." userId="87fb469b-cd7a-4b12-a1ae-bba5f0610088" providerId="ADAL" clId="{55654D1C-05B3-4434-B009-E022131FD1D9}" dt="2022-01-31T18:12:19.873" v="4" actId="5793"/>
      <pc:docMkLst>
        <pc:docMk/>
      </pc:docMkLst>
      <pc:sldChg chg="modSp mod">
        <pc:chgData name="Peters, Daniella M." userId="87fb469b-cd7a-4b12-a1ae-bba5f0610088" providerId="ADAL" clId="{55654D1C-05B3-4434-B009-E022131FD1D9}" dt="2022-01-31T18:10:45.076" v="2" actId="5793"/>
        <pc:sldMkLst>
          <pc:docMk/>
          <pc:sldMk cId="1067326559" sldId="299"/>
        </pc:sldMkLst>
        <pc:spChg chg="mod">
          <ac:chgData name="Peters, Daniella M." userId="87fb469b-cd7a-4b12-a1ae-bba5f0610088" providerId="ADAL" clId="{55654D1C-05B3-4434-B009-E022131FD1D9}" dt="2022-01-31T18:10:45.076" v="2" actId="5793"/>
          <ac:spMkLst>
            <pc:docMk/>
            <pc:sldMk cId="1067326559" sldId="299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55654D1C-05B3-4434-B009-E022131FD1D9}" dt="2022-01-31T18:12:19.873" v="4" actId="5793"/>
        <pc:sldMkLst>
          <pc:docMk/>
          <pc:sldMk cId="282077708" sldId="300"/>
        </pc:sldMkLst>
        <pc:spChg chg="mod">
          <ac:chgData name="Peters, Daniella M." userId="87fb469b-cd7a-4b12-a1ae-bba5f0610088" providerId="ADAL" clId="{55654D1C-05B3-4434-B009-E022131FD1D9}" dt="2022-01-31T18:12:19.873" v="4" actId="5793"/>
          <ac:spMkLst>
            <pc:docMk/>
            <pc:sldMk cId="282077708" sldId="300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55654D1C-05B3-4434-B009-E022131FD1D9}" dt="2022-01-28T19:23:27.936" v="1" actId="1037"/>
        <pc:sldMkLst>
          <pc:docMk/>
          <pc:sldMk cId="279334344" sldId="304"/>
        </pc:sldMkLst>
        <pc:graphicFrameChg chg="mod">
          <ac:chgData name="Peters, Daniella M." userId="87fb469b-cd7a-4b12-a1ae-bba5f0610088" providerId="ADAL" clId="{55654D1C-05B3-4434-B009-E022131FD1D9}" dt="2022-01-28T19:22:57.105" v="0" actId="1035"/>
          <ac:graphicFrameMkLst>
            <pc:docMk/>
            <pc:sldMk cId="279334344" sldId="304"/>
            <ac:graphicFrameMk id="8" creationId="{A5698C42-2D1C-4B57-800E-2AAB85063C5A}"/>
          </ac:graphicFrameMkLst>
        </pc:graphicFrameChg>
        <pc:graphicFrameChg chg="mod">
          <ac:chgData name="Peters, Daniella M." userId="87fb469b-cd7a-4b12-a1ae-bba5f0610088" providerId="ADAL" clId="{55654D1C-05B3-4434-B009-E022131FD1D9}" dt="2022-01-28T19:23:27.936" v="1" actId="1037"/>
          <ac:graphicFrameMkLst>
            <pc:docMk/>
            <pc:sldMk cId="279334344" sldId="304"/>
            <ac:graphicFrameMk id="9" creationId="{114040CC-EABA-46C8-B4DF-7B3FCB1AD180}"/>
          </ac:graphicFrameMkLst>
        </pc:graphicFrameChg>
      </pc:sldChg>
      <pc:sldChg chg="modSp mod">
        <pc:chgData name="Peters, Daniella M." userId="87fb469b-cd7a-4b12-a1ae-bba5f0610088" providerId="ADAL" clId="{55654D1C-05B3-4434-B009-E022131FD1D9}" dt="2022-01-31T18:11:11.775" v="3" actId="5793"/>
        <pc:sldMkLst>
          <pc:docMk/>
          <pc:sldMk cId="1936791641" sldId="308"/>
        </pc:sldMkLst>
        <pc:spChg chg="mod">
          <ac:chgData name="Peters, Daniella M." userId="87fb469b-cd7a-4b12-a1ae-bba5f0610088" providerId="ADAL" clId="{55654D1C-05B3-4434-B009-E022131FD1D9}" dt="2022-01-31T18:11:11.775" v="3" actId="5793"/>
          <ac:spMkLst>
            <pc:docMk/>
            <pc:sldMk cId="1936791641" sldId="308"/>
            <ac:spMk id="4" creationId="{D02F4B68-ACA6-4895-A70F-42078E9347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close-up-photo-of-sliced-chocolates-4110092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u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sz="1800" u="none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age source: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Tankilevitch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P. (2020, March 30). Close-up photo of sliced chocolates [Photograph].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Pexels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r>
              <a:rPr lang="en-US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https://www.pexels.com/photo/close-up-photo-of-sliced-chocolates-4110092/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608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48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Gallery Walk / Carousel. Strategies. </a:t>
            </a:r>
            <a:r>
              <a:rPr lang="en-US" sz="1100" b="0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742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Gallery Walk / Carousel. Strategies. </a:t>
            </a:r>
            <a:r>
              <a:rPr lang="en-US" sz="1800" b="0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https://learn.k20center.ou.edu/strategy/118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09668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101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Bell Ringers and Exit Tickets. Strategies. </a:t>
            </a:r>
            <a:r>
              <a:rPr lang="en-US" sz="1800" b="0" i="0" u="sng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631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28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0.wmf"/><Relationship Id="rId9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What?</a:t>
            </a:r>
          </a:p>
        </p:txBody>
      </p:sp>
      <p:graphicFrame>
        <p:nvGraphicFramePr>
          <p:cNvPr id="2" name="Table Placeholder 10">
            <a:extLst>
              <a:ext uri="{FF2B5EF4-FFF2-40B4-BE49-F238E27FC236}">
                <a16:creationId xmlns:a16="http://schemas.microsoft.com/office/drawing/2014/main" id="{7B5B7E23-22DA-4E75-826D-EDD8ADEAC4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3710921"/>
              </p:ext>
            </p:extLst>
          </p:nvPr>
        </p:nvGraphicFramePr>
        <p:xfrm>
          <a:off x="1019061" y="2259524"/>
          <a:ext cx="6766560" cy="2514600"/>
        </p:xfrm>
        <a:graphic>
          <a:graphicData uri="http://schemas.openxmlformats.org/drawingml/2006/table">
            <a:tbl>
              <a:tblPr firstRow="1" firstCol="1" bandRow="1"/>
              <a:tblGrid>
                <a:gridCol w="3383280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Logarithmic Form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Exponential Form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83076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7107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9845532"/>
                  </a:ext>
                </a:extLst>
              </a:tr>
            </a:tbl>
          </a:graphicData>
        </a:graphic>
      </p:graphicFrame>
      <p:sp>
        <p:nvSpPr>
          <p:cNvPr id="4" name="Content Placeholder 19">
            <a:extLst>
              <a:ext uri="{FF2B5EF4-FFF2-40B4-BE49-F238E27FC236}">
                <a16:creationId xmlns:a16="http://schemas.microsoft.com/office/drawing/2014/main" id="{D02F4B68-ACA6-4895-A70F-42078E93473F}"/>
              </a:ext>
            </a:extLst>
          </p:cNvPr>
          <p:cNvSpPr txBox="1">
            <a:spLocks/>
          </p:cNvSpPr>
          <p:nvPr/>
        </p:nvSpPr>
        <p:spPr>
          <a:xfrm>
            <a:off x="457200" y="1309200"/>
            <a:ext cx="8229600" cy="857250"/>
          </a:xfrm>
          <a:prstGeom prst="rect">
            <a:avLst/>
          </a:prstGeom>
        </p:spPr>
        <p:txBody>
          <a:bodyPr vert="horz" lIns="91435" tIns="45718" rIns="91435" bIns="45718">
            <a:no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Rewrite each logarithmic equation in exponential form and each exponential equation in logarithmic form.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165DCF2-3F23-40EE-A9F1-ECA8A04CD9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739897"/>
              </p:ext>
            </p:extLst>
          </p:nvPr>
        </p:nvGraphicFramePr>
        <p:xfrm>
          <a:off x="2042665" y="276502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380880" progId="Equation.DSMT4">
                  <p:embed/>
                </p:oleObj>
              </mc:Choice>
              <mc:Fallback>
                <p:oleObj name="Equation" r:id="rId2" imgW="1320480" imgH="380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165DCF2-3F23-40EE-A9F1-ECA8A04CD9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42665" y="2765022"/>
                        <a:ext cx="1320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681590C-7817-441A-8B12-119EDA0A01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072403"/>
              </p:ext>
            </p:extLst>
          </p:nvPr>
        </p:nvGraphicFramePr>
        <p:xfrm>
          <a:off x="2087115" y="3902174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31560" imgH="380880" progId="Equation.DSMT4">
                  <p:embed/>
                </p:oleObj>
              </mc:Choice>
              <mc:Fallback>
                <p:oleObj name="Equation" r:id="rId4" imgW="123156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681590C-7817-441A-8B12-119EDA0A0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87115" y="3902174"/>
                        <a:ext cx="1231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996A1F1-E5B8-44C8-8175-F818A178A9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633270"/>
              </p:ext>
            </p:extLst>
          </p:nvPr>
        </p:nvGraphicFramePr>
        <p:xfrm>
          <a:off x="5667990" y="3202504"/>
          <a:ext cx="749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609480" progId="Equation.DSMT4">
                  <p:embed/>
                </p:oleObj>
              </mc:Choice>
              <mc:Fallback>
                <p:oleObj name="Equation" r:id="rId6" imgW="749160" imgH="609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996A1F1-E5B8-44C8-8175-F818A178A9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667990" y="3202504"/>
                        <a:ext cx="7493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30B64A9-9216-440A-8789-0FBD2948E3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681565"/>
              </p:ext>
            </p:extLst>
          </p:nvPr>
        </p:nvGraphicFramePr>
        <p:xfrm>
          <a:off x="5512912" y="4387415"/>
          <a:ext cx="106680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906" imgH="291297" progId="Equation.DSMT4">
                  <p:embed/>
                </p:oleObj>
              </mc:Choice>
              <mc:Fallback>
                <p:oleObj name="Equation" r:id="rId8" imgW="1066906" imgH="291297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30B64A9-9216-440A-8789-0FBD2948E3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12912" y="4387415"/>
                        <a:ext cx="1066800" cy="290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679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Let’s complete the 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</a:t>
            </a:r>
          </a:p>
        </p:txBody>
      </p:sp>
    </p:spTree>
    <p:extLst>
      <p:ext uri="{BB962C8B-B14F-4D97-AF65-F5344CB8AC3E}">
        <p14:creationId xmlns:p14="http://schemas.microsoft.com/office/powerpoint/2010/main" val="106732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Work in groups of 3–4 to solve the given problems.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Show your work.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You will use your scenario to create a mini-poster that will be displayed for your classmates to view.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Real-World Scenario Cards</a:t>
            </a:r>
          </a:p>
        </p:txBody>
      </p:sp>
    </p:spTree>
    <p:extLst>
      <p:ext uri="{BB962C8B-B14F-4D97-AF65-F5344CB8AC3E}">
        <p14:creationId xmlns:p14="http://schemas.microsoft.com/office/powerpoint/2010/main" val="87822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Create a mini-poster that </a:t>
            </a:r>
            <a:br>
              <a:rPr lang="en-US" dirty="0"/>
            </a:br>
            <a:r>
              <a:rPr lang="en-US" dirty="0"/>
              <a:t>contains the following: </a:t>
            </a:r>
          </a:p>
          <a:p>
            <a:pPr marL="685800" lvl="1" indent="-457200"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+mj-lt"/>
              <a:buAutoNum type="arabicParenR"/>
            </a:pPr>
            <a:r>
              <a:rPr lang="en-US" dirty="0"/>
              <a:t>Given Information</a:t>
            </a:r>
          </a:p>
          <a:p>
            <a:pPr marL="685800" lvl="1" indent="-457200"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+mj-lt"/>
              <a:buAutoNum type="arabicParenR"/>
            </a:pPr>
            <a:r>
              <a:rPr lang="en-US" dirty="0"/>
              <a:t>Identified Unknown</a:t>
            </a:r>
          </a:p>
          <a:p>
            <a:pPr marL="685800" lvl="1" indent="-457200"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Font typeface="+mj-lt"/>
              <a:buAutoNum type="arabicParenR"/>
            </a:pPr>
            <a:r>
              <a:rPr lang="en-US" dirty="0"/>
              <a:t>Original Given Equation</a:t>
            </a:r>
          </a:p>
          <a:p>
            <a:pPr marL="914400" lvl="2" indent="-301752"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</a:pPr>
            <a:r>
              <a:rPr lang="en-US" dirty="0"/>
              <a:t>Label the variables.</a:t>
            </a:r>
          </a:p>
          <a:p>
            <a:pPr marL="685800" lvl="1" indent="-457200"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+mj-lt"/>
              <a:buAutoNum type="arabicParenR"/>
            </a:pPr>
            <a:r>
              <a:rPr lang="en-US" dirty="0"/>
              <a:t>Steps for Solving</a:t>
            </a:r>
          </a:p>
          <a:p>
            <a:pPr marL="685800" lvl="1" indent="-457200"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Font typeface="+mj-lt"/>
              <a:buAutoNum type="arabicParenR"/>
            </a:pPr>
            <a:r>
              <a:rPr lang="en-US" dirty="0"/>
              <a:t>Solution Sentence</a:t>
            </a:r>
          </a:p>
          <a:p>
            <a:pPr marL="914400" lvl="2" indent="-301752">
              <a:spcBef>
                <a:spcPts val="0"/>
              </a:spcBef>
              <a:buClr>
                <a:schemeClr val="accent1"/>
              </a:buClr>
            </a:pPr>
            <a:r>
              <a:rPr lang="en-US" dirty="0"/>
              <a:t>Answer the question in a complete sentence.</a:t>
            </a:r>
          </a:p>
          <a:p>
            <a:pPr lvl="7"/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Mini-Posters</a:t>
            </a:r>
          </a:p>
        </p:txBody>
      </p:sp>
      <p:pic>
        <p:nvPicPr>
          <p:cNvPr id="15" name="Picture 14" descr="Text&#10;&#10;Description automatically generated">
            <a:extLst>
              <a:ext uri="{FF2B5EF4-FFF2-40B4-BE49-F238E27FC236}">
                <a16:creationId xmlns:a16="http://schemas.microsoft.com/office/drawing/2014/main" id="{D8F91937-54CC-4030-BBB7-E35651BBAF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1178" y="1205879"/>
            <a:ext cx="2853128" cy="2151431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F9E3984-F17B-470B-A0AF-671B91BE76C3}"/>
              </a:ext>
            </a:extLst>
          </p:cNvPr>
          <p:cNvCxnSpPr>
            <a:cxnSpLocks/>
          </p:cNvCxnSpPr>
          <p:nvPr/>
        </p:nvCxnSpPr>
        <p:spPr>
          <a:xfrm flipH="1" flipV="1">
            <a:off x="7206673" y="1901106"/>
            <a:ext cx="596198" cy="1213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FC943764-4A64-47E2-A659-145E4C4E2421}"/>
              </a:ext>
            </a:extLst>
          </p:cNvPr>
          <p:cNvCxnSpPr>
            <a:cxnSpLocks/>
            <a:stCxn id="21" idx="1"/>
          </p:cNvCxnSpPr>
          <p:nvPr/>
        </p:nvCxnSpPr>
        <p:spPr>
          <a:xfrm rot="10800000">
            <a:off x="5856993" y="3126848"/>
            <a:ext cx="172234" cy="30175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40E16D3-7AC4-44EC-8496-91B5FF1119F4}"/>
              </a:ext>
            </a:extLst>
          </p:cNvPr>
          <p:cNvCxnSpPr>
            <a:cxnSpLocks/>
            <a:stCxn id="31" idx="2"/>
          </p:cNvCxnSpPr>
          <p:nvPr/>
        </p:nvCxnSpPr>
        <p:spPr>
          <a:xfrm flipH="1">
            <a:off x="7944749" y="1043649"/>
            <a:ext cx="87244" cy="3017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4476BE9-C4FF-4962-A30B-5CB7EA4D467C}"/>
              </a:ext>
            </a:extLst>
          </p:cNvPr>
          <p:cNvSpPr txBox="1"/>
          <p:nvPr/>
        </p:nvSpPr>
        <p:spPr>
          <a:xfrm>
            <a:off x="6029227" y="3274710"/>
            <a:ext cx="1562789" cy="30777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Solution Sentence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BD36DE-D579-4EC1-96B6-91FD5F674735}"/>
              </a:ext>
            </a:extLst>
          </p:cNvPr>
          <p:cNvSpPr txBox="1"/>
          <p:nvPr/>
        </p:nvSpPr>
        <p:spPr>
          <a:xfrm>
            <a:off x="7802871" y="1760828"/>
            <a:ext cx="879953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Label the</a:t>
            </a:r>
          </a:p>
          <a:p>
            <a:pPr algn="ctr"/>
            <a:r>
              <a:rPr lang="en-US" dirty="0"/>
              <a:t>variables.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0282534-CAEC-4111-8588-A03199E1C405}"/>
              </a:ext>
            </a:extLst>
          </p:cNvPr>
          <p:cNvSpPr txBox="1"/>
          <p:nvPr/>
        </p:nvSpPr>
        <p:spPr>
          <a:xfrm>
            <a:off x="7592016" y="735872"/>
            <a:ext cx="879953" cy="30777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Unknown</a:t>
            </a:r>
          </a:p>
        </p:txBody>
      </p:sp>
    </p:spTree>
    <p:extLst>
      <p:ext uri="{BB962C8B-B14F-4D97-AF65-F5344CB8AC3E}">
        <p14:creationId xmlns:p14="http://schemas.microsoft.com/office/powerpoint/2010/main" val="26233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Divide your group in “half.” </a:t>
            </a:r>
            <a:br>
              <a:rPr lang="en-US" dirty="0"/>
            </a:br>
            <a:r>
              <a:rPr lang="en-US" dirty="0"/>
              <a:t>Decide who will be </a:t>
            </a:r>
            <a:r>
              <a:rPr lang="en-US" b="1" dirty="0"/>
              <a:t>presenters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who will be </a:t>
            </a:r>
            <a:r>
              <a:rPr lang="en-US" b="1" dirty="0"/>
              <a:t>analysts</a:t>
            </a:r>
            <a:r>
              <a:rPr lang="en-US" dirty="0"/>
              <a:t> for the first round.</a:t>
            </a:r>
          </a:p>
          <a:p>
            <a:pPr marL="685800" lvl="1" indent="-457200">
              <a:spcBef>
                <a:spcPts val="0"/>
              </a:spcBef>
              <a:spcAft>
                <a:spcPts val="900"/>
              </a:spcAft>
            </a:pPr>
            <a:r>
              <a:rPr lang="en-US" b="1" dirty="0"/>
              <a:t>Presenters</a:t>
            </a:r>
            <a:r>
              <a:rPr lang="en-US" dirty="0"/>
              <a:t> will hang their group’s mini-poster on the wall </a:t>
            </a:r>
            <a:br>
              <a:rPr lang="en-US" dirty="0"/>
            </a:br>
            <a:r>
              <a:rPr lang="en-US" dirty="0"/>
              <a:t>and stay with the poster, ready to answer questions.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b="1" dirty="0"/>
              <a:t>Analysts</a:t>
            </a:r>
            <a:r>
              <a:rPr lang="en-US" dirty="0"/>
              <a:t> will visit each poster and analyze the process that </a:t>
            </a:r>
            <a:br>
              <a:rPr lang="en-US" dirty="0"/>
            </a:br>
            <a:r>
              <a:rPr lang="en-US" dirty="0"/>
              <a:t>each group used to solve the exponential equation, asking </a:t>
            </a:r>
            <a:br>
              <a:rPr lang="en-US" dirty="0"/>
            </a:br>
            <a:r>
              <a:rPr lang="en-US" dirty="0"/>
              <a:t>questions as needed.</a:t>
            </a:r>
          </a:p>
          <a:p>
            <a:pPr lvl="7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Gallery Walk</a:t>
            </a:r>
          </a:p>
        </p:txBody>
      </p:sp>
      <p:pic>
        <p:nvPicPr>
          <p:cNvPr id="3" name="Picture 2" descr="A picture containing text, gallery, picture frame&#10;&#10;Description automatically generated">
            <a:extLst>
              <a:ext uri="{FF2B5EF4-FFF2-40B4-BE49-F238E27FC236}">
                <a16:creationId xmlns:a16="http://schemas.microsoft.com/office/drawing/2014/main" id="{2A9C515B-97DC-499D-8DA5-D5A9C2DCAC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0393" y="396074"/>
            <a:ext cx="2886407" cy="146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9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Switch roles for this round. 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b="1" dirty="0"/>
              <a:t>Presenters</a:t>
            </a:r>
            <a:r>
              <a:rPr lang="en-US" dirty="0"/>
              <a:t> will stay with their group’s </a:t>
            </a:r>
            <a:br>
              <a:rPr lang="en-US" dirty="0"/>
            </a:br>
            <a:r>
              <a:rPr lang="en-US" dirty="0"/>
              <a:t>mini-poster, ready to answer questions. 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b="1" dirty="0"/>
              <a:t>Analysts</a:t>
            </a:r>
            <a:r>
              <a:rPr lang="en-US" dirty="0"/>
              <a:t> will visit each poster and analyze the process that </a:t>
            </a:r>
            <a:br>
              <a:rPr lang="en-US" dirty="0"/>
            </a:br>
            <a:r>
              <a:rPr lang="en-US" dirty="0"/>
              <a:t>each group used to solve the exponential equation, asking </a:t>
            </a:r>
            <a:br>
              <a:rPr lang="en-US" dirty="0"/>
            </a:br>
            <a:r>
              <a:rPr lang="en-US" dirty="0"/>
              <a:t>questions as needed. 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Gallery Walk</a:t>
            </a:r>
          </a:p>
        </p:txBody>
      </p:sp>
      <p:pic>
        <p:nvPicPr>
          <p:cNvPr id="5" name="Picture 4" descr="A picture containing text, gallery, picture frame&#10;&#10;Description automatically generated">
            <a:extLst>
              <a:ext uri="{FF2B5EF4-FFF2-40B4-BE49-F238E27FC236}">
                <a16:creationId xmlns:a16="http://schemas.microsoft.com/office/drawing/2014/main" id="{F22D9DC6-B461-457B-BF24-A963FF59C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0393" y="396074"/>
            <a:ext cx="2886407" cy="146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01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Based on your analysis, write a short paragraph explaining the process of solving exponential equations.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Generalize what you observed during the Gallery Walk. 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If possible, do </a:t>
            </a:r>
            <a:r>
              <a:rPr lang="en-US" i="1" dirty="0"/>
              <a:t>not</a:t>
            </a:r>
            <a:r>
              <a:rPr lang="en-US" dirty="0"/>
              <a:t> use specific examples. 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Could a friend read your explanation and use it to solve </a:t>
            </a:r>
            <a:br>
              <a:rPr lang="en-US" dirty="0"/>
            </a:br>
            <a:r>
              <a:rPr lang="en-US" b="1" u="sng" dirty="0"/>
              <a:t>any</a:t>
            </a:r>
            <a:r>
              <a:rPr lang="en-US" dirty="0"/>
              <a:t> exponential equation?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Exponential Equations: Explanation</a:t>
            </a:r>
          </a:p>
        </p:txBody>
      </p:sp>
    </p:spTree>
    <p:extLst>
      <p:ext uri="{BB962C8B-B14F-4D97-AF65-F5344CB8AC3E}">
        <p14:creationId xmlns:p14="http://schemas.microsoft.com/office/powerpoint/2010/main" val="361764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Solve each of the following equations.</a:t>
            </a:r>
          </a:p>
          <a:p>
            <a:pPr marL="6858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6858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A83EEC8-1D40-4D58-B420-EAD0C0A862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160387"/>
              </p:ext>
            </p:extLst>
          </p:nvPr>
        </p:nvGraphicFramePr>
        <p:xfrm>
          <a:off x="1315823" y="1888248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368280" progId="Equation.DSMT4">
                  <p:embed/>
                </p:oleObj>
              </mc:Choice>
              <mc:Fallback>
                <p:oleObj name="Equation" r:id="rId3" imgW="1066680" imgH="3682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A83EEC8-1D40-4D58-B420-EAD0C0A862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15823" y="1888248"/>
                        <a:ext cx="10668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F2B20F3-94D9-4167-8D53-821C5CA46F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941501"/>
              </p:ext>
            </p:extLst>
          </p:nvPr>
        </p:nvGraphicFramePr>
        <p:xfrm>
          <a:off x="1315823" y="2433099"/>
          <a:ext cx="1143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3000" imgH="368280" progId="Equation.DSMT4">
                  <p:embed/>
                </p:oleObj>
              </mc:Choice>
              <mc:Fallback>
                <p:oleObj name="Equation" r:id="rId5" imgW="1143000" imgH="3682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F2B20F3-94D9-4167-8D53-821C5CA46F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15823" y="2433099"/>
                        <a:ext cx="11430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8469421C-A652-4E7C-9698-35CD406F4E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9216" y="400051"/>
            <a:ext cx="2027583" cy="137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7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114800" cy="3434098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  </a:t>
            </a:r>
            <a:br>
              <a:rPr lang="en-US" dirty="0"/>
            </a:br>
            <a:r>
              <a:rPr lang="en-US" sz="2400" i="1" dirty="0">
                <a:solidFill>
                  <a:schemeClr val="accent4"/>
                </a:solidFill>
              </a:rPr>
              <a:t>Any non-zero number to</a:t>
            </a:r>
            <a:br>
              <a:rPr lang="en-US" sz="2400" i="1" dirty="0">
                <a:solidFill>
                  <a:schemeClr val="accent4"/>
                </a:solidFill>
              </a:rPr>
            </a:br>
            <a:r>
              <a:rPr lang="en-US" sz="2400" i="1" dirty="0">
                <a:solidFill>
                  <a:schemeClr val="accent4"/>
                </a:solidFill>
              </a:rPr>
              <a:t>the power of zero is one.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 (Solutions)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A83EEC8-1D40-4D58-B420-EAD0C0A862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146324"/>
              </p:ext>
            </p:extLst>
          </p:nvPr>
        </p:nvGraphicFramePr>
        <p:xfrm>
          <a:off x="1061074" y="1340169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368280" progId="Equation.DSMT4">
                  <p:embed/>
                </p:oleObj>
              </mc:Choice>
              <mc:Fallback>
                <p:oleObj name="Equation" r:id="rId3" imgW="1066680" imgH="3682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A83EEC8-1D40-4D58-B420-EAD0C0A862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1074" y="1340169"/>
                        <a:ext cx="10668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F2B20F3-94D9-4167-8D53-821C5CA46F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048516"/>
              </p:ext>
            </p:extLst>
          </p:nvPr>
        </p:nvGraphicFramePr>
        <p:xfrm>
          <a:off x="5005803" y="1340169"/>
          <a:ext cx="2844800" cy="276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44720" imgH="2768400" progId="Equation.DSMT4">
                  <p:embed/>
                </p:oleObj>
              </mc:Choice>
              <mc:Fallback>
                <p:oleObj name="Equation" r:id="rId5" imgW="2844720" imgH="27684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F2B20F3-94D9-4167-8D53-821C5CA46F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05803" y="1340169"/>
                        <a:ext cx="2844800" cy="276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19">
            <a:extLst>
              <a:ext uri="{FF2B5EF4-FFF2-40B4-BE49-F238E27FC236}">
                <a16:creationId xmlns:a16="http://schemas.microsoft.com/office/drawing/2014/main" id="{64724543-68F7-4A0C-A945-117F836E543F}"/>
              </a:ext>
            </a:extLst>
          </p:cNvPr>
          <p:cNvSpPr txBox="1">
            <a:spLocks/>
          </p:cNvSpPr>
          <p:nvPr/>
        </p:nvSpPr>
        <p:spPr>
          <a:xfrm>
            <a:off x="4460674" y="1309352"/>
            <a:ext cx="4114799" cy="3434098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39775" indent="-739775">
              <a:buFont typeface="+mj-lt"/>
              <a:buAutoNum type="arabicParenR" startAt="2"/>
            </a:pPr>
            <a:r>
              <a:rPr lang="en-US" dirty="0"/>
              <a:t>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1649A6D-C600-4450-AE71-105DE92B27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769926"/>
              </p:ext>
            </p:extLst>
          </p:nvPr>
        </p:nvGraphicFramePr>
        <p:xfrm>
          <a:off x="1065050" y="2539942"/>
          <a:ext cx="1308100" cy="232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07880" imgH="2323800" progId="Equation.DSMT4">
                  <p:embed/>
                </p:oleObj>
              </mc:Choice>
              <mc:Fallback>
                <p:oleObj name="Equation" r:id="rId7" imgW="1307880" imgH="232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1649A6D-C600-4450-AE71-105DE92B27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5050" y="2539942"/>
                        <a:ext cx="1308100" cy="2324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 descr="A picture containing text, sign, picture frame&#10;&#10;Description automatically generated">
            <a:extLst>
              <a:ext uri="{FF2B5EF4-FFF2-40B4-BE49-F238E27FC236}">
                <a16:creationId xmlns:a16="http://schemas.microsoft.com/office/drawing/2014/main" id="{8A7E9CB5-FA89-421C-9FDB-21BFF1DAE4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59216" y="400051"/>
            <a:ext cx="2027583" cy="137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02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All About That Base, Part 1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Solving Exponential Equations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How do we use logarithms to solve </a:t>
            </a:r>
            <a:br>
              <a:rPr lang="en-US" dirty="0"/>
            </a:br>
            <a:r>
              <a:rPr lang="en-US" dirty="0"/>
              <a:t>exponential equations?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53531"/>
            <a:ext cx="7772400" cy="1021842"/>
          </a:xfrm>
        </p:spPr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1794477"/>
            <a:ext cx="7772400" cy="2726382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Rewrite exponential equations as logarithmic equations and vice versa.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logarithms to solve exponential </a:t>
            </a:r>
            <a:br>
              <a:rPr lang="en-US" dirty="0"/>
            </a:br>
            <a:r>
              <a:rPr lang="en-US" dirty="0"/>
              <a:t>equations algebraically.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Solve real-world problems involving </a:t>
            </a:r>
            <a:br>
              <a:rPr lang="en-US" dirty="0"/>
            </a:br>
            <a:r>
              <a:rPr lang="en-US" dirty="0"/>
              <a:t>exponential equations.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443176" cy="3434098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What if we took a candy bar and cut it in half, then cut that half in half, and that half in half, and that half in half again, and so on?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What do you think we would end up with?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Decay</a:t>
            </a:r>
          </a:p>
        </p:txBody>
      </p:sp>
      <p:pic>
        <p:nvPicPr>
          <p:cNvPr id="3" name="Picture 2" descr="A group of chocolate bars&#10;&#10;Description automatically generated with low confidence">
            <a:extLst>
              <a:ext uri="{FF2B5EF4-FFF2-40B4-BE49-F238E27FC236}">
                <a16:creationId xmlns:a16="http://schemas.microsoft.com/office/drawing/2014/main" id="{FDA359EA-B17E-4A25-BE59-ADBFDA78F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6520" y="528145"/>
            <a:ext cx="2810203" cy="421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Use the first two questions to help you evaluate the remaining expressions on the What Power? handout. </a:t>
            </a:r>
          </a:p>
          <a:p>
            <a:pPr marL="914400" lvl="1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 </a:t>
            </a:r>
          </a:p>
          <a:p>
            <a:pPr marL="914400" lvl="1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Power?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E88F77A-7C51-4790-B12B-55D25839E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613363"/>
              </p:ext>
            </p:extLst>
          </p:nvPr>
        </p:nvGraphicFramePr>
        <p:xfrm>
          <a:off x="1415819" y="2257146"/>
          <a:ext cx="326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63760" imgH="380880" progId="Equation.DSMT4">
                  <p:embed/>
                </p:oleObj>
              </mc:Choice>
              <mc:Fallback>
                <p:oleObj name="Equation" r:id="rId2" imgW="3263760" imgH="3808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E88F77A-7C51-4790-B12B-55D25839E6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15819" y="2257146"/>
                        <a:ext cx="3263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B72339E-47C9-4144-B25F-D84F4696BF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136993"/>
              </p:ext>
            </p:extLst>
          </p:nvPr>
        </p:nvGraphicFramePr>
        <p:xfrm>
          <a:off x="1415817" y="2679207"/>
          <a:ext cx="327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76360" imgH="380880" progId="Equation.DSMT4">
                  <p:embed/>
                </p:oleObj>
              </mc:Choice>
              <mc:Fallback>
                <p:oleObj name="Equation" r:id="rId4" imgW="3276360" imgH="3808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B72339E-47C9-4144-B25F-D84F4696BF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15817" y="2679207"/>
                        <a:ext cx="3276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740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Power? (Solutions)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E88F77A-7C51-4790-B12B-55D25839E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49035"/>
              </p:ext>
            </p:extLst>
          </p:nvPr>
        </p:nvGraphicFramePr>
        <p:xfrm>
          <a:off x="1065165" y="1338263"/>
          <a:ext cx="455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59040" imgH="482400" progId="Equation.DSMT4">
                  <p:embed/>
                </p:oleObj>
              </mc:Choice>
              <mc:Fallback>
                <p:oleObj name="Equation" r:id="rId2" imgW="4559040" imgH="482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E88F77A-7C51-4790-B12B-55D25839E6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5165" y="1338263"/>
                        <a:ext cx="45593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4BCFA46-9172-4929-A061-4CD5DF6238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730731"/>
              </p:ext>
            </p:extLst>
          </p:nvPr>
        </p:nvGraphicFramePr>
        <p:xfrm>
          <a:off x="1065165" y="2036267"/>
          <a:ext cx="4572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0" imgH="482400" progId="Equation.DSMT4">
                  <p:embed/>
                </p:oleObj>
              </mc:Choice>
              <mc:Fallback>
                <p:oleObj name="Equation" r:id="rId4" imgW="4572000" imgH="482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4BCFA46-9172-4929-A061-4CD5DF6238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5165" y="2036267"/>
                        <a:ext cx="45720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89EDBE-7B35-4B1C-95E5-E3F553B822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966813"/>
              </p:ext>
            </p:extLst>
          </p:nvPr>
        </p:nvGraphicFramePr>
        <p:xfrm>
          <a:off x="1065165" y="2740272"/>
          <a:ext cx="492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27320" imgH="482400" progId="Equation.DSMT4">
                  <p:embed/>
                </p:oleObj>
              </mc:Choice>
              <mc:Fallback>
                <p:oleObj name="Equation" r:id="rId6" imgW="4927320" imgH="482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E89EDBE-7B35-4B1C-95E5-E3F553B822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65165" y="2740272"/>
                        <a:ext cx="49276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5698C42-2D1C-4B57-800E-2AAB85063C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248852"/>
              </p:ext>
            </p:extLst>
          </p:nvPr>
        </p:nvGraphicFramePr>
        <p:xfrm>
          <a:off x="1065165" y="3456171"/>
          <a:ext cx="4914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14720" imgH="482400" progId="Equation.DSMT4">
                  <p:embed/>
                </p:oleObj>
              </mc:Choice>
              <mc:Fallback>
                <p:oleObj name="Equation" r:id="rId8" imgW="4914720" imgH="4824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5698C42-2D1C-4B57-800E-2AAB85063C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65165" y="3456171"/>
                        <a:ext cx="4914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14040CC-EABA-46C8-B4DF-7B3FCB1AD1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297523"/>
              </p:ext>
            </p:extLst>
          </p:nvPr>
        </p:nvGraphicFramePr>
        <p:xfrm>
          <a:off x="1065165" y="4143375"/>
          <a:ext cx="629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98920" imgH="482400" progId="Equation.DSMT4">
                  <p:embed/>
                </p:oleObj>
              </mc:Choice>
              <mc:Fallback>
                <p:oleObj name="Equation" r:id="rId10" imgW="6298920" imgH="4824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14040CC-EABA-46C8-B4DF-7B3FCB1AD1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65165" y="4143375"/>
                        <a:ext cx="62992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160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 startAt="6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 startAt="6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 startAt="6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 startAt="6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2400"/>
              </a:spcAft>
              <a:buFont typeface="+mj-lt"/>
              <a:buAutoNum type="arabicParenR" startAt="6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Power? (Solutions)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E88F77A-7C51-4790-B12B-55D25839E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601315"/>
              </p:ext>
            </p:extLst>
          </p:nvPr>
        </p:nvGraphicFramePr>
        <p:xfrm>
          <a:off x="1070521" y="1338263"/>
          <a:ext cx="4914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14720" imgH="482400" progId="Equation.DSMT4">
                  <p:embed/>
                </p:oleObj>
              </mc:Choice>
              <mc:Fallback>
                <p:oleObj name="Equation" r:id="rId2" imgW="4914720" imgH="482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E88F77A-7C51-4790-B12B-55D25839E6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0521" y="1338263"/>
                        <a:ext cx="4914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4BCFA46-9172-4929-A061-4CD5DF6238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011327"/>
              </p:ext>
            </p:extLst>
          </p:nvPr>
        </p:nvGraphicFramePr>
        <p:xfrm>
          <a:off x="1070521" y="2034181"/>
          <a:ext cx="483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38400" imgH="482400" progId="Equation.DSMT4">
                  <p:embed/>
                </p:oleObj>
              </mc:Choice>
              <mc:Fallback>
                <p:oleObj name="Equation" r:id="rId4" imgW="4838400" imgH="482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4BCFA46-9172-4929-A061-4CD5DF6238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0521" y="2034181"/>
                        <a:ext cx="48387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89EDBE-7B35-4B1C-95E5-E3F553B822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684903"/>
              </p:ext>
            </p:extLst>
          </p:nvPr>
        </p:nvGraphicFramePr>
        <p:xfrm>
          <a:off x="1066849" y="2554288"/>
          <a:ext cx="5054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54400" imgH="876240" progId="Equation.DSMT4">
                  <p:embed/>
                </p:oleObj>
              </mc:Choice>
              <mc:Fallback>
                <p:oleObj name="Equation" r:id="rId6" imgW="5054400" imgH="876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E89EDBE-7B35-4B1C-95E5-E3F553B822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66849" y="2554288"/>
                        <a:ext cx="50546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5698C42-2D1C-4B57-800E-2AAB85063C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635242"/>
              </p:ext>
            </p:extLst>
          </p:nvPr>
        </p:nvGraphicFramePr>
        <p:xfrm>
          <a:off x="1065469" y="3460719"/>
          <a:ext cx="476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762440" imgH="482400" progId="Equation.DSMT4">
                  <p:embed/>
                </p:oleObj>
              </mc:Choice>
              <mc:Fallback>
                <p:oleObj name="Equation" r:id="rId8" imgW="4762440" imgH="4824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5698C42-2D1C-4B57-800E-2AAB85063C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65469" y="3460719"/>
                        <a:ext cx="47625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14040CC-EABA-46C8-B4DF-7B3FCB1AD1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985906"/>
              </p:ext>
            </p:extLst>
          </p:nvPr>
        </p:nvGraphicFramePr>
        <p:xfrm>
          <a:off x="1070521" y="3926817"/>
          <a:ext cx="567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676840" imgH="838080" progId="Equation.DSMT4">
                  <p:embed/>
                </p:oleObj>
              </mc:Choice>
              <mc:Fallback>
                <p:oleObj name="Equation" r:id="rId10" imgW="5676840" imgH="8380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14040CC-EABA-46C8-B4DF-7B3FCB1AD1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70521" y="3926817"/>
                        <a:ext cx="5676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33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40941"/>
            <a:ext cx="8229600" cy="3040724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1500"/>
              </a:spcAft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Now that we have a formal name for the </a:t>
            </a:r>
            <a:r>
              <a:rPr lang="en-US" i="1" dirty="0" err="1"/>
              <a:t>WhatPower</a:t>
            </a:r>
            <a:r>
              <a:rPr lang="en-US" dirty="0"/>
              <a:t> function, evaluate the following expressions: 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9427"/>
            <a:ext cx="8229600" cy="1103252"/>
          </a:xfrm>
        </p:spPr>
        <p:txBody>
          <a:bodyPr>
            <a:noAutofit/>
          </a:bodyPr>
          <a:lstStyle/>
          <a:p>
            <a:r>
              <a:rPr lang="en-US" dirty="0"/>
              <a:t>The</a:t>
            </a:r>
            <a:r>
              <a:rPr lang="en-US" i="1" dirty="0"/>
              <a:t> </a:t>
            </a:r>
            <a:r>
              <a:rPr lang="en-US" i="1" dirty="0" err="1"/>
              <a:t>WhatPower</a:t>
            </a:r>
            <a:r>
              <a:rPr lang="en-US" dirty="0"/>
              <a:t> Function Is ACTUALLY the Logarithm Function!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F819BE8-CDEF-40F0-A318-327F8015C4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459961"/>
              </p:ext>
            </p:extLst>
          </p:nvPr>
        </p:nvGraphicFramePr>
        <p:xfrm>
          <a:off x="1003082" y="1731963"/>
          <a:ext cx="351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17560" imgH="482400" progId="Equation.DSMT4">
                  <p:embed/>
                </p:oleObj>
              </mc:Choice>
              <mc:Fallback>
                <p:oleObj name="Equation" r:id="rId2" imgW="3517560" imgH="482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2F819BE8-CDEF-40F0-A318-327F8015C4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03082" y="1731963"/>
                        <a:ext cx="3517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D94EDAC-31D7-4058-92F2-C3434B61FB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178267"/>
              </p:ext>
            </p:extLst>
          </p:nvPr>
        </p:nvGraphicFramePr>
        <p:xfrm>
          <a:off x="1003082" y="3272379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469800" progId="Equation.DSMT4">
                  <p:embed/>
                </p:oleObj>
              </mc:Choice>
              <mc:Fallback>
                <p:oleObj name="Equation" r:id="rId4" imgW="143496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D94EDAC-31D7-4058-92F2-C3434B61FB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03082" y="3272379"/>
                        <a:ext cx="14351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3AE1482-E196-4410-AB6D-E6EF5E4C95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340970"/>
              </p:ext>
            </p:extLst>
          </p:nvPr>
        </p:nvGraphicFramePr>
        <p:xfrm>
          <a:off x="1003082" y="3833106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469800" progId="Equation.DSMT4">
                  <p:embed/>
                </p:oleObj>
              </mc:Choice>
              <mc:Fallback>
                <p:oleObj name="Equation" r:id="rId6" imgW="158724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3AE1482-E196-4410-AB6D-E6EF5E4C95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03082" y="3833106"/>
                        <a:ext cx="15875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876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B5FBFA7F-0F7B-4478-82A3-BA80A93C5E76}" vid="{0F1ACBB8-CC54-4F29-94C9-7DAE17CAD01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3958</TotalTime>
  <Words>614</Words>
  <Application>Microsoft Office PowerPoint</Application>
  <PresentationFormat>On-screen Show (16:9)</PresentationFormat>
  <Paragraphs>79</Paragraphs>
  <Slides>18</Slides>
  <Notes>8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All About That Base, Part 1</vt:lpstr>
      <vt:lpstr>Essential Question</vt:lpstr>
      <vt:lpstr>Lesson Objectives</vt:lpstr>
      <vt:lpstr>Exponential Decay</vt:lpstr>
      <vt:lpstr>What Power?</vt:lpstr>
      <vt:lpstr>What Power? (Solutions)</vt:lpstr>
      <vt:lpstr>What Power? (Solutions)</vt:lpstr>
      <vt:lpstr>The WhatPower Function Is ACTUALLY the Logarithm Function!</vt:lpstr>
      <vt:lpstr>Now What?</vt:lpstr>
      <vt:lpstr>Guided Notes</vt:lpstr>
      <vt:lpstr>Real-World Scenario Cards</vt:lpstr>
      <vt:lpstr>Scenario Mini-Posters</vt:lpstr>
      <vt:lpstr>Gallery Walk</vt:lpstr>
      <vt:lpstr>Gallery Walk</vt:lpstr>
      <vt:lpstr>Solving Exponential Equations: Explanation</vt:lpstr>
      <vt:lpstr>Exit Ticket</vt:lpstr>
      <vt:lpstr>Exit Ticket (Solutions)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That Base, Part 1</dc:title>
  <dc:creator>k20center@ou.edu</dc:creator>
  <cp:lastModifiedBy>Daniella Peters</cp:lastModifiedBy>
  <cp:revision>16</cp:revision>
  <dcterms:created xsi:type="dcterms:W3CDTF">2021-10-26T13:29:00Z</dcterms:created>
  <dcterms:modified xsi:type="dcterms:W3CDTF">2022-01-31T18:12:22Z</dcterms:modified>
</cp:coreProperties>
</file>