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4"/>
    <p:sldMasterId id="2147483693" r:id="rId5"/>
    <p:sldMasterId id="2147483694" r:id="rId6"/>
    <p:sldMasterId id="2147483695" r:id="rId7"/>
  </p:sldMasterIdLst>
  <p:notesMasterIdLst>
    <p:notesMasterId r:id="rId35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83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onstantia" panose="02030602050306030303" pitchFamily="18" charset="0"/>
      <p:regular r:id="rId40"/>
      <p:bold r:id="rId41"/>
      <p:italic r:id="rId42"/>
      <p:boldItalic r:id="rId43"/>
    </p:embeddedFont>
    <p:embeddedFont>
      <p:font typeface="Georgia" panose="02040502050405020303" pitchFamily="18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EBC728-9311-4CCB-B3DC-49EADE6252E5}" v="8" dt="2021-11-04T18:58:54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38" y="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4.fntdata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font" Target="fonts/font9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3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8ac572963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f8ac572963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62a00e2d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f62a00e2d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f62a00e2d7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f62a00e2d7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62a00e2d7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f62a00e2d7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62a00e2d7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f62a00e2d7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f62a00e2d7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f62a00e2d7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f62a00e2d7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f62a00e2d7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f62a00e2d7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f62a00e2d7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62a00e2d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ACT, Inc. (2021). Using Your PreACT Results. ACT, Inc.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gf62a00e2d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f62a00e2d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f62a00e2d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Based on Ann C. Taylor’s reading score, is she doing well at this time in school?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ACT, Inc. (2021). Using Your PreACT Results. ACT, Inc.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f62a00e2d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f62a00e2d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Based on Ann C. Taylor’s current composite and STEM scores, is she where she needs to be?  How do you know?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Pass out your student’s score sheets and have them review where they are.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Have your students take a few minutes to find their composite and STEM scores.  Is this where they want to be?  Why or why not?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ACT, Inc. (2021). Using Your PreACT Results. ACT, Inc.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8ac57296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f8ac572963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f62a00e2d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the PreACT and ACT measure your college readiness skills as you progress through high school.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ACT, Inc. (2021). Using Your PreACT Results. ACT, Inc.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f62a00e2d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f62a00e2d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f62a00e2d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ACT, Inc. (2021). Using Your PreACT Results. ACT, Inc.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f62a00e2d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f62a00e2d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ACT, Inc. (2021). Using Your PreACT Results. ACT, Inc.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f62a00e2d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f62a00e2d7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Based on this data, which areas need additional support?  Which areas are this student strongest subjects?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ACT, Inc. (2021). Using Your PreACT Results. ACT, Inc.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f62a00e2d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f62a00e2d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ACT, Inc. (2021). Using Your PreACT Results. ACT, Inc.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f62a00e2d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f62a00e2d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ACT, Inc. (2021). Using Your PreACT Results. ACT, Inc.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f62a00e2d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f62a00e2d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Exit Ticket. Strategies. https://learn.k20center.ou.edu/strategy/125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8ac572963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K20 Center. Commit and Toss. Strategies. https://learn.k20center.ou.edu/strategy/119)</a:t>
            </a:r>
            <a:endParaRPr dirty="0"/>
          </a:p>
        </p:txBody>
      </p:sp>
      <p:sp>
        <p:nvSpPr>
          <p:cNvPr id="200" name="Google Shape;200;gf8ac572963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8ac572963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f8ac572963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8ac572963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f8ac572963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8ac57296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 your students know that this is the test they take before the ACT.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ACT, Inc. (2017). PreACT At a Glance. ACT, Inc.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gf8ac57296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62a00e2d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your students want to know how long the test will take see the breakdown below: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Reading (30 minutes)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English (30 minutes)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Math (40 minutes)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dirty="0"/>
              <a:t>Science (30 minutes)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ACT, Inc. (2017). PreACT At a Glance. ACT, Inc.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gf62a00e2d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f8ac572963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f8ac57296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62a00e2d7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f62a00e2d7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7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3" name="Google Shape;14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1" name="Google Shape;151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4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4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4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8" name="Google Shape;15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2" name="Google Shape;16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3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3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9" name="Google Shape;16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72" name="Google Shape;172;p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73" name="Google Shape;173;p44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74" name="Google Shape;17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79" name="Google Shape;179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83" name="Google Shape;183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87" name="Google Shape;187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8"/>
          <p:cNvSpPr txBox="1">
            <a:spLocks noGrp="1"/>
          </p:cNvSpPr>
          <p:nvPr>
            <p:ph type="title"/>
          </p:nvPr>
        </p:nvSpPr>
        <p:spPr>
          <a:xfrm>
            <a:off x="434820" y="259501"/>
            <a:ext cx="3609642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Career Roulette</a:t>
            </a:r>
            <a:endParaRPr dirty="0"/>
          </a:p>
        </p:txBody>
      </p:sp>
      <p:sp>
        <p:nvSpPr>
          <p:cNvPr id="255" name="Google Shape;255;p58"/>
          <p:cNvSpPr txBox="1">
            <a:spLocks noGrp="1"/>
          </p:cNvSpPr>
          <p:nvPr>
            <p:ph type="body" idx="1"/>
          </p:nvPr>
        </p:nvSpPr>
        <p:spPr>
          <a:xfrm>
            <a:off x="438018" y="1179838"/>
            <a:ext cx="4184700" cy="261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Choose a career cluster.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Roll the die.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Check the table on your character sheet to find out what career you rolled.</a:t>
            </a:r>
            <a:endParaRPr dirty="0"/>
          </a:p>
        </p:txBody>
      </p:sp>
      <p:pic>
        <p:nvPicPr>
          <p:cNvPr id="256" name="Google Shape;25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58618">
            <a:off x="4787075" y="337851"/>
            <a:ext cx="2133604" cy="3352805"/>
          </a:xfrm>
          <a:prstGeom prst="rect">
            <a:avLst/>
          </a:prstGeom>
          <a:noFill/>
          <a:ln>
            <a:noFill/>
          </a:ln>
          <a:effectLst>
            <a:outerShdw dist="165100" dir="8100000" algn="tr" rotWithShape="0">
              <a:srgbClr val="000000">
                <a:alpha val="14900"/>
              </a:srgbClr>
            </a:outerShdw>
          </a:effectLst>
        </p:spPr>
      </p:pic>
      <p:pic>
        <p:nvPicPr>
          <p:cNvPr id="257" name="Google Shape;257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81068">
            <a:off x="6831498" y="155803"/>
            <a:ext cx="2133605" cy="3352805"/>
          </a:xfrm>
          <a:prstGeom prst="rect">
            <a:avLst/>
          </a:prstGeom>
          <a:noFill/>
          <a:ln>
            <a:noFill/>
          </a:ln>
          <a:effectLst>
            <a:outerShdw dist="165100" dir="8100000" algn="tr" rotWithShape="0">
              <a:srgbClr val="000000">
                <a:alpha val="14900"/>
              </a:srgbClr>
            </a:outerShdw>
          </a:effectLst>
        </p:spPr>
      </p:pic>
      <p:pic>
        <p:nvPicPr>
          <p:cNvPr id="258" name="Google Shape;258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7118">
            <a:off x="5697778" y="1492778"/>
            <a:ext cx="2133604" cy="3352807"/>
          </a:xfrm>
          <a:prstGeom prst="rect">
            <a:avLst/>
          </a:prstGeom>
          <a:noFill/>
          <a:ln>
            <a:noFill/>
          </a:ln>
          <a:effectLst>
            <a:outerShdw dist="165100" dir="8100000" algn="tr" rotWithShape="0">
              <a:srgbClr val="000000">
                <a:alpha val="149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9"/>
          <p:cNvSpPr txBox="1">
            <a:spLocks noGrp="1"/>
          </p:cNvSpPr>
          <p:nvPr>
            <p:ph type="title"/>
          </p:nvPr>
        </p:nvSpPr>
        <p:spPr>
          <a:xfrm>
            <a:off x="457200" y="319344"/>
            <a:ext cx="5350565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dirty="0"/>
              <a:t>Fill Out Your Character Card</a:t>
            </a:r>
            <a:endParaRPr dirty="0"/>
          </a:p>
        </p:txBody>
      </p:sp>
      <p:sp>
        <p:nvSpPr>
          <p:cNvPr id="264" name="Google Shape;264;p59"/>
          <p:cNvSpPr txBox="1">
            <a:spLocks noGrp="1"/>
          </p:cNvSpPr>
          <p:nvPr>
            <p:ph type="body" idx="1"/>
          </p:nvPr>
        </p:nvSpPr>
        <p:spPr>
          <a:xfrm>
            <a:off x="457200" y="1208151"/>
            <a:ext cx="4598504" cy="2926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500" dirty="0"/>
              <a:t>How much do you expect to be paid for this job?</a:t>
            </a:r>
            <a:endParaRPr sz="1500" dirty="0"/>
          </a:p>
          <a:p>
            <a:pPr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500" dirty="0"/>
              <a:t>Do you think this is higher or lower than the average income?</a:t>
            </a:r>
            <a:endParaRPr sz="1500" dirty="0"/>
          </a:p>
          <a:p>
            <a:pPr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500" dirty="0"/>
              <a:t>What kind of education does this career require?</a:t>
            </a:r>
            <a:endParaRPr sz="1500" dirty="0"/>
          </a:p>
          <a:p>
            <a:pPr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500" dirty="0"/>
              <a:t>How will this career affect your life outside of work (time with family/friends, good health, personal fulfillment)?</a:t>
            </a:r>
            <a:endParaRPr sz="1500" dirty="0"/>
          </a:p>
          <a:p>
            <a:pPr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500" dirty="0"/>
              <a:t>How will this career enable you to help society or your community?</a:t>
            </a:r>
            <a:endParaRPr sz="1500" dirty="0"/>
          </a:p>
          <a:p>
            <a:pPr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500" dirty="0"/>
              <a:t>What else would you like to know about this career?</a:t>
            </a:r>
            <a:endParaRPr sz="1500" dirty="0"/>
          </a:p>
        </p:txBody>
      </p:sp>
      <p:pic>
        <p:nvPicPr>
          <p:cNvPr id="265" name="Google Shape;265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7400" y="1440064"/>
            <a:ext cx="3286386" cy="2368116"/>
          </a:xfrm>
          <a:prstGeom prst="rect">
            <a:avLst/>
          </a:prstGeom>
          <a:noFill/>
          <a:ln>
            <a:noFill/>
          </a:ln>
          <a:effectLst>
            <a:outerShdw dist="165100" dir="8100000" algn="tr" rotWithShape="0">
              <a:srgbClr val="000000">
                <a:alpha val="149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0"/>
          <p:cNvSpPr txBox="1">
            <a:spLocks noGrp="1"/>
          </p:cNvSpPr>
          <p:nvPr>
            <p:ph type="title"/>
          </p:nvPr>
        </p:nvSpPr>
        <p:spPr>
          <a:xfrm>
            <a:off x="466659" y="276095"/>
            <a:ext cx="221347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Let’s Play!</a:t>
            </a:r>
            <a:endParaRPr dirty="0"/>
          </a:p>
        </p:txBody>
      </p:sp>
      <p:pic>
        <p:nvPicPr>
          <p:cNvPr id="271" name="Google Shape;271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3398" y="1216491"/>
            <a:ext cx="5789826" cy="3256777"/>
          </a:xfrm>
          <a:prstGeom prst="rect">
            <a:avLst/>
          </a:prstGeom>
          <a:noFill/>
          <a:ln>
            <a:noFill/>
          </a:ln>
          <a:effectLst>
            <a:outerShdw dist="165100" dir="8100000" algn="tr" rotWithShape="0">
              <a:srgbClr val="000000">
                <a:alpha val="149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61" descr="A picture containing toy, do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3889" y="3298342"/>
            <a:ext cx="2592998" cy="2592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61" descr="A picture containing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52285" y="3328520"/>
            <a:ext cx="2491080" cy="266368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61"/>
          <p:cNvSpPr txBox="1">
            <a:spLocks noGrp="1"/>
          </p:cNvSpPr>
          <p:nvPr>
            <p:ph type="title"/>
          </p:nvPr>
        </p:nvSpPr>
        <p:spPr>
          <a:xfrm>
            <a:off x="457200" y="225368"/>
            <a:ext cx="192024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3-2-1</a:t>
            </a:r>
            <a:endParaRPr dirty="0"/>
          </a:p>
        </p:txBody>
      </p:sp>
      <p:sp>
        <p:nvSpPr>
          <p:cNvPr id="279" name="Google Shape;279;p61"/>
          <p:cNvSpPr txBox="1">
            <a:spLocks noGrp="1"/>
          </p:cNvSpPr>
          <p:nvPr>
            <p:ph type="body" idx="1"/>
          </p:nvPr>
        </p:nvSpPr>
        <p:spPr>
          <a:xfrm>
            <a:off x="435359" y="1154521"/>
            <a:ext cx="45930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Calibri"/>
              <a:buChar char="•"/>
            </a:pPr>
            <a:r>
              <a:rPr lang="en" sz="2000" dirty="0"/>
              <a:t>What </a:t>
            </a:r>
            <a:r>
              <a:rPr lang="en" sz="2000" b="1" u="sng" dirty="0"/>
              <a:t>three</a:t>
            </a:r>
            <a:r>
              <a:rPr lang="en" sz="2000" dirty="0"/>
              <a:t> things did you learn or notice about the relationship between income, career, and education?</a:t>
            </a:r>
            <a:endParaRPr sz="20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Calibri"/>
              <a:buChar char="•"/>
            </a:pPr>
            <a:r>
              <a:rPr lang="en" sz="2000" dirty="0"/>
              <a:t>What are </a:t>
            </a:r>
            <a:r>
              <a:rPr lang="en" sz="2000" b="1" u="sng" dirty="0"/>
              <a:t>two</a:t>
            </a:r>
            <a:r>
              <a:rPr lang="en" sz="2000" b="1" dirty="0"/>
              <a:t> </a:t>
            </a:r>
            <a:r>
              <a:rPr lang="en" sz="2000" dirty="0"/>
              <a:t>questions you still have?</a:t>
            </a:r>
            <a:endParaRPr sz="20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980000"/>
              </a:buClr>
              <a:buSzPts val="2400"/>
              <a:buFont typeface="Calibri"/>
              <a:buChar char="•"/>
            </a:pPr>
            <a:r>
              <a:rPr lang="en" sz="2000" dirty="0"/>
              <a:t>What is </a:t>
            </a:r>
            <a:r>
              <a:rPr lang="en" sz="2000" b="1" u="sng" dirty="0"/>
              <a:t>one</a:t>
            </a:r>
            <a:r>
              <a:rPr lang="en" sz="2000" dirty="0"/>
              <a:t> thing you found interesting?</a:t>
            </a:r>
            <a:endParaRPr sz="2000" dirty="0"/>
          </a:p>
        </p:txBody>
      </p:sp>
      <p:pic>
        <p:nvPicPr>
          <p:cNvPr id="280" name="Google Shape;280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25689" y="713950"/>
            <a:ext cx="3340773" cy="2706233"/>
          </a:xfrm>
          <a:prstGeom prst="rect">
            <a:avLst/>
          </a:prstGeom>
          <a:noFill/>
          <a:ln>
            <a:noFill/>
          </a:ln>
          <a:effectLst>
            <a:outerShdw dist="165100" dir="8100000" algn="tr" rotWithShape="0">
              <a:srgbClr val="000000">
                <a:alpha val="14900"/>
              </a:srgbClr>
            </a:outerShdw>
          </a:effectLst>
        </p:spPr>
      </p:pic>
      <p:pic>
        <p:nvPicPr>
          <p:cNvPr id="281" name="Google Shape;281;p61" descr="A picture containing toy, lamp, light, clock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63278" y="3371970"/>
            <a:ext cx="2249558" cy="259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2"/>
          <p:cNvSpPr txBox="1">
            <a:spLocks noGrp="1"/>
          </p:cNvSpPr>
          <p:nvPr>
            <p:ph type="title"/>
          </p:nvPr>
        </p:nvSpPr>
        <p:spPr>
          <a:xfrm>
            <a:off x="480392" y="103737"/>
            <a:ext cx="354495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Research</a:t>
            </a:r>
            <a:endParaRPr dirty="0"/>
          </a:p>
        </p:txBody>
      </p:sp>
      <p:sp>
        <p:nvSpPr>
          <p:cNvPr id="287" name="Google Shape;287;p62"/>
          <p:cNvSpPr txBox="1">
            <a:spLocks noGrp="1"/>
          </p:cNvSpPr>
          <p:nvPr>
            <p:ph type="body" idx="1"/>
          </p:nvPr>
        </p:nvSpPr>
        <p:spPr>
          <a:xfrm>
            <a:off x="427384" y="1023150"/>
            <a:ext cx="5002695" cy="3097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" sz="1600" dirty="0"/>
              <a:t>Read the research brief and career cluster overview sheet assigned to your group.</a:t>
            </a:r>
            <a:endParaRPr sz="1600"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" sz="1600" dirty="0"/>
              <a:t>Highlight at least </a:t>
            </a:r>
            <a:r>
              <a:rPr lang="en" sz="1600" b="1" u="sng" dirty="0"/>
              <a:t>three</a:t>
            </a:r>
            <a:r>
              <a:rPr lang="en" sz="1600" dirty="0"/>
              <a:t> ideas in the report that are the most interesting to you. 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" sz="1600" dirty="0"/>
              <a:t>Note in the margins why you highlighted those ideas. </a:t>
            </a:r>
            <a:endParaRPr sz="1600"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" sz="1600" dirty="0"/>
              <a:t>On the cluster overview, highlight at least </a:t>
            </a:r>
            <a:r>
              <a:rPr lang="en" sz="1600" b="1" u="sng" dirty="0"/>
              <a:t>one</a:t>
            </a:r>
            <a:r>
              <a:rPr lang="en" sz="1600" dirty="0"/>
              <a:t> career you would like to learn more about.</a:t>
            </a:r>
            <a:endParaRPr sz="1600"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Arial" panose="020B0604020202020204" pitchFamily="34" charset="0"/>
              <a:buChar char="•"/>
            </a:pPr>
            <a:r>
              <a:rPr lang="en" sz="1600" dirty="0"/>
              <a:t>Discuss with your group what you highlighted and why.</a:t>
            </a:r>
            <a:endParaRPr sz="1600" dirty="0"/>
          </a:p>
        </p:txBody>
      </p:sp>
      <p:pic>
        <p:nvPicPr>
          <p:cNvPr id="288" name="Google Shape;288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02839">
            <a:off x="5866985" y="273854"/>
            <a:ext cx="3048305" cy="2355509"/>
          </a:xfrm>
          <a:prstGeom prst="rect">
            <a:avLst/>
          </a:prstGeom>
          <a:noFill/>
          <a:ln>
            <a:noFill/>
          </a:ln>
          <a:effectLst>
            <a:outerShdw dist="165100" dir="8100000" algn="tr" rotWithShape="0">
              <a:srgbClr val="000000">
                <a:alpha val="14900"/>
              </a:srgbClr>
            </a:outerShdw>
          </a:effectLst>
        </p:spPr>
      </p:pic>
      <p:pic>
        <p:nvPicPr>
          <p:cNvPr id="289" name="Google Shape;289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51644">
            <a:off x="5903005" y="1479581"/>
            <a:ext cx="2976264" cy="2299841"/>
          </a:xfrm>
          <a:prstGeom prst="rect">
            <a:avLst/>
          </a:prstGeom>
          <a:noFill/>
          <a:ln>
            <a:noFill/>
          </a:ln>
          <a:effectLst>
            <a:outerShdw dist="165100" dir="8100000" algn="tr" rotWithShape="0">
              <a:srgbClr val="000000">
                <a:alpha val="14900"/>
              </a:srgbClr>
            </a:outerShdw>
          </a:effectLst>
        </p:spPr>
      </p:pic>
      <p:pic>
        <p:nvPicPr>
          <p:cNvPr id="290" name="Google Shape;290;p62" descr="A picture containing toy, dol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3168" y="3688281"/>
            <a:ext cx="2334326" cy="233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62" descr="A picture containing toy, dol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03787" y="3516160"/>
            <a:ext cx="2656972" cy="2656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3"/>
          <p:cNvSpPr txBox="1">
            <a:spLocks noGrp="1"/>
          </p:cNvSpPr>
          <p:nvPr>
            <p:ph type="title"/>
          </p:nvPr>
        </p:nvSpPr>
        <p:spPr>
          <a:xfrm>
            <a:off x="361123" y="190135"/>
            <a:ext cx="3465443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Game Challenges</a:t>
            </a:r>
            <a:endParaRPr dirty="0"/>
          </a:p>
        </p:txBody>
      </p:sp>
      <p:sp>
        <p:nvSpPr>
          <p:cNvPr id="297" name="Google Shape;297;p63"/>
          <p:cNvSpPr txBox="1">
            <a:spLocks noGrp="1"/>
          </p:cNvSpPr>
          <p:nvPr>
            <p:ph type="body" idx="1"/>
          </p:nvPr>
        </p:nvSpPr>
        <p:spPr>
          <a:xfrm>
            <a:off x="310824" y="1047535"/>
            <a:ext cx="4398600" cy="315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" sz="2000" dirty="0"/>
              <a:t>Look at the game challenges provided on the back of your character sheet. 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" sz="2000" dirty="0"/>
              <a:t>Pick a few to guide you as you play through the game a few more times. 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" sz="2000" dirty="0"/>
              <a:t>Record your results after every successful playthrough.</a:t>
            </a:r>
            <a:endParaRPr sz="2000" dirty="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sz="2000" dirty="0"/>
          </a:p>
        </p:txBody>
      </p:sp>
      <p:pic>
        <p:nvPicPr>
          <p:cNvPr id="298" name="Google Shape;298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18241">
            <a:off x="5009867" y="629786"/>
            <a:ext cx="3920077" cy="3029151"/>
          </a:xfrm>
          <a:prstGeom prst="rect">
            <a:avLst/>
          </a:prstGeom>
          <a:noFill/>
          <a:ln>
            <a:noFill/>
          </a:ln>
          <a:effectLst>
            <a:outerShdw dist="165100" dir="8100000" algn="tr" rotWithShape="0">
              <a:srgbClr val="000000">
                <a:alpha val="14900"/>
              </a:srgbClr>
            </a:outerShdw>
          </a:effectLst>
        </p:spPr>
      </p:pic>
      <p:pic>
        <p:nvPicPr>
          <p:cNvPr id="299" name="Google Shape;299;p63" descr="A picture containing toy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6936" y="3601372"/>
            <a:ext cx="2689058" cy="2689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63" descr="A close up of a toy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92842" y="3545426"/>
            <a:ext cx="2745004" cy="2745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63" descr="A person wearing a costum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077" y="3717311"/>
            <a:ext cx="2184686" cy="2184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E5A8-02A5-489C-933F-1B10BE2D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56" y="192008"/>
            <a:ext cx="4338670" cy="857400"/>
          </a:xfrm>
        </p:spPr>
        <p:txBody>
          <a:bodyPr/>
          <a:lstStyle/>
          <a:p>
            <a:r>
              <a:rPr lang="en-US" dirty="0"/>
              <a:t>Agree or Disagree?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C404E-6B95-4FE4-87CC-38573AC7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88" y="1123687"/>
            <a:ext cx="5826935" cy="3291900"/>
          </a:xfrm>
        </p:spPr>
        <p:txBody>
          <a:bodyPr/>
          <a:lstStyle/>
          <a:p>
            <a:r>
              <a:rPr lang="en-US" sz="1800" dirty="0"/>
              <a:t>The higher the education, the higher the pay.</a:t>
            </a:r>
          </a:p>
          <a:p>
            <a:r>
              <a:rPr lang="en-US" sz="1800" dirty="0"/>
              <a:t>College is too expensive for me.</a:t>
            </a:r>
          </a:p>
          <a:p>
            <a:r>
              <a:rPr lang="en-US" sz="1800" dirty="0"/>
              <a:t>I plan to pursue the same career I considered before playing the game. </a:t>
            </a:r>
          </a:p>
          <a:p>
            <a:r>
              <a:rPr lang="en-US" sz="1800" dirty="0"/>
              <a:t>I was right about the level of education required for this job.</a:t>
            </a:r>
          </a:p>
          <a:p>
            <a:r>
              <a:rPr lang="en-US" sz="1800" dirty="0"/>
              <a:t>My thoughts on higher education have (not) changed. </a:t>
            </a:r>
          </a:p>
          <a:p>
            <a:r>
              <a:rPr lang="en-US" sz="1800" dirty="0"/>
              <a:t>I learned of jobs I never knew existed before playing the game.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841B1-C647-40A7-B5FA-20C0C7FA5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077" y="240932"/>
            <a:ext cx="1626426" cy="1623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2731AA-033E-4875-8FAC-04C31BFA1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553" y="636584"/>
            <a:ext cx="1567435" cy="1567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50459C-6B64-4F53-A9C8-2F357760E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670" y="546792"/>
            <a:ext cx="2360442" cy="23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6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5"/>
          <p:cNvSpPr txBox="1">
            <a:spLocks noGrp="1"/>
          </p:cNvSpPr>
          <p:nvPr>
            <p:ph type="title"/>
          </p:nvPr>
        </p:nvSpPr>
        <p:spPr>
          <a:xfrm>
            <a:off x="457200" y="528101"/>
            <a:ext cx="5965672" cy="24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800" dirty="0">
                <a:solidFill>
                  <a:schemeClr val="tx1"/>
                </a:solidFill>
              </a:rPr>
              <a:t>What can you do over the next two years to increase your chances of attaining your preferred career and lifestyle with comfort, balance, and purpose?</a:t>
            </a:r>
            <a:endParaRPr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6"/>
          <p:cNvSpPr txBox="1">
            <a:spLocks noGrp="1"/>
          </p:cNvSpPr>
          <p:nvPr>
            <p:ph type="body" idx="1"/>
          </p:nvPr>
        </p:nvSpPr>
        <p:spPr>
          <a:xfrm>
            <a:off x="457200" y="1003501"/>
            <a:ext cx="7088177" cy="3398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1800" dirty="0"/>
              <a:t>Your scores will range between 1 and 35.</a:t>
            </a:r>
            <a:endParaRPr sz="18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1800" dirty="0"/>
              <a:t>1 - Lowest Score</a:t>
            </a:r>
            <a:endParaRPr sz="18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1800" dirty="0"/>
              <a:t>35 - Highest Score</a:t>
            </a:r>
            <a:endParaRPr sz="18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1800" dirty="0"/>
              <a:t>Score Range. This is an estimate of your educational performance. Your score falls within this range.</a:t>
            </a:r>
            <a:endParaRPr sz="18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1800" dirty="0"/>
              <a:t>Benchmark Score. This is the score you need in order to be ready for your first-year college courses.</a:t>
            </a:r>
            <a:endParaRPr sz="18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1800" dirty="0"/>
              <a:t>Composite Score. This score represents the average of the English, math, reading, and science test scores.</a:t>
            </a:r>
            <a:endParaRPr sz="18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1800" dirty="0"/>
              <a:t>STEM Score. This score represents the average of math and science test scores.</a:t>
            </a:r>
            <a:endParaRPr sz="1800" dirty="0"/>
          </a:p>
        </p:txBody>
      </p:sp>
      <p:sp>
        <p:nvSpPr>
          <p:cNvPr id="326" name="Google Shape;326;p66"/>
          <p:cNvSpPr txBox="1">
            <a:spLocks noGrp="1"/>
          </p:cNvSpPr>
          <p:nvPr>
            <p:ph type="title"/>
          </p:nvPr>
        </p:nvSpPr>
        <p:spPr>
          <a:xfrm>
            <a:off x="457200" y="67611"/>
            <a:ext cx="555576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What Do Your Scores Mean?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67"/>
          <p:cNvPicPr preferRelativeResize="0"/>
          <p:nvPr/>
        </p:nvPicPr>
        <p:blipFill rotWithShape="1">
          <a:blip r:embed="rId3">
            <a:alphaModFix/>
          </a:blip>
          <a:srcRect l="65334" t="26804" r="22272" b="20442"/>
          <a:stretch/>
        </p:blipFill>
        <p:spPr>
          <a:xfrm>
            <a:off x="4070025" y="1740600"/>
            <a:ext cx="1003950" cy="259752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2" name="Google Shape;332;p6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Your Student Report</a:t>
            </a:r>
            <a:endParaRPr/>
          </a:p>
        </p:txBody>
      </p:sp>
      <p:grpSp>
        <p:nvGrpSpPr>
          <p:cNvPr id="333" name="Google Shape;333;p67"/>
          <p:cNvGrpSpPr/>
          <p:nvPr/>
        </p:nvGrpSpPr>
        <p:grpSpPr>
          <a:xfrm>
            <a:off x="519425" y="1895450"/>
            <a:ext cx="3768300" cy="400200"/>
            <a:chOff x="519425" y="1895450"/>
            <a:chExt cx="3768300" cy="400200"/>
          </a:xfrm>
        </p:grpSpPr>
        <p:cxnSp>
          <p:nvCxnSpPr>
            <p:cNvPr id="334" name="Google Shape;334;p67"/>
            <p:cNvCxnSpPr>
              <a:stCxn id="335" idx="3"/>
            </p:cNvCxnSpPr>
            <p:nvPr/>
          </p:nvCxnSpPr>
          <p:spPr>
            <a:xfrm rot="10800000" flipH="1">
              <a:off x="2664725" y="2033150"/>
              <a:ext cx="1623000" cy="62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35" name="Google Shape;335;p67"/>
            <p:cNvSpPr txBox="1"/>
            <p:nvPr/>
          </p:nvSpPr>
          <p:spPr>
            <a:xfrm>
              <a:off x="519425" y="1895450"/>
              <a:ext cx="2145300" cy="400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Reading Score - 21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Google Shape;336;p67"/>
          <p:cNvGrpSpPr/>
          <p:nvPr/>
        </p:nvGrpSpPr>
        <p:grpSpPr>
          <a:xfrm>
            <a:off x="4768925" y="1815750"/>
            <a:ext cx="3315632" cy="1193550"/>
            <a:chOff x="4768925" y="1815750"/>
            <a:chExt cx="3453000" cy="1193550"/>
          </a:xfrm>
        </p:grpSpPr>
        <p:sp>
          <p:nvSpPr>
            <p:cNvPr id="337" name="Google Shape;337;p67"/>
            <p:cNvSpPr txBox="1"/>
            <p:nvPr/>
          </p:nvSpPr>
          <p:spPr>
            <a:xfrm>
              <a:off x="6076625" y="1815750"/>
              <a:ext cx="2145300" cy="831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Calibri"/>
                  <a:ea typeface="Calibri"/>
                  <a:cs typeface="Calibri"/>
                  <a:sym typeface="Calibri"/>
                </a:rPr>
                <a:t>Reading Score on the graph is indicated by the bright pink line.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8" name="Google Shape;338;p67"/>
            <p:cNvCxnSpPr>
              <a:stCxn id="337" idx="1"/>
            </p:cNvCxnSpPr>
            <p:nvPr/>
          </p:nvCxnSpPr>
          <p:spPr>
            <a:xfrm flipH="1">
              <a:off x="4768925" y="2231400"/>
              <a:ext cx="1307700" cy="777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339" name="Google Shape;339;p67"/>
          <p:cNvGrpSpPr/>
          <p:nvPr/>
        </p:nvGrpSpPr>
        <p:grpSpPr>
          <a:xfrm>
            <a:off x="4961475" y="3298150"/>
            <a:ext cx="3864600" cy="1657800"/>
            <a:chOff x="4961475" y="3298150"/>
            <a:chExt cx="3864600" cy="1657800"/>
          </a:xfrm>
        </p:grpSpPr>
        <p:sp>
          <p:nvSpPr>
            <p:cNvPr id="340" name="Google Shape;340;p67"/>
            <p:cNvSpPr txBox="1"/>
            <p:nvPr/>
          </p:nvSpPr>
          <p:spPr>
            <a:xfrm>
              <a:off x="5623875" y="3909250"/>
              <a:ext cx="3202200" cy="10467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Calibri"/>
                  <a:ea typeface="Calibri"/>
                  <a:cs typeface="Calibri"/>
                  <a:sym typeface="Calibri"/>
                </a:rPr>
                <a:t>Benchmark Score is where an average student who is on track should be right now.  This score is indicated by a grey line and the number 19.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1" name="Google Shape;341;p67"/>
            <p:cNvCxnSpPr>
              <a:stCxn id="340" idx="0"/>
            </p:cNvCxnSpPr>
            <p:nvPr/>
          </p:nvCxnSpPr>
          <p:spPr>
            <a:xfrm rot="10800000">
              <a:off x="4961475" y="3298150"/>
              <a:ext cx="2263500" cy="6111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342" name="Google Shape;342;p67"/>
          <p:cNvGrpSpPr/>
          <p:nvPr/>
        </p:nvGrpSpPr>
        <p:grpSpPr>
          <a:xfrm>
            <a:off x="457200" y="3243100"/>
            <a:ext cx="3816600" cy="886350"/>
            <a:chOff x="457200" y="3243100"/>
            <a:chExt cx="3816600" cy="886350"/>
          </a:xfrm>
        </p:grpSpPr>
        <p:sp>
          <p:nvSpPr>
            <p:cNvPr id="343" name="Google Shape;343;p67"/>
            <p:cNvSpPr txBox="1"/>
            <p:nvPr/>
          </p:nvSpPr>
          <p:spPr>
            <a:xfrm>
              <a:off x="457200" y="3298150"/>
              <a:ext cx="2598300" cy="8313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Calibri"/>
                  <a:ea typeface="Calibri"/>
                  <a:cs typeface="Calibri"/>
                  <a:sym typeface="Calibri"/>
                </a:rPr>
                <a:t>Score Range is an estimate of how you are doing in school and indicated by a light pink box.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4" name="Google Shape;344;p67"/>
            <p:cNvCxnSpPr>
              <a:stCxn id="343" idx="3"/>
            </p:cNvCxnSpPr>
            <p:nvPr/>
          </p:nvCxnSpPr>
          <p:spPr>
            <a:xfrm rot="10800000" flipH="1">
              <a:off x="3055500" y="3243100"/>
              <a:ext cx="1218300" cy="470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/>
              <a:t>Be ProACTive</a:t>
            </a:r>
            <a:endParaRPr/>
          </a:p>
        </p:txBody>
      </p:sp>
      <p:sp>
        <p:nvSpPr>
          <p:cNvPr id="197" name="Google Shape;197;p5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Connecting Coursework to Future Goals in College and Career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49" y="109737"/>
            <a:ext cx="8100891" cy="492402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0" name="Google Shape;350;p68"/>
          <p:cNvSpPr/>
          <p:nvPr/>
        </p:nvSpPr>
        <p:spPr>
          <a:xfrm>
            <a:off x="817275" y="1429725"/>
            <a:ext cx="1053900" cy="484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68"/>
          <p:cNvSpPr/>
          <p:nvPr/>
        </p:nvSpPr>
        <p:spPr>
          <a:xfrm>
            <a:off x="3836550" y="1429725"/>
            <a:ext cx="964800" cy="484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9"/>
          <p:cNvSpPr txBox="1">
            <a:spLocks noGrp="1"/>
          </p:cNvSpPr>
          <p:nvPr>
            <p:ph type="body" idx="1"/>
          </p:nvPr>
        </p:nvSpPr>
        <p:spPr>
          <a:xfrm>
            <a:off x="457200" y="775950"/>
            <a:ext cx="83493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000" dirty="0"/>
              <a:t>Use the PreACT scores to predict how you are likely to perform on the ACT as an 11th grade student.</a:t>
            </a:r>
            <a:endParaRPr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This score is an </a:t>
            </a:r>
            <a:r>
              <a:rPr lang="en" b="1" i="1" u="sng" dirty="0"/>
              <a:t>estimate</a:t>
            </a:r>
            <a:r>
              <a:rPr lang="en" b="1" i="1" dirty="0"/>
              <a:t>,</a:t>
            </a:r>
            <a:r>
              <a:rPr lang="en" dirty="0"/>
              <a:t> </a:t>
            </a:r>
            <a:r>
              <a:rPr lang="en" b="1" dirty="0"/>
              <a:t>NOT </a:t>
            </a:r>
            <a:r>
              <a:rPr lang="en" dirty="0"/>
              <a:t>a guarantee!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000" dirty="0"/>
              <a:t>Use the predicted scores to determine if you are likely to receive the scores you want  when you take the ACT.</a:t>
            </a:r>
            <a:endParaRPr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If not, consider taking additional courses to improve your skills.</a:t>
            </a:r>
            <a:endParaRPr dirty="0"/>
          </a:p>
        </p:txBody>
      </p:sp>
      <p:sp>
        <p:nvSpPr>
          <p:cNvPr id="357" name="Google Shape;357;p69"/>
          <p:cNvSpPr txBox="1">
            <a:spLocks noGrp="1"/>
          </p:cNvSpPr>
          <p:nvPr>
            <p:ph type="title"/>
          </p:nvPr>
        </p:nvSpPr>
        <p:spPr>
          <a:xfrm>
            <a:off x="457200" y="-149950"/>
            <a:ext cx="8539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/>
              <a:t>What Is A Predicted ACT Composite Score Range?</a:t>
            </a:r>
            <a:endParaRPr/>
          </a:p>
        </p:txBody>
      </p:sp>
      <p:pic>
        <p:nvPicPr>
          <p:cNvPr id="358" name="Google Shape;35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172" y="2866153"/>
            <a:ext cx="7334118" cy="1412397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0"/>
          <p:cNvSpPr txBox="1">
            <a:spLocks noGrp="1"/>
          </p:cNvSpPr>
          <p:nvPr>
            <p:ph type="body" idx="1"/>
          </p:nvPr>
        </p:nvSpPr>
        <p:spPr>
          <a:xfrm>
            <a:off x="457200" y="991226"/>
            <a:ext cx="7428712" cy="352401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200" dirty="0"/>
              <a:t>Each of the subject tests are broken down into </a:t>
            </a:r>
            <a:r>
              <a:rPr lang="en" sz="2200" i="1" dirty="0"/>
              <a:t>reporting categories</a:t>
            </a:r>
            <a:r>
              <a:rPr lang="en" sz="2200" dirty="0"/>
              <a:t>.  These are the topics that the questions are based on.</a:t>
            </a:r>
            <a:endParaRPr sz="22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1900" dirty="0"/>
              <a:t>Next to the topic is a fraction.</a:t>
            </a:r>
            <a:endParaRPr sz="1900" dirty="0"/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dirty="0"/>
              <a:t>The top number represents the total number of questions answered correctly.</a:t>
            </a:r>
            <a:endParaRPr dirty="0"/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dirty="0"/>
              <a:t>The bottom number represents the total number of questions for that topic.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1800" dirty="0"/>
              <a:t>To the right of the fraction is a percentage and bar graph depicting the percentage.</a:t>
            </a:r>
            <a:endParaRPr sz="18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000" dirty="0"/>
              <a:t>These percentages help you identify strengths and areas needing improvement.</a:t>
            </a:r>
            <a:endParaRPr sz="2000" dirty="0"/>
          </a:p>
        </p:txBody>
      </p:sp>
      <p:sp>
        <p:nvSpPr>
          <p:cNvPr id="364" name="Google Shape;364;p70"/>
          <p:cNvSpPr txBox="1">
            <a:spLocks noGrp="1"/>
          </p:cNvSpPr>
          <p:nvPr>
            <p:ph type="title"/>
          </p:nvPr>
        </p:nvSpPr>
        <p:spPr>
          <a:xfrm>
            <a:off x="457200" y="133826"/>
            <a:ext cx="426930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Detailed Results Page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71"/>
          <p:cNvPicPr preferRelativeResize="0"/>
          <p:nvPr/>
        </p:nvPicPr>
        <p:blipFill rotWithShape="1">
          <a:blip r:embed="rId3">
            <a:alphaModFix/>
          </a:blip>
          <a:srcRect t="17926" r="50000" b="33188"/>
          <a:stretch/>
        </p:blipFill>
        <p:spPr>
          <a:xfrm>
            <a:off x="2177463" y="1278775"/>
            <a:ext cx="4419599" cy="19529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0" name="Google Shape;370;p71"/>
          <p:cNvSpPr txBox="1">
            <a:spLocks noGrp="1"/>
          </p:cNvSpPr>
          <p:nvPr>
            <p:ph type="title"/>
          </p:nvPr>
        </p:nvSpPr>
        <p:spPr>
          <a:xfrm>
            <a:off x="400444" y="35375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Understanding Your Detailed Report</a:t>
            </a:r>
            <a:endParaRPr dirty="0"/>
          </a:p>
        </p:txBody>
      </p:sp>
      <p:grpSp>
        <p:nvGrpSpPr>
          <p:cNvPr id="371" name="Google Shape;371;p71"/>
          <p:cNvGrpSpPr/>
          <p:nvPr/>
        </p:nvGrpSpPr>
        <p:grpSpPr>
          <a:xfrm>
            <a:off x="196487" y="1357205"/>
            <a:ext cx="2104099" cy="472613"/>
            <a:chOff x="519425" y="1823037"/>
            <a:chExt cx="3087000" cy="472613"/>
          </a:xfrm>
        </p:grpSpPr>
        <p:cxnSp>
          <p:nvCxnSpPr>
            <p:cNvPr id="372" name="Google Shape;372;p71"/>
            <p:cNvCxnSpPr>
              <a:cxnSpLocks/>
            </p:cNvCxnSpPr>
            <p:nvPr/>
          </p:nvCxnSpPr>
          <p:spPr>
            <a:xfrm rot="10800000" flipH="1">
              <a:off x="1963325" y="1823037"/>
              <a:ext cx="1643100" cy="213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73" name="Google Shape;373;p71"/>
            <p:cNvSpPr txBox="1"/>
            <p:nvPr/>
          </p:nvSpPr>
          <p:spPr>
            <a:xfrm>
              <a:off x="519425" y="1895450"/>
              <a:ext cx="1443900" cy="400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Subject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" name="Google Shape;374;p71"/>
          <p:cNvGrpSpPr/>
          <p:nvPr/>
        </p:nvGrpSpPr>
        <p:grpSpPr>
          <a:xfrm>
            <a:off x="60903" y="2259124"/>
            <a:ext cx="2309197" cy="1414872"/>
            <a:chOff x="587279" y="443253"/>
            <a:chExt cx="3387907" cy="1414872"/>
          </a:xfrm>
        </p:grpSpPr>
        <p:cxnSp>
          <p:nvCxnSpPr>
            <p:cNvPr id="375" name="Google Shape;375;p71"/>
            <p:cNvCxnSpPr>
              <a:cxnSpLocks/>
              <a:stCxn id="376" idx="0"/>
              <a:endCxn id="377" idx="1"/>
            </p:cNvCxnSpPr>
            <p:nvPr/>
          </p:nvCxnSpPr>
          <p:spPr>
            <a:xfrm flipV="1">
              <a:off x="1868198" y="443253"/>
              <a:ext cx="2106988" cy="1014672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76" name="Google Shape;376;p71"/>
            <p:cNvSpPr txBox="1"/>
            <p:nvPr/>
          </p:nvSpPr>
          <p:spPr>
            <a:xfrm>
              <a:off x="587279" y="1457925"/>
              <a:ext cx="2561836" cy="400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Calibri"/>
                  <a:ea typeface="Calibri"/>
                  <a:cs typeface="Calibri"/>
                  <a:sym typeface="Calibri"/>
                </a:rPr>
                <a:t>Reporting Categories</a:t>
              </a:r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71"/>
          <p:cNvGrpSpPr/>
          <p:nvPr/>
        </p:nvGrpSpPr>
        <p:grpSpPr>
          <a:xfrm>
            <a:off x="2635995" y="2217387"/>
            <a:ext cx="3291840" cy="2293424"/>
            <a:chOff x="909528" y="-44200"/>
            <a:chExt cx="4829578" cy="2293424"/>
          </a:xfrm>
        </p:grpSpPr>
        <p:cxnSp>
          <p:nvCxnSpPr>
            <p:cNvPr id="379" name="Google Shape;379;p71"/>
            <p:cNvCxnSpPr/>
            <p:nvPr/>
          </p:nvCxnSpPr>
          <p:spPr>
            <a:xfrm rot="10800000" flipH="1">
              <a:off x="2044770" y="-44200"/>
              <a:ext cx="1049400" cy="1677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80" name="Google Shape;380;p71"/>
            <p:cNvSpPr txBox="1"/>
            <p:nvPr/>
          </p:nvSpPr>
          <p:spPr>
            <a:xfrm>
              <a:off x="909528" y="1633701"/>
              <a:ext cx="4829578" cy="615523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Calibri"/>
                  <a:ea typeface="Calibri"/>
                  <a:cs typeface="Calibri"/>
                  <a:sym typeface="Calibri"/>
                </a:rPr>
                <a:t>Ann C. Taylor answered 4 of the 5 questions about</a:t>
              </a:r>
              <a:r>
                <a:rPr lang="en" b="1" dirty="0">
                  <a:latin typeface="Calibri"/>
                  <a:ea typeface="Calibri"/>
                  <a:cs typeface="Calibri"/>
                  <a:sym typeface="Calibri"/>
                </a:rPr>
                <a:t> Functions </a:t>
              </a:r>
              <a:r>
                <a:rPr lang="en" dirty="0">
                  <a:latin typeface="Calibri"/>
                  <a:ea typeface="Calibri"/>
                  <a:cs typeface="Calibri"/>
                  <a:sym typeface="Calibri"/>
                </a:rPr>
                <a:t>correctly. </a:t>
              </a:r>
            </a:p>
          </p:txBody>
        </p:sp>
      </p:grpSp>
      <p:sp>
        <p:nvSpPr>
          <p:cNvPr id="377" name="Google Shape;377;p71"/>
          <p:cNvSpPr/>
          <p:nvPr/>
        </p:nvSpPr>
        <p:spPr>
          <a:xfrm>
            <a:off x="2388696" y="2144627"/>
            <a:ext cx="4099200" cy="22899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71"/>
          <p:cNvGrpSpPr/>
          <p:nvPr/>
        </p:nvGrpSpPr>
        <p:grpSpPr>
          <a:xfrm>
            <a:off x="5927835" y="2259124"/>
            <a:ext cx="2503649" cy="1414872"/>
            <a:chOff x="-66769" y="880778"/>
            <a:chExt cx="3673194" cy="1414872"/>
          </a:xfrm>
        </p:grpSpPr>
        <p:cxnSp>
          <p:nvCxnSpPr>
            <p:cNvPr id="382" name="Google Shape;382;p71"/>
            <p:cNvCxnSpPr>
              <a:cxnSpLocks/>
              <a:stCxn id="383" idx="0"/>
              <a:endCxn id="377" idx="3"/>
            </p:cNvCxnSpPr>
            <p:nvPr/>
          </p:nvCxnSpPr>
          <p:spPr>
            <a:xfrm flipH="1" flipV="1">
              <a:off x="-66769" y="880778"/>
              <a:ext cx="2129695" cy="1014672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83" name="Google Shape;383;p71"/>
            <p:cNvSpPr txBox="1"/>
            <p:nvPr/>
          </p:nvSpPr>
          <p:spPr>
            <a:xfrm>
              <a:off x="519425" y="1895450"/>
              <a:ext cx="3087000" cy="400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⅘ correct answers = 80%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74350"/>
            <a:ext cx="8839198" cy="3994811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3"/>
          <p:cNvSpPr txBox="1">
            <a:spLocks noGrp="1"/>
          </p:cNvSpPr>
          <p:nvPr>
            <p:ph type="body" idx="1"/>
          </p:nvPr>
        </p:nvSpPr>
        <p:spPr>
          <a:xfrm>
            <a:off x="422516" y="1025572"/>
            <a:ext cx="7545376" cy="355273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200" dirty="0"/>
              <a:t>Career Maps show how career areas differ in their involvement with four basic work tasks:</a:t>
            </a:r>
            <a:endParaRPr sz="22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1700" b="1" dirty="0"/>
              <a:t>People</a:t>
            </a:r>
            <a:r>
              <a:rPr lang="en" sz="1700" dirty="0"/>
              <a:t>. Does this career help, serve, care for, or sell things to people?</a:t>
            </a:r>
            <a:endParaRPr sz="17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1700" b="1" dirty="0"/>
              <a:t>Data</a:t>
            </a:r>
            <a:r>
              <a:rPr lang="en" sz="1700" dirty="0"/>
              <a:t>. Does this career focus on facts, numbers, files, and business procedures?</a:t>
            </a:r>
            <a:endParaRPr sz="17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1700" b="1" dirty="0"/>
              <a:t>Things</a:t>
            </a:r>
            <a:r>
              <a:rPr lang="en" sz="1700" dirty="0"/>
              <a:t>.  How critical are machines, tools, living things, and materials (like food, wood, or metal) for this career?</a:t>
            </a:r>
            <a:endParaRPr sz="17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sz="1700" b="1" dirty="0"/>
              <a:t>Ideas</a:t>
            </a:r>
            <a:r>
              <a:rPr lang="en" sz="1700" dirty="0"/>
              <a:t>. Is this career heavily invested in knowledge, insights, and new ways of expressing things (using words, music, etc.)?</a:t>
            </a:r>
            <a:endParaRPr sz="17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000" dirty="0"/>
              <a:t>These four tasks are the main points of the map.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000" dirty="0"/>
              <a:t>All of the occupation categories fall somewhere within these points.</a:t>
            </a:r>
            <a:endParaRPr sz="2000" dirty="0"/>
          </a:p>
        </p:txBody>
      </p:sp>
      <p:sp>
        <p:nvSpPr>
          <p:cNvPr id="394" name="Google Shape;394;p73"/>
          <p:cNvSpPr txBox="1">
            <a:spLocks noGrp="1"/>
          </p:cNvSpPr>
          <p:nvPr>
            <p:ph type="title"/>
          </p:nvPr>
        </p:nvSpPr>
        <p:spPr>
          <a:xfrm>
            <a:off x="422516" y="143286"/>
            <a:ext cx="484947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The Career Map?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425" y="136634"/>
            <a:ext cx="6791158" cy="4838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5"/>
          <p:cNvSpPr txBox="1">
            <a:spLocks noGrp="1"/>
          </p:cNvSpPr>
          <p:nvPr>
            <p:ph type="title"/>
          </p:nvPr>
        </p:nvSpPr>
        <p:spPr>
          <a:xfrm>
            <a:off x="463506" y="26621"/>
            <a:ext cx="215357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Exit Ticket</a:t>
            </a:r>
            <a:endParaRPr dirty="0"/>
          </a:p>
        </p:txBody>
      </p:sp>
      <p:sp>
        <p:nvSpPr>
          <p:cNvPr id="405" name="Google Shape;405;p75"/>
          <p:cNvSpPr txBox="1">
            <a:spLocks noGrp="1"/>
          </p:cNvSpPr>
          <p:nvPr>
            <p:ph type="body" idx="1"/>
          </p:nvPr>
        </p:nvSpPr>
        <p:spPr>
          <a:xfrm>
            <a:off x="463506" y="959695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indent="-457200">
              <a:buSzPct val="125000"/>
            </a:pPr>
            <a:r>
              <a:rPr lang="en" sz="1400" dirty="0"/>
              <a:t>Complete the Exit Ticket Reflection Handout as you review your score sheet. </a:t>
            </a:r>
          </a:p>
          <a:p>
            <a:pPr indent="-457200">
              <a:buSzPct val="125000"/>
            </a:pPr>
            <a:r>
              <a:rPr lang="en" sz="1400" dirty="0"/>
              <a:t>Use these questions to guide you in your reflection video. </a:t>
            </a:r>
          </a:p>
          <a:p>
            <a:pPr lvl="1" indent="-457200">
              <a:buSzPct val="100000"/>
              <a:buFont typeface="Wingdings" panose="05000000000000000000" pitchFamily="2" charset="2"/>
              <a:buChar char="§"/>
            </a:pPr>
            <a:r>
              <a:rPr lang="en" sz="1200" dirty="0"/>
              <a:t>How do your scores compare to the PreAct Benchmarks?</a:t>
            </a:r>
          </a:p>
          <a:p>
            <a:pPr lvl="1" indent="-457200">
              <a:buSzPct val="100000"/>
              <a:buFont typeface="Wingdings" panose="05000000000000000000" pitchFamily="2" charset="2"/>
              <a:buChar char="§"/>
            </a:pPr>
            <a:r>
              <a:rPr lang="en" sz="1200" dirty="0"/>
              <a:t>Are any of your score ranges at or above the benchmark scores?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" sz="1000" dirty="0"/>
              <a:t>Which ones?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" sz="1000" dirty="0"/>
              <a:t>What steps are you taking to ensure you maintain or improve in this area?</a:t>
            </a:r>
          </a:p>
          <a:p>
            <a:pPr lvl="1" indent="-457200">
              <a:buSzPct val="100000"/>
              <a:buFont typeface="Wingdings" panose="05000000000000000000" pitchFamily="2" charset="2"/>
              <a:buChar char="§"/>
            </a:pPr>
            <a:r>
              <a:rPr lang="en" sz="1200" dirty="0"/>
              <a:t>Are any of your score ranges below the benchmark scores?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" sz="1000" dirty="0"/>
              <a:t>Whic</a:t>
            </a:r>
            <a:r>
              <a:rPr lang="en-US" sz="1000" dirty="0"/>
              <a:t>h</a:t>
            </a:r>
            <a:r>
              <a:rPr lang="en" sz="1000" dirty="0"/>
              <a:t> ones?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" sz="1000" dirty="0"/>
              <a:t>What steps will you take to ensure improvement? </a:t>
            </a:r>
          </a:p>
          <a:p>
            <a:pPr lvl="1" indent="-457200">
              <a:buSzPct val="100000"/>
              <a:buFont typeface="Wingdings" panose="05000000000000000000" pitchFamily="2" charset="2"/>
              <a:buChar char="§"/>
            </a:pPr>
            <a:r>
              <a:rPr lang="en" sz="1225" dirty="0"/>
              <a:t>Are you on target for </a:t>
            </a:r>
            <a:r>
              <a:rPr lang="en" sz="1225"/>
              <a:t>your plans and goals after high school? </a:t>
            </a:r>
            <a:endParaRPr lang="en" sz="1225" dirty="0"/>
          </a:p>
          <a:p>
            <a:pPr lvl="2" indent="-457200">
              <a:buFont typeface="Wingdings" panose="05000000000000000000" pitchFamily="2" charset="2"/>
              <a:buChar char="§"/>
            </a:pPr>
            <a:endParaRPr lang="en" sz="1175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06" name="Google Shape;406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8325" y="1762756"/>
            <a:ext cx="3136874" cy="161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1"/>
          <p:cNvSpPr txBox="1">
            <a:spLocks noGrp="1"/>
          </p:cNvSpPr>
          <p:nvPr>
            <p:ph type="title"/>
          </p:nvPr>
        </p:nvSpPr>
        <p:spPr>
          <a:xfrm>
            <a:off x="457200" y="171663"/>
            <a:ext cx="3676519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Commit and Toss</a:t>
            </a:r>
            <a:endParaRPr dirty="0"/>
          </a:p>
        </p:txBody>
      </p:sp>
      <p:sp>
        <p:nvSpPr>
          <p:cNvPr id="203" name="Google Shape;203;p51"/>
          <p:cNvSpPr txBox="1">
            <a:spLocks noGrp="1"/>
          </p:cNvSpPr>
          <p:nvPr>
            <p:ph type="body" idx="1"/>
          </p:nvPr>
        </p:nvSpPr>
        <p:spPr>
          <a:xfrm>
            <a:off x="457200" y="1106413"/>
            <a:ext cx="5020500" cy="3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On your Commit and Toss handout, answer the following questions:</a:t>
            </a:r>
            <a:endParaRPr dirty="0"/>
          </a:p>
          <a:p>
            <a:pPr marL="9144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How am I doing in my core classes so far?</a:t>
            </a:r>
            <a:endParaRPr dirty="0"/>
          </a:p>
          <a:p>
            <a:pPr marL="9144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What are my plans and goals after high school?</a:t>
            </a:r>
            <a:endParaRPr dirty="0"/>
          </a:p>
          <a:p>
            <a:pPr marL="9144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Am I on track for plans and goals after high school?</a:t>
            </a:r>
            <a:endParaRPr dirty="0"/>
          </a:p>
        </p:txBody>
      </p:sp>
      <p:pic>
        <p:nvPicPr>
          <p:cNvPr id="204" name="Google Shape;20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2202" y="486326"/>
            <a:ext cx="3190181" cy="3237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 txBox="1">
            <a:spLocks noGrp="1"/>
          </p:cNvSpPr>
          <p:nvPr>
            <p:ph type="title"/>
          </p:nvPr>
        </p:nvSpPr>
        <p:spPr>
          <a:xfrm>
            <a:off x="530352" y="517740"/>
            <a:ext cx="5116856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210" name="Google Shape;210;p52"/>
          <p:cNvSpPr txBox="1">
            <a:spLocks noGrp="1"/>
          </p:cNvSpPr>
          <p:nvPr>
            <p:ph type="body" idx="1"/>
          </p:nvPr>
        </p:nvSpPr>
        <p:spPr>
          <a:xfrm>
            <a:off x="530352" y="1795168"/>
            <a:ext cx="7317722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How will the PreACT help connect my current coursework to my future goals in college and career?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3"/>
          <p:cNvSpPr txBox="1">
            <a:spLocks noGrp="1"/>
          </p:cNvSpPr>
          <p:nvPr>
            <p:ph type="title"/>
          </p:nvPr>
        </p:nvSpPr>
        <p:spPr>
          <a:xfrm>
            <a:off x="593414" y="467290"/>
            <a:ext cx="4965507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dirty="0"/>
              <a:t>Lesson Objectives</a:t>
            </a:r>
            <a:endParaRPr dirty="0"/>
          </a:p>
        </p:txBody>
      </p:sp>
      <p:sp>
        <p:nvSpPr>
          <p:cNvPr id="216" name="Google Shape;216;p53"/>
          <p:cNvSpPr txBox="1">
            <a:spLocks noGrp="1"/>
          </p:cNvSpPr>
          <p:nvPr>
            <p:ph type="body" idx="1"/>
          </p:nvPr>
        </p:nvSpPr>
        <p:spPr>
          <a:xfrm>
            <a:off x="546118" y="1810934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85000" lnSpcReduction="10000"/>
          </a:bodyPr>
          <a:lstStyle/>
          <a:p>
            <a:pPr marL="557848" indent="-457200">
              <a:spcBef>
                <a:spcPts val="0"/>
              </a:spcBef>
              <a:buSzPct val="100000"/>
            </a:pPr>
            <a:r>
              <a:rPr lang="en" dirty="0"/>
              <a:t>Reflect on current level of academic performance and post-secondary goals as they relate to students’ PreACT results.</a:t>
            </a:r>
            <a:endParaRPr dirty="0"/>
          </a:p>
          <a:p>
            <a:pPr marL="557848" indent="-457200">
              <a:spcBef>
                <a:spcPts val="0"/>
              </a:spcBef>
              <a:buSzPct val="100000"/>
            </a:pPr>
            <a:r>
              <a:rPr lang="en" dirty="0"/>
              <a:t>Understand the purpose of the PreACT.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4"/>
          <p:cNvSpPr txBox="1">
            <a:spLocks noGrp="1"/>
          </p:cNvSpPr>
          <p:nvPr>
            <p:ph type="body" idx="1"/>
          </p:nvPr>
        </p:nvSpPr>
        <p:spPr>
          <a:xfrm>
            <a:off x="441433" y="1053949"/>
            <a:ext cx="5082803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PreACT is a nationally-normed exam which provides the following information: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Important information on high school course decisions;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Academic and career indicators;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Identification of individual strengths and areas that would benefit from improvement;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A view of college and career readiness;</a:t>
            </a:r>
            <a:endParaRPr dirty="0"/>
          </a:p>
          <a:p>
            <a:pPr marL="457200" lvl="0" indent="-36893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A view of personalized interests. </a:t>
            </a:r>
            <a:endParaRPr dirty="0"/>
          </a:p>
        </p:txBody>
      </p:sp>
      <p:sp>
        <p:nvSpPr>
          <p:cNvPr id="222" name="Google Shape;222;p54"/>
          <p:cNvSpPr txBox="1">
            <a:spLocks noGrp="1"/>
          </p:cNvSpPr>
          <p:nvPr>
            <p:ph type="title"/>
          </p:nvPr>
        </p:nvSpPr>
        <p:spPr>
          <a:xfrm>
            <a:off x="472964" y="108602"/>
            <a:ext cx="7113403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PreACT - What is it? What does it do?</a:t>
            </a:r>
            <a:endParaRPr dirty="0"/>
          </a:p>
        </p:txBody>
      </p:sp>
      <p:pic>
        <p:nvPicPr>
          <p:cNvPr id="223" name="Google Shape;223;p54"/>
          <p:cNvPicPr preferRelativeResize="0"/>
          <p:nvPr/>
        </p:nvPicPr>
        <p:blipFill rotWithShape="1">
          <a:blip r:embed="rId3">
            <a:alphaModFix/>
          </a:blip>
          <a:srcRect l="38496" r="29900"/>
          <a:stretch/>
        </p:blipFill>
        <p:spPr>
          <a:xfrm>
            <a:off x="5659821" y="1492939"/>
            <a:ext cx="2952509" cy="1474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5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0122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Multiple Choice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Predicts performance on the ACT in the following subjects: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Reading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English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Math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" dirty="0"/>
              <a:t>Science</a:t>
            </a:r>
            <a:endParaRPr dirty="0"/>
          </a:p>
        </p:txBody>
      </p:sp>
      <p:sp>
        <p:nvSpPr>
          <p:cNvPr id="229" name="Google Shape;229;p5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6290441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PreACT - What does it look like?</a:t>
            </a:r>
            <a:endParaRPr dirty="0"/>
          </a:p>
        </p:txBody>
      </p:sp>
      <p:pic>
        <p:nvPicPr>
          <p:cNvPr id="230" name="Google Shape;230;p55"/>
          <p:cNvPicPr preferRelativeResize="0"/>
          <p:nvPr/>
        </p:nvPicPr>
        <p:blipFill rotWithShape="1">
          <a:blip r:embed="rId3">
            <a:alphaModFix/>
          </a:blip>
          <a:srcRect l="38496" r="29900"/>
          <a:stretch/>
        </p:blipFill>
        <p:spPr>
          <a:xfrm>
            <a:off x="5021975" y="1672667"/>
            <a:ext cx="3533599" cy="157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6649265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dirty="0"/>
              <a:t>Time to take the PreACT</a:t>
            </a:r>
            <a:endParaRPr dirty="0"/>
          </a:p>
        </p:txBody>
      </p:sp>
      <p:sp>
        <p:nvSpPr>
          <p:cNvPr id="236" name="Google Shape;236;p5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1906997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Good Luck!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7"/>
          <p:cNvSpPr txBox="1">
            <a:spLocks noGrp="1"/>
          </p:cNvSpPr>
          <p:nvPr>
            <p:ph type="ctrTitle"/>
          </p:nvPr>
        </p:nvSpPr>
        <p:spPr>
          <a:xfrm>
            <a:off x="543385" y="614556"/>
            <a:ext cx="317337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dirty="0"/>
              <a:t>Get a Life!</a:t>
            </a:r>
            <a:endParaRPr dirty="0"/>
          </a:p>
        </p:txBody>
      </p:sp>
      <p:sp>
        <p:nvSpPr>
          <p:cNvPr id="242" name="Google Shape;242;p57"/>
          <p:cNvSpPr txBox="1">
            <a:spLocks noGrp="1"/>
          </p:cNvSpPr>
          <p:nvPr>
            <p:ph type="subTitle" idx="1"/>
          </p:nvPr>
        </p:nvSpPr>
        <p:spPr>
          <a:xfrm>
            <a:off x="486655" y="2100940"/>
            <a:ext cx="32301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A lesson in balancing goals for future career development</a:t>
            </a:r>
            <a:endParaRPr dirty="0"/>
          </a:p>
        </p:txBody>
      </p:sp>
      <p:pic>
        <p:nvPicPr>
          <p:cNvPr id="243" name="Google Shape;243;p57" descr="A picture containing room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6755" y="54543"/>
            <a:ext cx="51435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57" descr="A picture containing flow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90473" y="-297331"/>
            <a:ext cx="1928260" cy="192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57" descr="A picture containing flower, animal, ligh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3279" y="3707532"/>
            <a:ext cx="1490512" cy="149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57" descr="A picture containing flowe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6762" y="-142574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57" descr="A picture containing toy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24962" y="3754779"/>
            <a:ext cx="2078105" cy="207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57" descr="A picture containing toy, ligh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59466" y="3580647"/>
            <a:ext cx="2477302" cy="247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57" descr="A close up of a toy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35954" y="3563049"/>
            <a:ext cx="2454843" cy="2454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5CE67E-1DA9-4F4E-BD15-DDE1AE4F51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66EFD7-DEA2-4715-9092-4A19F2B6A51F}">
  <ds:schemaRefs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06b737b-b789-4524-96b5-d3d460658ae2"/>
    <ds:schemaRef ds:uri="966e68ee-ec3c-4f12-bd4f-fedbbec8de0b"/>
  </ds:schemaRefs>
</ds:datastoreItem>
</file>

<file path=customXml/itemProps3.xml><?xml version="1.0" encoding="utf-8"?>
<ds:datastoreItem xmlns:ds="http://schemas.openxmlformats.org/officeDocument/2006/customXml" ds:itemID="{90CB1BE7-1231-4164-BDDF-152F6A46A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1560</Words>
  <Application>Microsoft Office PowerPoint</Application>
  <PresentationFormat>On-screen Show (16:9)</PresentationFormat>
  <Paragraphs>144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Noto Sans Symbols</vt:lpstr>
      <vt:lpstr>Constantia</vt:lpstr>
      <vt:lpstr>Arial</vt:lpstr>
      <vt:lpstr>Georgia</vt:lpstr>
      <vt:lpstr>Wingdings</vt:lpstr>
      <vt:lpstr>Calibri</vt:lpstr>
      <vt:lpstr>Simple Light</vt:lpstr>
      <vt:lpstr>LEARN theme</vt:lpstr>
      <vt:lpstr>LEARN theme</vt:lpstr>
      <vt:lpstr>LEARN theme</vt:lpstr>
      <vt:lpstr>PowerPoint Presentation</vt:lpstr>
      <vt:lpstr>Be ProACTive</vt:lpstr>
      <vt:lpstr>Commit and Toss</vt:lpstr>
      <vt:lpstr>Essential Question</vt:lpstr>
      <vt:lpstr>Lesson Objectives</vt:lpstr>
      <vt:lpstr>PreACT - What is it? What does it do?</vt:lpstr>
      <vt:lpstr>PreACT - What does it look like?</vt:lpstr>
      <vt:lpstr>Time to take the PreACT</vt:lpstr>
      <vt:lpstr>Get a Life!</vt:lpstr>
      <vt:lpstr>Career Roulette</vt:lpstr>
      <vt:lpstr>Fill Out Your Character Card</vt:lpstr>
      <vt:lpstr>Let’s Play!</vt:lpstr>
      <vt:lpstr>3-2-1</vt:lpstr>
      <vt:lpstr>Research</vt:lpstr>
      <vt:lpstr>Game Challenges</vt:lpstr>
      <vt:lpstr>Agree or Disagree? </vt:lpstr>
      <vt:lpstr>What can you do over the next two years to increase your chances of attaining your preferred career and lifestyle with comfort, balance, and purpose?</vt:lpstr>
      <vt:lpstr>What Do Your Scores Mean?</vt:lpstr>
      <vt:lpstr>Understanding Your Student Report</vt:lpstr>
      <vt:lpstr>PowerPoint Presentation</vt:lpstr>
      <vt:lpstr>What Is A Predicted ACT Composite Score Range?</vt:lpstr>
      <vt:lpstr>Detailed Results Page</vt:lpstr>
      <vt:lpstr>Understanding Your Detailed Report</vt:lpstr>
      <vt:lpstr>PowerPoint Presentation</vt:lpstr>
      <vt:lpstr>What Is The Career Map?</vt:lpstr>
      <vt:lpstr>PowerPoint Presentation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keywords>Powerpoint</cp:keywords>
  <cp:lastModifiedBy>jordnaru@outlook.com</cp:lastModifiedBy>
  <cp:revision>5</cp:revision>
  <dcterms:modified xsi:type="dcterms:W3CDTF">2021-11-08T17:12:15Z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