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4"/>
    <p:sldMasterId id="2147483668" r:id="rId5"/>
  </p:sldMasterIdLst>
  <p:notesMasterIdLst>
    <p:notesMasterId r:id="rId29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A28BDE-13DA-4D85-85E9-EE760A6EE307}" v="3" dt="2022-06-21T17:09:09.832"/>
  </p1510:revLst>
</p1510:revInfo>
</file>

<file path=ppt/tableStyles.xml><?xml version="1.0" encoding="utf-8"?>
<a:tblStyleLst xmlns:a="http://schemas.openxmlformats.org/drawingml/2006/main" def="{1402956E-7FEF-46B1-8C9E-C9CE88DB45BF}">
  <a:tblStyle styleId="{1402956E-7FEF-46B1-8C9E-C9CE88DB45B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23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s, Daniella M." userId="87fb469b-cd7a-4b12-a1ae-bba5f0610088" providerId="ADAL" clId="{80A28BDE-13DA-4D85-85E9-EE760A6EE307}"/>
    <pc:docChg chg="modSld">
      <pc:chgData name="Peters, Daniella M." userId="87fb469b-cd7a-4b12-a1ae-bba5f0610088" providerId="ADAL" clId="{80A28BDE-13DA-4D85-85E9-EE760A6EE307}" dt="2022-06-21T17:08:37.525" v="40" actId="948"/>
      <pc:docMkLst>
        <pc:docMk/>
      </pc:docMkLst>
      <pc:sldChg chg="modSp mod">
        <pc:chgData name="Peters, Daniella M." userId="87fb469b-cd7a-4b12-a1ae-bba5f0610088" providerId="ADAL" clId="{80A28BDE-13DA-4D85-85E9-EE760A6EE307}" dt="2022-06-21T17:08:37.525" v="40" actId="948"/>
        <pc:sldMkLst>
          <pc:docMk/>
          <pc:sldMk cId="0" sldId="258"/>
        </pc:sldMkLst>
        <pc:spChg chg="mod">
          <ac:chgData name="Peters, Daniella M." userId="87fb469b-cd7a-4b12-a1ae-bba5f0610088" providerId="ADAL" clId="{80A28BDE-13DA-4D85-85E9-EE760A6EE307}" dt="2022-06-21T17:08:37.525" v="40" actId="948"/>
          <ac:spMkLst>
            <pc:docMk/>
            <pc:sldMk cId="0" sldId="258"/>
            <ac:spMk id="101" creationId="{00000000-0000-0000-0000-000000000000}"/>
          </ac:spMkLst>
        </pc:spChg>
      </pc:sldChg>
      <pc:sldChg chg="modSp mod">
        <pc:chgData name="Peters, Daniella M." userId="87fb469b-cd7a-4b12-a1ae-bba5f0610088" providerId="ADAL" clId="{80A28BDE-13DA-4D85-85E9-EE760A6EE307}" dt="2022-06-21T17:08:12.990" v="39" actId="20577"/>
        <pc:sldMkLst>
          <pc:docMk/>
          <pc:sldMk cId="0" sldId="259"/>
        </pc:sldMkLst>
        <pc:spChg chg="mod">
          <ac:chgData name="Peters, Daniella M." userId="87fb469b-cd7a-4b12-a1ae-bba5f0610088" providerId="ADAL" clId="{80A28BDE-13DA-4D85-85E9-EE760A6EE307}" dt="2022-06-21T17:08:12.990" v="39" actId="20577"/>
          <ac:spMkLst>
            <pc:docMk/>
            <pc:sldMk cId="0" sldId="259"/>
            <ac:spMk id="10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 Logo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BG">
  <p:cSld name="Blank White BG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Logo">
  <p:cSld name="Blank No Log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81" name="Google Shape;81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622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5" name="Google Shape;85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36550" algn="l"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622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dered List">
  <p:cSld name="Ordered Lis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arabicPeriod"/>
              <a:defRPr sz="26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Calibri"/>
              <a:buAutoNum type="alphaLcParenR"/>
              <a:defRPr sz="2000"/>
            </a:lvl2pPr>
            <a:lvl3pPr marL="1371600" lvl="2" indent="-336550" algn="l">
              <a:spcBef>
                <a:spcPts val="34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Calibri"/>
              <a:buAutoNum type="romanLcPeriod"/>
              <a:defRPr sz="17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Calibri"/>
              <a:buAutoNum type="arabicPeriod"/>
              <a:defRPr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AutoNum type="arabicPeriod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8" name="Google Shape;38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2" name="Google Shape;42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457200" y="30295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457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2"/>
          </p:nvPr>
        </p:nvSpPr>
        <p:spPr>
          <a:xfrm>
            <a:off x="4648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7" name="Google Shape;47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775" cy="491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3"/>
          </p:nvPr>
        </p:nvSpPr>
        <p:spPr>
          <a:xfrm>
            <a:off x="457200" y="1974760"/>
            <a:ext cx="4040188" cy="279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body" idx="4"/>
          </p:nvPr>
        </p:nvSpPr>
        <p:spPr>
          <a:xfrm>
            <a:off x="4649788" y="1974760"/>
            <a:ext cx="4040188" cy="27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4" name="Google Shape;54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ic">
  <p:cSld name="Content with Graphic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3581400" y="1330012"/>
            <a:ext cx="511175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228600" algn="l"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51" algn="l"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450850" y="1330012"/>
            <a:ext cx="312420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2pPr>
            <a:lvl3pPr marL="1371600" lvl="2" indent="-3175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3pPr>
            <a:lvl4pPr marL="1828800" lvl="3" indent="-311150" algn="l">
              <a:spcBef>
                <a:spcPts val="260"/>
              </a:spcBef>
              <a:spcAft>
                <a:spcPts val="0"/>
              </a:spcAft>
              <a:buSzPts val="1300"/>
              <a:buFont typeface="Arial"/>
              <a:buChar char="•"/>
              <a:defRPr sz="13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9" name="Google Shape;59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>
            <a:spLocks noGrp="1"/>
          </p:cNvSpPr>
          <p:nvPr>
            <p:ph type="media" idx="2"/>
          </p:nvPr>
        </p:nvSpPr>
        <p:spPr>
          <a:xfrm>
            <a:off x="457200" y="1343696"/>
            <a:ext cx="6125827" cy="3408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51100" y="4307158"/>
            <a:ext cx="669290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4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chemeClr val="dk1"/>
            </a:gs>
          </a:gsLst>
          <a:lin ang="5640000" scaled="0"/>
        </a:gra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ithsonianmag.com/blogs/national-museum-american-indian/2018/11/30/native-perspectives-american-indian-religious-freedom-act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eology.uark.edu/who-we-are/50moments/spiromounds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okwnews.com/news/whatzup/the-first-major-exhibit-displaying-the-history-art-and-artifacts-of-the-spiro-mounds-is-at-the-national-cowboy-western-heritage-museum-through-may-9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eology.uark.edu/who-we-are/50moments/spiromounds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eology.uark.edu/who-we-are/50moments/spiromounds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ktul.com/archive/gallery/spiro-mounds-artifact-turns-up-at-goodwill?photo=1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xasbeyondhistory.net/tejas/clay/tradition.htm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khistory.org/learn/archaeology3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ou.edu/content/dam/archsurvey/docs/archsur-Sites_By_County.pdf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ou.edu/content/dam/archsurvey/docs/archsur-Sites_By_County.pdf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405magazine.com/the-treasure-of-spiro-mounds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494AF9-2DBE-DD27-E186-014C15AA3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Artifact #2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AC4B7D-0D98-46B1-9447-1DC3AC542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69430" y="163177"/>
            <a:ext cx="3295967" cy="402218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364196-86AA-9FC4-5BE8-AFFFFF057926}"/>
              </a:ext>
            </a:extLst>
          </p:cNvPr>
          <p:cNvSpPr txBox="1"/>
          <p:nvPr/>
        </p:nvSpPr>
        <p:spPr>
          <a:xfrm>
            <a:off x="160807" y="3702763"/>
            <a:ext cx="2929235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Source: </a:t>
            </a:r>
            <a:r>
              <a:rPr lang="fr-FR" sz="1050" b="0" i="0" u="sng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https://www.smithsonianmag.com/blogs/national-museum-american-indian/2018/11/30/native-perspectives-american-indian-religious-freedom-act/</a:t>
            </a:r>
            <a:r>
              <a:rPr lang="fr-FR" sz="105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82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1ECA89-3B0D-C806-8354-706DE8E23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Artifact #3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1229F0-D98E-5AA9-C911-E2500718F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742" y="369324"/>
            <a:ext cx="3487518" cy="36026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40D024-29BE-ABEF-683E-DAD7C4971BFD}"/>
              </a:ext>
            </a:extLst>
          </p:cNvPr>
          <p:cNvSpPr txBox="1"/>
          <p:nvPr/>
        </p:nvSpPr>
        <p:spPr>
          <a:xfrm>
            <a:off x="209120" y="3798658"/>
            <a:ext cx="2776870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r-FR" sz="105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Source: </a:t>
            </a:r>
            <a:r>
              <a:rPr lang="fr-FR" sz="1050" b="0" i="0" u="sng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https://archeology.uark.edu/who-we-are/50moments/spiromounds/</a:t>
            </a:r>
            <a:r>
              <a:rPr lang="fr-FR" sz="105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endParaRPr lang="fr-FR" sz="1050" b="0" dirty="0">
              <a:solidFill>
                <a:schemeClr val="tx1"/>
              </a:solidFill>
              <a:effectLst/>
            </a:endParaRPr>
          </a:p>
          <a:p>
            <a:br>
              <a:rPr lang="fr-FR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18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76046F-FAD3-A8C8-9B5F-C9BA305CA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Artifact #4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84C277-B4F4-F868-8ED2-F0C0EA8DD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140" y="735531"/>
            <a:ext cx="3135876" cy="36724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6B7AD4-F0E1-1353-97D1-1AC63583D546}"/>
              </a:ext>
            </a:extLst>
          </p:cNvPr>
          <p:cNvSpPr txBox="1"/>
          <p:nvPr/>
        </p:nvSpPr>
        <p:spPr>
          <a:xfrm>
            <a:off x="223804" y="3451307"/>
            <a:ext cx="2819933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Source: </a:t>
            </a:r>
            <a:r>
              <a:rPr lang="fr-FR" sz="1050" b="0" i="0" u="sng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https://okwnews.com/news/whatzup/the-first-major-exhibit-displaying-the-history-art-and-artifacts-of-the-spiro-mounds-is-at-the-national-cowboy-western-heritage-museum-through-may-9</a:t>
            </a:r>
            <a:endParaRPr 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54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562726-601B-BCE0-2AAF-EFD958999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7247"/>
            <a:ext cx="2363893" cy="857250"/>
          </a:xfrm>
        </p:spPr>
        <p:txBody>
          <a:bodyPr/>
          <a:lstStyle/>
          <a:p>
            <a:r>
              <a:rPr lang="en-US" dirty="0"/>
              <a:t>Artifact #5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632516-E9BA-398A-EF74-798DA49B58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12"/>
          <a:stretch/>
        </p:blipFill>
        <p:spPr bwMode="auto">
          <a:xfrm rot="16200000">
            <a:off x="3417437" y="707391"/>
            <a:ext cx="3376780" cy="372871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6D16F1-A3FA-99F6-B69D-1452CA1D0C2C}"/>
              </a:ext>
            </a:extLst>
          </p:cNvPr>
          <p:cNvSpPr txBox="1"/>
          <p:nvPr/>
        </p:nvSpPr>
        <p:spPr>
          <a:xfrm>
            <a:off x="147071" y="3833005"/>
            <a:ext cx="3005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Source: </a:t>
            </a:r>
            <a:r>
              <a:rPr lang="fr-FR" sz="1200" b="0" i="0" u="sng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https://archeology.uark.edu/who-we-are/50moments/spiromounds/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6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90FE20-6925-95C1-10D8-13A3F9952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727" y="879483"/>
            <a:ext cx="3268984" cy="322072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A70743-D52B-152B-DC40-CFED45EA4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Artifact #6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119750-DB59-60DC-6A96-B29AFFCA46A4}"/>
              </a:ext>
            </a:extLst>
          </p:cNvPr>
          <p:cNvSpPr txBox="1"/>
          <p:nvPr/>
        </p:nvSpPr>
        <p:spPr>
          <a:xfrm>
            <a:off x="245942" y="3930410"/>
            <a:ext cx="277157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Source: </a:t>
            </a:r>
            <a:r>
              <a:rPr lang="fr-FR" sz="1050" b="0" i="0" u="sng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https://archeology.uark.edu/who-we-are/50moments/spiromounds/</a:t>
            </a:r>
            <a:endParaRPr 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0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69696-2264-BD33-B940-0A8A47AC1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7247"/>
            <a:ext cx="2526453" cy="857250"/>
          </a:xfrm>
        </p:spPr>
        <p:txBody>
          <a:bodyPr/>
          <a:lstStyle/>
          <a:p>
            <a:r>
              <a:rPr lang="en-US" dirty="0"/>
              <a:t>Artifact #7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5A9BEE-D8F2-1F01-925D-FDD554AF8E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3" r="28355"/>
          <a:stretch/>
        </p:blipFill>
        <p:spPr bwMode="auto">
          <a:xfrm>
            <a:off x="3559852" y="281045"/>
            <a:ext cx="2825182" cy="40224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41745D-8065-36FD-34D3-B70AB65CEACA}"/>
              </a:ext>
            </a:extLst>
          </p:cNvPr>
          <p:cNvSpPr txBox="1"/>
          <p:nvPr/>
        </p:nvSpPr>
        <p:spPr>
          <a:xfrm>
            <a:off x="233330" y="3671749"/>
            <a:ext cx="267383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05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Source: </a:t>
            </a:r>
            <a:endParaRPr lang="en-US" sz="1050" b="0" dirty="0">
              <a:solidFill>
                <a:schemeClr val="tx1"/>
              </a:solidFill>
              <a:effectLst/>
            </a:endParaRPr>
          </a:p>
          <a:p>
            <a:r>
              <a:rPr lang="en-US" sz="1050" b="0" i="0" u="sng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https://ktul.com/archive/gallery/spiro-mounds-artifact-turns-up-at-goodwill?photo=1</a:t>
            </a:r>
            <a:r>
              <a:rPr lang="en-US" sz="105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98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079D3-FC2F-50D3-9B33-18D721C79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7247"/>
            <a:ext cx="2272453" cy="857250"/>
          </a:xfrm>
        </p:spPr>
        <p:txBody>
          <a:bodyPr/>
          <a:lstStyle/>
          <a:p>
            <a:r>
              <a:rPr lang="en-US" dirty="0"/>
              <a:t>Artifact #8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9134AC-FD0E-A79E-6817-23240191B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628" y="542099"/>
            <a:ext cx="4639708" cy="37761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D61AA6-F427-07CF-3CB5-BB96EFEB30D3}"/>
              </a:ext>
            </a:extLst>
          </p:cNvPr>
          <p:cNvSpPr txBox="1"/>
          <p:nvPr/>
        </p:nvSpPr>
        <p:spPr>
          <a:xfrm>
            <a:off x="261707" y="3769116"/>
            <a:ext cx="2516177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Source: </a:t>
            </a:r>
            <a:r>
              <a:rPr lang="fr-FR" sz="1050" b="0" i="0" u="sng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https://www.texasbeyondhistory.net/tejas/clay/tradition.htm</a:t>
            </a:r>
            <a:endParaRPr 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18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925E9-C7CE-A91B-65C3-A5655E85A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Artifact #9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269312-5244-09AE-111E-831A4973F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895" y="215418"/>
            <a:ext cx="2876550" cy="386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0E7FCC-7F7C-975D-8B50-89968239E716}"/>
              </a:ext>
            </a:extLst>
          </p:cNvPr>
          <p:cNvSpPr txBox="1"/>
          <p:nvPr/>
        </p:nvSpPr>
        <p:spPr>
          <a:xfrm>
            <a:off x="66217" y="4075942"/>
            <a:ext cx="249410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Source: </a:t>
            </a:r>
            <a:r>
              <a:rPr lang="fr-FR" sz="1050" b="0" i="0" u="sng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https://www.okhistory.org/learn/archaeology3</a:t>
            </a:r>
            <a:endParaRPr 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30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88C4B-7669-DCEF-515B-7068327FC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7247"/>
            <a:ext cx="3077429" cy="857250"/>
          </a:xfrm>
        </p:spPr>
        <p:txBody>
          <a:bodyPr/>
          <a:lstStyle/>
          <a:p>
            <a:r>
              <a:rPr lang="en-US" dirty="0"/>
              <a:t>Artifact #10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54DB288-3898-2FF8-7170-0E40CA3D9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223" y="790247"/>
            <a:ext cx="2853554" cy="356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C32971-6A81-EE2D-683F-29D0DD7157B7}"/>
              </a:ext>
            </a:extLst>
          </p:cNvPr>
          <p:cNvSpPr txBox="1"/>
          <p:nvPr/>
        </p:nvSpPr>
        <p:spPr>
          <a:xfrm>
            <a:off x="198645" y="4031857"/>
            <a:ext cx="227654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dirty="0"/>
              <a:t>Source: https://en.wikipedia.org/wiki/Spiro_Mounds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0228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2C2B2-7751-896E-1E52-3972CE181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7247"/>
            <a:ext cx="4672899" cy="857250"/>
          </a:xfrm>
        </p:spPr>
        <p:txBody>
          <a:bodyPr/>
          <a:lstStyle/>
          <a:p>
            <a:r>
              <a:rPr lang="en-US" dirty="0"/>
              <a:t>Artifact #11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B14E60F-8B69-1320-9D43-BE78B6C10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902" y="1063204"/>
            <a:ext cx="5149018" cy="311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1B74C6-BE37-B484-DD5A-C67B95FE49A5}"/>
              </a:ext>
            </a:extLst>
          </p:cNvPr>
          <p:cNvSpPr txBox="1"/>
          <p:nvPr/>
        </p:nvSpPr>
        <p:spPr>
          <a:xfrm>
            <a:off x="413057" y="3709724"/>
            <a:ext cx="2822027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dirty="0"/>
              <a:t>Source: https://www.gannmuseum.com/native-americans-of-benton/ </a:t>
            </a:r>
          </a:p>
        </p:txBody>
      </p:sp>
    </p:spTree>
    <p:extLst>
      <p:ext uri="{BB962C8B-B14F-4D97-AF65-F5344CB8AC3E}">
        <p14:creationId xmlns:p14="http://schemas.microsoft.com/office/powerpoint/2010/main" val="196324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ctrTitle"/>
          </p:nvPr>
        </p:nvSpPr>
        <p:spPr>
          <a:xfrm>
            <a:off x="644650" y="1007600"/>
            <a:ext cx="64179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/>
              <a:t>Show and Tell Museum</a:t>
            </a:r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/>
          <a:p>
            <a:pPr marL="0" marR="34289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/>
              <a:t>Investigating Primary Sources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A701E-A835-D691-23A6-C0F4AE459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08" y="472172"/>
            <a:ext cx="3381242" cy="689171"/>
          </a:xfrm>
        </p:spPr>
        <p:txBody>
          <a:bodyPr/>
          <a:lstStyle/>
          <a:p>
            <a:r>
              <a:rPr lang="en-US" dirty="0"/>
              <a:t>Artifact #12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321C8BA-E109-A256-49D0-126AC3C91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846" y="1161343"/>
            <a:ext cx="4594696" cy="311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DF1199-3475-D36B-F390-1DF4A4956125}"/>
              </a:ext>
            </a:extLst>
          </p:cNvPr>
          <p:cNvSpPr txBox="1"/>
          <p:nvPr/>
        </p:nvSpPr>
        <p:spPr>
          <a:xfrm>
            <a:off x="268013" y="3810485"/>
            <a:ext cx="2405818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Source: </a:t>
            </a:r>
            <a:r>
              <a:rPr lang="fr-FR" sz="1050" b="0" i="0" u="sng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http://ou.edu/content/dam/archsurvey/docs/archsur-Sites_By_County.pdf</a:t>
            </a:r>
            <a:r>
              <a:rPr lang="fr-FR" sz="105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55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CB64B-483A-1457-D954-8E78EEF4F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918" y="427064"/>
            <a:ext cx="3266614" cy="517273"/>
          </a:xfrm>
        </p:spPr>
        <p:txBody>
          <a:bodyPr>
            <a:normAutofit fontScale="90000"/>
          </a:bodyPr>
          <a:lstStyle/>
          <a:p>
            <a:r>
              <a:rPr lang="en-US" dirty="0"/>
              <a:t>Artifact #13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A5AB3F8-B0AB-2222-BD41-BBEA9A493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586" y="1120961"/>
            <a:ext cx="4902599" cy="309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78C6E9-76DA-032E-6BC4-22DCCF8CB069}"/>
              </a:ext>
            </a:extLst>
          </p:cNvPr>
          <p:cNvSpPr txBox="1"/>
          <p:nvPr/>
        </p:nvSpPr>
        <p:spPr>
          <a:xfrm>
            <a:off x="342228" y="3458870"/>
            <a:ext cx="22117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Source: </a:t>
            </a:r>
            <a:r>
              <a:rPr lang="fr-FR" sz="1050" b="0" i="0" u="sng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http://ou.edu/content/dam/archsurvey/docs/archsur-Sites_By_County.pdf</a:t>
            </a:r>
            <a:r>
              <a:rPr lang="fr-FR" sz="105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63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E4EDA-72BB-37C3-D491-F25F7F6BF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7247"/>
            <a:ext cx="4114800" cy="857250"/>
          </a:xfrm>
        </p:spPr>
        <p:txBody>
          <a:bodyPr/>
          <a:lstStyle/>
          <a:p>
            <a:r>
              <a:rPr lang="en-US" dirty="0"/>
              <a:t>Artifact #14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D2715AC-906E-92F4-F371-1D92165AF3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5"/>
          <a:stretch/>
        </p:blipFill>
        <p:spPr bwMode="auto">
          <a:xfrm>
            <a:off x="2449960" y="1164497"/>
            <a:ext cx="6069725" cy="299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2F74C5-E8C6-B816-4211-3ACA3EF2736F}"/>
              </a:ext>
            </a:extLst>
          </p:cNvPr>
          <p:cNvSpPr txBox="1"/>
          <p:nvPr/>
        </p:nvSpPr>
        <p:spPr>
          <a:xfrm>
            <a:off x="173421" y="3639839"/>
            <a:ext cx="224501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dirty="0"/>
              <a:t>Source</a:t>
            </a:r>
            <a:r>
              <a:rPr lang="fr-FR" sz="1050"/>
              <a:t>: http://ou.edu/content/dam/archsurvey/docs/archsur-Sites_By_County.pdf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87098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D30980-275D-E91E-4957-8F124CBA4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09352"/>
            <a:ext cx="8229600" cy="2710855"/>
          </a:xfrm>
        </p:spPr>
        <p:txBody>
          <a:bodyPr>
            <a:normAutofit/>
          </a:bodyPr>
          <a:lstStyle/>
          <a:p>
            <a:r>
              <a:rPr lang="en-US" sz="2200" dirty="0"/>
              <a:t>Was it easier to investigate artifacts from your peers or from the artifact cards? Explain.</a:t>
            </a:r>
          </a:p>
          <a:p>
            <a:r>
              <a:rPr lang="en-US" sz="2200" dirty="0"/>
              <a:t>Did your team agree on what to write on the label card? Why or why not?</a:t>
            </a:r>
          </a:p>
          <a:p>
            <a:r>
              <a:rPr lang="en-US" sz="2200" dirty="0"/>
              <a:t>Do you think that archeologists and historians all agree when investigating an artifact?</a:t>
            </a:r>
          </a:p>
          <a:p>
            <a:r>
              <a:rPr lang="en-US" sz="2200" dirty="0"/>
              <a:t>What information would have helped in labeling the artifacts?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EF33D7-C8B5-7020-86A9-86EFB130C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7247"/>
            <a:ext cx="5540003" cy="857250"/>
          </a:xfrm>
        </p:spPr>
        <p:txBody>
          <a:bodyPr>
            <a:normAutofit/>
          </a:bodyPr>
          <a:lstStyle/>
          <a:p>
            <a:r>
              <a:rPr lang="en-US" dirty="0"/>
              <a:t>Evaluating Your Label Cards</a:t>
            </a:r>
          </a:p>
        </p:txBody>
      </p:sp>
    </p:spTree>
    <p:extLst>
      <p:ext uri="{BB962C8B-B14F-4D97-AF65-F5344CB8AC3E}">
        <p14:creationId xmlns:p14="http://schemas.microsoft.com/office/powerpoint/2010/main" val="359876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/>
              <a:t>Essential Question</a:t>
            </a:r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dirty="0"/>
              <a:t>What do personal objects tell us about the people who use them? 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505127" y="640711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 dirty="0"/>
              <a:t>Lesson Objectives</a:t>
            </a:r>
            <a:endParaRPr dirty="0"/>
          </a:p>
        </p:txBody>
      </p:sp>
      <p:sp>
        <p:nvSpPr>
          <p:cNvPr id="107" name="Google Shape;107;p25"/>
          <p:cNvSpPr txBox="1">
            <a:spLocks noGrp="1"/>
          </p:cNvSpPr>
          <p:nvPr>
            <p:ph type="body" idx="1"/>
          </p:nvPr>
        </p:nvSpPr>
        <p:spPr>
          <a:xfrm>
            <a:off x="533504" y="1858230"/>
            <a:ext cx="8072613" cy="2196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indent="-457200">
              <a:spcBef>
                <a:spcPts val="0"/>
              </a:spcBef>
              <a:spcAft>
                <a:spcPts val="600"/>
              </a:spcAft>
            </a:pPr>
            <a:r>
              <a:rPr lang="en-US" sz="2500" dirty="0"/>
              <a:t>Examine personal artifacts and determine the “message” they send about the people who owned them.</a:t>
            </a:r>
          </a:p>
          <a:p>
            <a:pPr indent="-457200">
              <a:spcBef>
                <a:spcPts val="0"/>
              </a:spcBef>
            </a:pPr>
            <a:r>
              <a:rPr lang="en-US" sz="2500" dirty="0"/>
              <a:t>Reflect on the cultural information that can be discovered through the study of artifacts.</a:t>
            </a:r>
            <a:endParaRPr sz="25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6"/>
          <p:cNvSpPr txBox="1">
            <a:spLocks noGrp="1"/>
          </p:cNvSpPr>
          <p:nvPr>
            <p:ph type="body" idx="1"/>
          </p:nvPr>
        </p:nvSpPr>
        <p:spPr>
          <a:xfrm>
            <a:off x="457200" y="1309351"/>
            <a:ext cx="8229600" cy="3045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indent="-457200">
              <a:spcBef>
                <a:spcPts val="0"/>
              </a:spcBef>
            </a:pPr>
            <a:r>
              <a:rPr lang="en-US" dirty="0"/>
              <a:t>Assume that you are a detective.</a:t>
            </a:r>
          </a:p>
          <a:p>
            <a:pPr indent="-457200">
              <a:spcBef>
                <a:spcPts val="0"/>
              </a:spcBef>
            </a:pPr>
            <a:r>
              <a:rPr lang="en-US" dirty="0"/>
              <a:t>Look at the artifacts placed around the room.</a:t>
            </a:r>
          </a:p>
          <a:p>
            <a:pPr indent="-457200">
              <a:spcBef>
                <a:spcPts val="0"/>
              </a:spcBef>
            </a:pPr>
            <a:r>
              <a:rPr lang="en-US" dirty="0"/>
              <a:t>What do the artifacts tell you about your teacher or classmate?</a:t>
            </a:r>
          </a:p>
          <a:p>
            <a:pPr indent="-457200">
              <a:spcBef>
                <a:spcPts val="0"/>
              </a:spcBef>
            </a:pPr>
            <a:r>
              <a:rPr lang="en-US" dirty="0"/>
              <a:t>What do the artifacts tell you about the time period they represent?</a:t>
            </a:r>
          </a:p>
          <a:p>
            <a:pPr indent="-457200">
              <a:spcBef>
                <a:spcPts val="0"/>
              </a:spcBef>
            </a:pPr>
            <a:r>
              <a:rPr lang="en-US" dirty="0"/>
              <a:t>Share your observations with classmates and compare your perceptions.</a:t>
            </a:r>
            <a:endParaRPr dirty="0"/>
          </a:p>
        </p:txBody>
      </p:sp>
      <p:sp>
        <p:nvSpPr>
          <p:cNvPr id="113" name="Google Shape;113;p2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What do artifacts tell us about ourselves?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6E6A0A-0E42-E383-D46C-893223179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09352"/>
            <a:ext cx="8229600" cy="2827520"/>
          </a:xfrm>
        </p:spPr>
        <p:txBody>
          <a:bodyPr/>
          <a:lstStyle/>
          <a:p>
            <a:r>
              <a:rPr lang="en-US" sz="2400" dirty="0"/>
              <a:t>Set up your “Show and Tell” exhibit at your desk.</a:t>
            </a:r>
          </a:p>
          <a:p>
            <a:r>
              <a:rPr lang="en-US" sz="2400" dirty="0"/>
              <a:t>As you tour the room, make notes on your I Notice/I Wonder page</a:t>
            </a:r>
            <a:r>
              <a:rPr lang="en-US" dirty="0"/>
              <a:t>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What did you notice?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What questions did you ask?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What did you wonder about?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What did you learn?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5B9ABA-587A-FAE4-DD6D-6F863463E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artifacts tell us about others? </a:t>
            </a:r>
          </a:p>
        </p:txBody>
      </p:sp>
    </p:spTree>
    <p:extLst>
      <p:ext uri="{BB962C8B-B14F-4D97-AF65-F5344CB8AC3E}">
        <p14:creationId xmlns:p14="http://schemas.microsoft.com/office/powerpoint/2010/main" val="75422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DA7B98-1E22-BADF-48C4-4ACA3C56E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09353"/>
            <a:ext cx="6949440" cy="2364576"/>
          </a:xfrm>
        </p:spPr>
        <p:txBody>
          <a:bodyPr>
            <a:normAutofit/>
          </a:bodyPr>
          <a:lstStyle/>
          <a:p>
            <a:r>
              <a:rPr lang="en-US" sz="2400" dirty="0"/>
              <a:t>Brainstorm with your partner/group to answer the question: How can we learn about people who lived long ago?</a:t>
            </a:r>
          </a:p>
          <a:p>
            <a:r>
              <a:rPr lang="en-US" sz="2400" dirty="0"/>
              <a:t>Build a “Mind Map” on chart paper that captures  your understanding of ancient cultures.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7363D7-1FD7-9A11-6C51-E09D25195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7247"/>
            <a:ext cx="717331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can artifacts tell us about history?</a:t>
            </a:r>
          </a:p>
        </p:txBody>
      </p:sp>
    </p:spTree>
    <p:extLst>
      <p:ext uri="{BB962C8B-B14F-4D97-AF65-F5344CB8AC3E}">
        <p14:creationId xmlns:p14="http://schemas.microsoft.com/office/powerpoint/2010/main" val="275516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7B03CD-C218-7F30-EEF9-F28807CA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09352"/>
            <a:ext cx="8229600" cy="2789682"/>
          </a:xfrm>
        </p:spPr>
        <p:txBody>
          <a:bodyPr>
            <a:normAutofit/>
          </a:bodyPr>
          <a:lstStyle/>
          <a:p>
            <a:r>
              <a:rPr lang="en-US" dirty="0"/>
              <a:t>Look at the artifact cards and write down an answer for the following questions: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What is this artifact called?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What do you think the artifact is made of?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What do you think the artifact was used for?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What does the artifact tell us about the people who created it?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What questions do you have about the artifact?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31DE88-12F4-8F77-E410-A36E1D404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7247"/>
            <a:ext cx="6274676" cy="857250"/>
          </a:xfrm>
        </p:spPr>
        <p:txBody>
          <a:bodyPr>
            <a:normAutofit/>
          </a:bodyPr>
          <a:lstStyle/>
          <a:p>
            <a:r>
              <a:rPr lang="en-US" dirty="0"/>
              <a:t>Creating a Label Card</a:t>
            </a:r>
          </a:p>
        </p:txBody>
      </p:sp>
    </p:spTree>
    <p:extLst>
      <p:ext uri="{BB962C8B-B14F-4D97-AF65-F5344CB8AC3E}">
        <p14:creationId xmlns:p14="http://schemas.microsoft.com/office/powerpoint/2010/main" val="393195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AA5B15-3765-BD97-4285-CEDE8FD57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Artifact #1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44169E-8357-2329-84D8-D6E9AD98A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987" y="1117834"/>
            <a:ext cx="4454026" cy="30152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B4FA7B-E69D-FFAA-4E70-1985D7B153FE}"/>
              </a:ext>
            </a:extLst>
          </p:cNvPr>
          <p:cNvSpPr txBox="1"/>
          <p:nvPr/>
        </p:nvSpPr>
        <p:spPr>
          <a:xfrm>
            <a:off x="428822" y="3894098"/>
            <a:ext cx="178150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fr-FR" sz="105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Source: </a:t>
            </a:r>
            <a:r>
              <a:rPr lang="fr-FR" sz="1050" b="0" i="0" u="sng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https://www.405magazine.com/the-treasure-of-spiro-mounds/</a:t>
            </a:r>
            <a:endParaRPr lang="fr-FR" sz="1050" b="0" dirty="0">
              <a:solidFill>
                <a:schemeClr val="tx1"/>
              </a:solidFill>
              <a:effectLst/>
            </a:endParaRPr>
          </a:p>
          <a:p>
            <a:br>
              <a:rPr lang="fr-FR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92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981ECC0E692C48A0B148E61CFECC3A" ma:contentTypeVersion="12" ma:contentTypeDescription="Create a new document." ma:contentTypeScope="" ma:versionID="6032c95b1214d194c89b77317faffa72">
  <xsd:schema xmlns:xsd="http://www.w3.org/2001/XMLSchema" xmlns:xs="http://www.w3.org/2001/XMLSchema" xmlns:p="http://schemas.microsoft.com/office/2006/metadata/properties" xmlns:ns3="966e68ee-ec3c-4f12-bd4f-fedbbec8de0b" xmlns:ns4="d06b737b-b789-4524-96b5-d3d460658ae2" targetNamespace="http://schemas.microsoft.com/office/2006/metadata/properties" ma:root="true" ma:fieldsID="1a9859e18f99c4d8ce53eb7baf51b1eb" ns3:_="" ns4:_="">
    <xsd:import namespace="966e68ee-ec3c-4f12-bd4f-fedbbec8de0b"/>
    <xsd:import namespace="d06b737b-b789-4524-96b5-d3d460658ae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6e68ee-ec3c-4f12-bd4f-fedbbec8de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6b737b-b789-4524-96b5-d3d460658ae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81C040-6323-44EF-A4F8-7E66C91643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6e68ee-ec3c-4f12-bd4f-fedbbec8de0b"/>
    <ds:schemaRef ds:uri="d06b737b-b789-4524-96b5-d3d460658a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2232EDF-95DB-4C24-ACF5-1B8D3B17F180}">
  <ds:schemaRefs>
    <ds:schemaRef ds:uri="http://purl.org/dc/terms/"/>
    <ds:schemaRef ds:uri="http://www.w3.org/XML/1998/namespace"/>
    <ds:schemaRef ds:uri="http://purl.org/dc/elements/1.1/"/>
    <ds:schemaRef ds:uri="http://schemas.microsoft.com/office/2006/metadata/properties"/>
    <ds:schemaRef ds:uri="d06b737b-b789-4524-96b5-d3d460658ae2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966e68ee-ec3c-4f12-bd4f-fedbbec8de0b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CC91FDA-701A-4B11-9E4D-8A2FFC91D7B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631</Words>
  <Application>Microsoft Office PowerPoint</Application>
  <PresentationFormat>On-screen Show (16:9)</PresentationFormat>
  <Paragraphs>66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Noto Sans Symbols</vt:lpstr>
      <vt:lpstr>Wingdings</vt:lpstr>
      <vt:lpstr>LEARN theme</vt:lpstr>
      <vt:lpstr>LEARN theme</vt:lpstr>
      <vt:lpstr>PowerPoint Presentation</vt:lpstr>
      <vt:lpstr>Show and Tell Museum</vt:lpstr>
      <vt:lpstr>Essential Question</vt:lpstr>
      <vt:lpstr>Lesson Objectives</vt:lpstr>
      <vt:lpstr>What do artifacts tell us about ourselves?</vt:lpstr>
      <vt:lpstr>What do artifacts tell us about others? </vt:lpstr>
      <vt:lpstr>What can artifacts tell us about history?</vt:lpstr>
      <vt:lpstr>Creating a Label Card</vt:lpstr>
      <vt:lpstr>Artifact #1</vt:lpstr>
      <vt:lpstr>Artifact #2</vt:lpstr>
      <vt:lpstr>Artifact #3</vt:lpstr>
      <vt:lpstr>Artifact #4</vt:lpstr>
      <vt:lpstr>Artifact #5</vt:lpstr>
      <vt:lpstr>Artifact #6</vt:lpstr>
      <vt:lpstr>Artifact #7</vt:lpstr>
      <vt:lpstr>Artifact #8</vt:lpstr>
      <vt:lpstr>Artifact #9</vt:lpstr>
      <vt:lpstr>Artifact #10</vt:lpstr>
      <vt:lpstr>Artifact #11</vt:lpstr>
      <vt:lpstr>Artifact #12</vt:lpstr>
      <vt:lpstr>Artifact #13</vt:lpstr>
      <vt:lpstr>Artifact #14</vt:lpstr>
      <vt:lpstr>Evaluating Your Label Cards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Show &amp; Tell Museum</dc:title>
  <dc:creator>K20 Center</dc:creator>
  <cp:lastModifiedBy>Daniella Peters</cp:lastModifiedBy>
  <cp:revision>5</cp:revision>
  <dcterms:modified xsi:type="dcterms:W3CDTF">2022-06-21T17:09:14Z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0x010100BB981ECC0E692C48A0B148E61CFECC3A</vt:lpwstr>
  </property>
</Properties>
</file>