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</p:sldMasterIdLst>
  <p:notesMasterIdLst>
    <p:notesMasterId r:id="rId20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75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9F9877-98C0-49CD-A421-2F13AA0C2816}" v="3" dt="2022-06-21T17:11:44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42" d="100"/>
          <a:sy n="142" d="100"/>
        </p:scale>
        <p:origin x="723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217de84c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3217de84c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217de84c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3217de84c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220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217de84c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3217de84c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385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217de84c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3217de84c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3217de84c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3217de84c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217de8f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217de8f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2b97252e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32b97252e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2b97252e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32b97252e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217de84c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3217de84c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217de84c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217de84c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217de84c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217de84c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3217de84c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3217de84c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3217de84c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3217de84c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217de84c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3217de84c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622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7" name="Google Shape;17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2" name="Google Shape;22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14042" y="1257835"/>
            <a:ext cx="5387473" cy="304932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2567316" y="1534732"/>
            <a:ext cx="3774791" cy="225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2986138" y="3811439"/>
            <a:ext cx="2937146" cy="49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29" name="Google Shape;29;p6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34179" t="21571" r="32617" b="56088"/>
          <a:stretch/>
        </p:blipFill>
        <p:spPr>
          <a:xfrm>
            <a:off x="1927665" y="1352281"/>
            <a:ext cx="604469" cy="510262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  <p:pic>
        <p:nvPicPr>
          <p:cNvPr id="30" name="Google Shape;3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622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" name="Google Shape;4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xasbeyondhistory.net/tejas/clay/tradition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khistory.org/learn/archaeology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piro_Mound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nnmuseum.com/native-americans-of-benton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u.edu/content/dam/archsurvey/docs/archsur-Sites_By_County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ou.edu/content/dam/archsurvey/docs/archsur-Sites_By_County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405magazine.com/th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ithsonianmag.com/blogs/national-museum-american-indian/2018/11/30/native-perspectives-american-indian-religious-freedom-ac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y.uark.edu/who-we-are/50moments/spiromound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kwnews.com/news/whatzup/the-first-major-exhibit-displaying-the-history-art-and-artifacts-of-the-spiro-mounds-is-at-the-national-cowboy-western-heritage-museum-through-may-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y.uark.edu/who-we-are/50moments/spiromound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y.uark.edu/who-we-are/50moments/spiromound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tul.com/archive/gallery/spiro-mounds-artifact-turns-up-at-goodwill?photo=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>
            <a:spLocks noGrp="1"/>
          </p:cNvSpPr>
          <p:nvPr>
            <p:ph type="title"/>
          </p:nvPr>
        </p:nvSpPr>
        <p:spPr>
          <a:xfrm>
            <a:off x="457200" y="307251"/>
            <a:ext cx="82296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lvl="0"/>
            <a:r>
              <a:rPr lang="en-US" sz="14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Artefacto</a:t>
            </a:r>
            <a:r>
              <a:rPr lang="en-US" sz="1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#8:  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https://www.texasbeyondhistory.net/tejas/clay/tradition.html</a:t>
            </a:r>
            <a:endParaRPr sz="1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4">
            <a:alphaModFix/>
          </a:blip>
          <a:srcRect l="3669" r="-3670"/>
          <a:stretch/>
        </p:blipFill>
        <p:spPr>
          <a:xfrm>
            <a:off x="1378200" y="670900"/>
            <a:ext cx="6997075" cy="352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>
            <a:spLocks noGrp="1"/>
          </p:cNvSpPr>
          <p:nvPr>
            <p:ph type="title"/>
          </p:nvPr>
        </p:nvSpPr>
        <p:spPr>
          <a:xfrm>
            <a:off x="457200" y="307251"/>
            <a:ext cx="82296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lvl="0"/>
            <a:r>
              <a:rPr lang="en-US" sz="14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Artefacto</a:t>
            </a:r>
            <a:r>
              <a:rPr lang="en-US" sz="1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#9: 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https://www.okhistory.org/learn/archaeology3</a:t>
            </a:r>
            <a:r>
              <a:rPr lang="en-US" sz="1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1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5;p33">
            <a:extLst>
              <a:ext uri="{FF2B5EF4-FFF2-40B4-BE49-F238E27FC236}">
                <a16:creationId xmlns:a16="http://schemas.microsoft.com/office/drawing/2014/main" id="{608E69B8-5CC2-7216-396D-FA22313F75B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830750" y="-295914"/>
            <a:ext cx="3098400" cy="525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789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>
            <a:spLocks noGrp="1"/>
          </p:cNvSpPr>
          <p:nvPr>
            <p:ph type="title"/>
          </p:nvPr>
        </p:nvSpPr>
        <p:spPr>
          <a:xfrm>
            <a:off x="457200" y="307251"/>
            <a:ext cx="82296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lvl="0"/>
            <a:r>
              <a:rPr lang="en-US" sz="14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Artefacto</a:t>
            </a:r>
            <a:r>
              <a:rPr lang="en-US" sz="1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#10: 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https://en.wikipedia.org/wiki/Spiro_Mounds</a:t>
            </a:r>
            <a:endParaRPr sz="1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61;p34">
            <a:extLst>
              <a:ext uri="{FF2B5EF4-FFF2-40B4-BE49-F238E27FC236}">
                <a16:creationId xmlns:a16="http://schemas.microsoft.com/office/drawing/2014/main" id="{95653F65-ACF0-15AF-7DFC-CF54536F6E2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5700" y="813230"/>
            <a:ext cx="4606600" cy="3190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028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 txBox="1">
            <a:spLocks noGrp="1"/>
          </p:cNvSpPr>
          <p:nvPr>
            <p:ph type="title"/>
          </p:nvPr>
        </p:nvSpPr>
        <p:spPr>
          <a:xfrm>
            <a:off x="445273" y="307250"/>
            <a:ext cx="7964701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</a:rPr>
              <a:t>Artefacto</a:t>
            </a:r>
            <a:r>
              <a:rPr lang="en-US" sz="1400" b="1" dirty="0">
                <a:solidFill>
                  <a:schemeClr val="dk1"/>
                </a:solidFill>
              </a:rPr>
              <a:t> #11:  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https://www.gannmuseum.com/native-americans-of-benton/</a:t>
            </a:r>
            <a:endParaRPr sz="1400" b="1" dirty="0">
              <a:solidFill>
                <a:schemeClr val="dk1"/>
              </a:solidFill>
            </a:endParaRPr>
          </a:p>
        </p:txBody>
      </p:sp>
      <p:pic>
        <p:nvPicPr>
          <p:cNvPr id="167" name="Google Shape;16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375" y="741175"/>
            <a:ext cx="7591425" cy="3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</a:rPr>
              <a:t>Artefacto</a:t>
            </a:r>
            <a:r>
              <a:rPr lang="en-US" sz="1400" b="1" dirty="0">
                <a:solidFill>
                  <a:schemeClr val="dk1"/>
                </a:solidFill>
              </a:rPr>
              <a:t> #12: 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https://ou.edu/content/dam/archsurvey/docs/archsur-Sites_By_County.pdf</a:t>
            </a:r>
            <a:endParaRPr sz="1400" b="1" dirty="0">
              <a:solidFill>
                <a:schemeClr val="dk1"/>
              </a:solidFill>
            </a:endParaRPr>
          </a:p>
        </p:txBody>
      </p:sp>
      <p:pic>
        <p:nvPicPr>
          <p:cNvPr id="173" name="Google Shape;17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8900" y="780950"/>
            <a:ext cx="5986425" cy="3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 txBox="1">
            <a:spLocks noGrp="1"/>
          </p:cNvSpPr>
          <p:nvPr>
            <p:ph type="title"/>
          </p:nvPr>
        </p:nvSpPr>
        <p:spPr>
          <a:xfrm>
            <a:off x="457200" y="257822"/>
            <a:ext cx="82296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</a:rPr>
              <a:t>Artefacto</a:t>
            </a:r>
            <a:r>
              <a:rPr lang="en-US" sz="1400" b="1" dirty="0">
                <a:solidFill>
                  <a:schemeClr val="dk1"/>
                </a:solidFill>
              </a:rPr>
              <a:t> #13:  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http://ou.edu/content/dam/archsurvey/docs/archsur-Sites_By_County.pdf</a:t>
            </a:r>
            <a:endParaRPr sz="1400" b="1" dirty="0">
              <a:solidFill>
                <a:schemeClr val="dk1"/>
              </a:solidFill>
            </a:endParaRPr>
          </a:p>
        </p:txBody>
      </p:sp>
      <p:pic>
        <p:nvPicPr>
          <p:cNvPr id="179" name="Google Shape;17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313" y="621450"/>
            <a:ext cx="8397374" cy="33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8"/>
          <p:cNvSpPr txBox="1">
            <a:spLocks noGrp="1"/>
          </p:cNvSpPr>
          <p:nvPr>
            <p:ph type="title"/>
          </p:nvPr>
        </p:nvSpPr>
        <p:spPr>
          <a:xfrm>
            <a:off x="457200" y="129297"/>
            <a:ext cx="8229600" cy="2769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 err="1">
                <a:solidFill>
                  <a:schemeClr val="dk1"/>
                </a:solidFill>
              </a:rPr>
              <a:t>Artefacto</a:t>
            </a:r>
            <a:r>
              <a:rPr lang="en-US" sz="1500" b="1" dirty="0">
                <a:solidFill>
                  <a:schemeClr val="dk1"/>
                </a:solidFill>
              </a:rPr>
              <a:t> #14: </a:t>
            </a:r>
            <a:r>
              <a:rPr lang="en-US" sz="1400" b="1" dirty="0">
                <a:solidFill>
                  <a:schemeClr val="dk1"/>
                </a:solidFill>
              </a:rPr>
              <a:t> </a:t>
            </a: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</a:t>
            </a:r>
            <a:r>
              <a:rPr lang="en-US" sz="1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ou.edu</a:t>
            </a: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/content/dam/</a:t>
            </a:r>
            <a:r>
              <a:rPr lang="en-US" sz="1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archsurvey</a:t>
            </a: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/docs/</a:t>
            </a:r>
            <a:r>
              <a:rPr lang="en-US" sz="1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archsur-Sites_By_County.pdf</a:t>
            </a: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dirty="0">
              <a:solidFill>
                <a:schemeClr val="dk1"/>
              </a:solidFill>
            </a:endParaRPr>
          </a:p>
        </p:txBody>
      </p:sp>
      <p:pic>
        <p:nvPicPr>
          <p:cNvPr id="185" name="Google Shape;185;p38"/>
          <p:cNvPicPr preferRelativeResize="0"/>
          <p:nvPr/>
        </p:nvPicPr>
        <p:blipFill rotWithShape="1">
          <a:blip r:embed="rId3">
            <a:alphaModFix/>
          </a:blip>
          <a:srcRect t="5003" b="7667"/>
          <a:stretch/>
        </p:blipFill>
        <p:spPr>
          <a:xfrm>
            <a:off x="486450" y="800725"/>
            <a:ext cx="8171102" cy="326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9"/>
          <p:cNvSpPr txBox="1">
            <a:spLocks noGrp="1"/>
          </p:cNvSpPr>
          <p:nvPr>
            <p:ph type="title"/>
          </p:nvPr>
        </p:nvSpPr>
        <p:spPr>
          <a:xfrm>
            <a:off x="543700" y="99650"/>
            <a:ext cx="8143200" cy="740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Evaluando tus Etiquetas</a:t>
            </a:r>
          </a:p>
        </p:txBody>
      </p:sp>
      <p:sp>
        <p:nvSpPr>
          <p:cNvPr id="191" name="Google Shape;191;p39"/>
          <p:cNvSpPr txBox="1">
            <a:spLocks noGrp="1"/>
          </p:cNvSpPr>
          <p:nvPr>
            <p:ph type="body" idx="1"/>
          </p:nvPr>
        </p:nvSpPr>
        <p:spPr>
          <a:xfrm>
            <a:off x="457200" y="1022650"/>
            <a:ext cx="8229600" cy="280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s-ES_tradnl" dirty="0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s-ES_tradnl" sz="2200" dirty="0"/>
              <a:t>¿Fue más fácil investigar los artefactos de tus compañeros o de las tarjetas de artefactos? Explica.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s-ES_tradnl" dirty="0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s-ES_tradnl" sz="2200" dirty="0"/>
              <a:t>¿Estuvo de acuerdo tu equipo sobre lo que debían incluir en las etiquetas? ¿Por qué sí o por qué no?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s-ES_tradnl" dirty="0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s-ES_tradnl" sz="2200" dirty="0"/>
              <a:t>¿Piensas que todos arqueólogos e historiadores están de acuerdo cuando investigan un artefacto?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s-ES_tradnl" dirty="0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s-ES_tradnl" sz="2200" dirty="0"/>
              <a:t>¿Qué tipo de información hubiera podido ayudarles cuando decidían que incluir en las etiquetas de los artefactos? </a:t>
            </a: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lang="es-ES_tradn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644649" y="1007600"/>
            <a:ext cx="748953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s-ES_tradnl" dirty="0"/>
              <a:t>Museo de Mostrar y Contar</a:t>
            </a:r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ES_tradnl" dirty="0"/>
              <a:t>Investigando Fuentes Primarias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7675" y="645850"/>
            <a:ext cx="5996700" cy="371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 txBox="1">
            <a:spLocks noGrp="1"/>
          </p:cNvSpPr>
          <p:nvPr>
            <p:ph type="title"/>
          </p:nvPr>
        </p:nvSpPr>
        <p:spPr>
          <a:xfrm>
            <a:off x="457200" y="168850"/>
            <a:ext cx="8093700" cy="4770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u="sng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dk1"/>
                </a:solidFill>
              </a:rPr>
              <a:t> </a:t>
            </a:r>
            <a:r>
              <a:rPr lang="en-US" sz="1400" b="1" dirty="0" err="1">
                <a:solidFill>
                  <a:schemeClr val="dk1"/>
                </a:solidFill>
              </a:rPr>
              <a:t>Artefacto</a:t>
            </a:r>
            <a:r>
              <a:rPr lang="en-US" sz="1400" b="1" dirty="0">
                <a:solidFill>
                  <a:schemeClr val="dk1"/>
                </a:solidFill>
              </a:rPr>
              <a:t> #1: 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https://www.405magazine.com/the</a:t>
            </a:r>
            <a:r>
              <a:rPr lang="en-US" sz="1400" b="1" dirty="0">
                <a:solidFill>
                  <a:schemeClr val="dk1"/>
                </a:solidFill>
              </a:rPr>
              <a:t> treasure-of-spiro-mounds/</a:t>
            </a:r>
            <a:endParaRPr sz="14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457200" y="307250"/>
            <a:ext cx="8229600" cy="4770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lvl="0"/>
            <a:r>
              <a:rPr lang="en-US" sz="1400" b="1" dirty="0" err="1">
                <a:solidFill>
                  <a:schemeClr val="dk1"/>
                </a:solidFill>
              </a:rPr>
              <a:t>Artefacto</a:t>
            </a:r>
            <a:r>
              <a:rPr lang="en-US" sz="1400" b="1" dirty="0">
                <a:solidFill>
                  <a:schemeClr val="dk1"/>
                </a:solidFill>
              </a:rPr>
              <a:t> #2: https://www.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.smithsonianmag.com/blogs/national-museum-american-indian/</a:t>
            </a:r>
            <a:endParaRPr sz="1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2018/11/30/native-perspectives-american-indian-religious-freedom-act</a:t>
            </a:r>
            <a:endParaRPr sz="1400" b="1" dirty="0">
              <a:solidFill>
                <a:schemeClr val="dk1"/>
              </a:solidFill>
            </a:endParaRPr>
          </a:p>
        </p:txBody>
      </p:sp>
      <p:pic>
        <p:nvPicPr>
          <p:cNvPr id="113" name="Google Shape;113;p26"/>
          <p:cNvPicPr preferRelativeResize="0"/>
          <p:nvPr/>
        </p:nvPicPr>
        <p:blipFill rotWithShape="1">
          <a:blip r:embed="rId4">
            <a:alphaModFix/>
          </a:blip>
          <a:srcRect b="-2322"/>
          <a:stretch/>
        </p:blipFill>
        <p:spPr>
          <a:xfrm>
            <a:off x="1097275" y="877325"/>
            <a:ext cx="6346426" cy="34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457200" y="307250"/>
            <a:ext cx="66504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lvl="0"/>
            <a:r>
              <a:rPr lang="en-US" sz="1400" b="1" dirty="0" err="1">
                <a:solidFill>
                  <a:schemeClr val="dk1"/>
                </a:solidFill>
              </a:rPr>
              <a:t>Artefacto</a:t>
            </a:r>
            <a:r>
              <a:rPr lang="en-US" sz="1400" b="1" dirty="0">
                <a:solidFill>
                  <a:schemeClr val="dk1"/>
                </a:solidFill>
              </a:rPr>
              <a:t> #3:</a:t>
            </a:r>
            <a:r>
              <a:rPr lang="en-US" sz="1400" b="1" dirty="0"/>
              <a:t> 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https://archeology.uark.edu/who-we-are/50moments/spiromounds/</a:t>
            </a:r>
            <a:endParaRPr sz="1400" b="1" dirty="0">
              <a:solidFill>
                <a:schemeClr val="dk1"/>
              </a:solidFill>
            </a:endParaRPr>
          </a:p>
        </p:txBody>
      </p:sp>
      <p:pic>
        <p:nvPicPr>
          <p:cNvPr id="119" name="Google Shape;119;p27"/>
          <p:cNvPicPr preferRelativeResize="0"/>
          <p:nvPr/>
        </p:nvPicPr>
        <p:blipFill rotWithShape="1">
          <a:blip r:embed="rId4">
            <a:alphaModFix/>
          </a:blip>
          <a:srcRect t="9709" b="2816"/>
          <a:stretch/>
        </p:blipFill>
        <p:spPr>
          <a:xfrm>
            <a:off x="1575900" y="644025"/>
            <a:ext cx="4266375" cy="37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6825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lvl="0"/>
            <a:r>
              <a:rPr lang="en-US" sz="1400" b="1" dirty="0" err="1">
                <a:solidFill>
                  <a:schemeClr val="dk1"/>
                </a:solidFill>
              </a:rPr>
              <a:t>Artefacto</a:t>
            </a:r>
            <a:r>
              <a:rPr lang="en-US" sz="1400" b="1" dirty="0">
                <a:solidFill>
                  <a:schemeClr val="dk1"/>
                </a:solidFill>
              </a:rPr>
              <a:t> #4: </a:t>
            </a:r>
            <a:r>
              <a:rPr lang="en-US" sz="1366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https://okwnews.com/news/whatzup/the-first-major-exhibit-displaying-the-</a:t>
            </a:r>
            <a:endParaRPr sz="3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66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history-art-and-artifacts-of-the-spiro-mounds-is-at-the-national-cowboy-western-heritage-museum-through-may-9</a:t>
            </a:r>
            <a:endParaRPr sz="4066" b="1" dirty="0">
              <a:solidFill>
                <a:schemeClr val="dk1"/>
              </a:solidFill>
            </a:endParaRPr>
          </a:p>
        </p:txBody>
      </p:sp>
      <p:pic>
        <p:nvPicPr>
          <p:cNvPr id="125" name="Google Shape;12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026238" y="46038"/>
            <a:ext cx="2360000" cy="505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title"/>
          </p:nvPr>
        </p:nvSpPr>
        <p:spPr>
          <a:xfrm>
            <a:off x="457200" y="307250"/>
            <a:ext cx="82296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lvl="0"/>
            <a:r>
              <a:rPr lang="en-US" sz="1400" b="1" dirty="0" err="1">
                <a:solidFill>
                  <a:schemeClr val="dk1"/>
                </a:solidFill>
                <a:highlight>
                  <a:schemeClr val="lt1"/>
                </a:highlight>
              </a:rPr>
              <a:t>Artefacto</a:t>
            </a:r>
            <a:r>
              <a:rPr lang="en-US" sz="1400" b="1" dirty="0">
                <a:solidFill>
                  <a:schemeClr val="dk1"/>
                </a:solidFill>
                <a:highlight>
                  <a:schemeClr val="lt1"/>
                </a:highlight>
              </a:rPr>
              <a:t> #5</a:t>
            </a:r>
            <a:r>
              <a:rPr lang="en-US" sz="1400" b="1" dirty="0">
                <a:solidFill>
                  <a:schemeClr val="dk1"/>
                </a:solidFill>
              </a:rPr>
              <a:t>: 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https://archeology.uark.edu/who-we-are/50moments/spiromounds</a:t>
            </a: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400" b="1" dirty="0">
                <a:solidFill>
                  <a:schemeClr val="dk1"/>
                </a:solidFill>
              </a:rPr>
              <a:t> </a:t>
            </a:r>
            <a:endParaRPr sz="1400" b="1" dirty="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pic>
        <p:nvPicPr>
          <p:cNvPr id="131" name="Google Shape;13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675" y="696075"/>
            <a:ext cx="7096125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5079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lvl="0"/>
            <a:r>
              <a:rPr lang="en-US" sz="1400" b="1" dirty="0" err="1">
                <a:solidFill>
                  <a:schemeClr val="dk1"/>
                </a:solidFill>
              </a:rPr>
              <a:t>Artefacto</a:t>
            </a:r>
            <a:r>
              <a:rPr lang="en-US" sz="1400" b="1" dirty="0">
                <a:solidFill>
                  <a:schemeClr val="dk1"/>
                </a:solidFill>
              </a:rPr>
              <a:t> #6: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Arial"/>
                <a:cs typeface="Arial"/>
                <a:sym typeface="Arial"/>
              </a:rPr>
              <a:t> 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https://archeology.uark.edu/who-we-are/50moments/spiromounds/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 </a:t>
            </a:r>
            <a:endParaRPr sz="1600" b="1" dirty="0"/>
          </a:p>
        </p:txBody>
      </p:sp>
      <p:pic>
        <p:nvPicPr>
          <p:cNvPr id="137" name="Google Shape;137;p30"/>
          <p:cNvPicPr preferRelativeResize="0"/>
          <p:nvPr/>
        </p:nvPicPr>
        <p:blipFill rotWithShape="1">
          <a:blip r:embed="rId4">
            <a:alphaModFix/>
          </a:blip>
          <a:srcRect t="5420" r="5258" b="-5419"/>
          <a:stretch/>
        </p:blipFill>
        <p:spPr>
          <a:xfrm>
            <a:off x="1190400" y="939425"/>
            <a:ext cx="5999501" cy="34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2616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spAutoFit/>
          </a:bodyPr>
          <a:lstStyle/>
          <a:p>
            <a:pPr lvl="0"/>
            <a:r>
              <a:rPr lang="en-US" sz="1400" b="1" dirty="0" err="1">
                <a:solidFill>
                  <a:schemeClr val="dk1"/>
                </a:solidFill>
              </a:rPr>
              <a:t>Artefacto</a:t>
            </a:r>
            <a:r>
              <a:rPr lang="en-US" sz="1400" b="1" dirty="0">
                <a:solidFill>
                  <a:schemeClr val="dk1"/>
                </a:solidFill>
              </a:rPr>
              <a:t> #7: </a:t>
            </a:r>
            <a:r>
              <a:rPr lang="en-US" sz="1400" b="1" dirty="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https://ktul.com/archive/gallery/spiro-mounds-artifact-turns-up-at-goodwill?photo=1</a:t>
            </a:r>
            <a:r>
              <a:rPr lang="en-US" sz="1400" b="1" dirty="0">
                <a:solidFill>
                  <a:schemeClr val="dk1"/>
                </a:solidFill>
              </a:rPr>
              <a:t> </a:t>
            </a:r>
            <a:endParaRPr sz="1400" b="1" dirty="0">
              <a:solidFill>
                <a:schemeClr val="dk1"/>
              </a:solidFill>
            </a:endParaRPr>
          </a:p>
        </p:txBody>
      </p:sp>
      <p:pic>
        <p:nvPicPr>
          <p:cNvPr id="143" name="Google Shape;14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050" y="767650"/>
            <a:ext cx="2818600" cy="360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353</Words>
  <Application>Microsoft Office PowerPoint</Application>
  <PresentationFormat>On-screen Show (16:9)</PresentationFormat>
  <Paragraphs>25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Noto Sans Symbols</vt:lpstr>
      <vt:lpstr>LEARN theme</vt:lpstr>
      <vt:lpstr>LEARN theme</vt:lpstr>
      <vt:lpstr>PowerPoint Presentation</vt:lpstr>
      <vt:lpstr>Museo de Mostrar y Contar</vt:lpstr>
      <vt:lpstr>  Artefacto #1: https://www.405magazine.com/the treasure-of-spiro-mounds/</vt:lpstr>
      <vt:lpstr>Artefacto #2: https://www..smithsonianmag.com/blogs/national-museum-american-indian/ 2018/11/30/native-perspectives-american-indian-religious-freedom-act</vt:lpstr>
      <vt:lpstr>Artefacto #3: https://archeology.uark.edu/who-we-are/50moments/spiromounds/</vt:lpstr>
      <vt:lpstr>Artefacto #4: https://okwnews.com/news/whatzup/the-first-major-exhibit-displaying-the- history-art-and-artifacts-of-the-spiro-mounds-is-at-the-national-cowboy-western-heritage-museum-through-may-9</vt:lpstr>
      <vt:lpstr>Artefacto #5: https://archeology.uark.edu/who-we-are/50moments/spiromounds/ </vt:lpstr>
      <vt:lpstr>Artefacto #6: https://archeology.uark.edu/who-we-are/50moments/spiromounds/  </vt:lpstr>
      <vt:lpstr>Artefacto #7: https://ktul.com/archive/gallery/spiro-mounds-artifact-turns-up-at-goodwill?photo=1 </vt:lpstr>
      <vt:lpstr>Artefacto #8:  https://www.texasbeyondhistory.net/tejas/clay/tradition.html</vt:lpstr>
      <vt:lpstr>Artefacto #9: https://www.okhistory.org/learn/archaeology3 </vt:lpstr>
      <vt:lpstr>Artefacto #10: https://en.wikipedia.org/wiki/Spiro_Mounds</vt:lpstr>
      <vt:lpstr>Artefacto #11:  https://www.gannmuseum.com/native-americans-of-benton/</vt:lpstr>
      <vt:lpstr>Artefacto #12: https://ou.edu/content/dam/archsurvey/docs/archsur-Sites_By_County.pdf</vt:lpstr>
      <vt:lpstr>Artefacto #13:  http://ou.edu/content/dam/archsurvey/docs/archsur-Sites_By_County.pdf</vt:lpstr>
      <vt:lpstr>Artefacto #14:  http://ou.edu/content/dam/archsurvey/docs/archsur-Sites_By_County.pdf </vt:lpstr>
      <vt:lpstr>Evaluando tus Etiquetas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 and Tell Museum</dc:title>
  <dc:creator>K20 Center</dc:creator>
  <cp:lastModifiedBy>Daniella Peters</cp:lastModifiedBy>
  <cp:revision>6</cp:revision>
  <dcterms:modified xsi:type="dcterms:W3CDTF">2022-06-21T17:11:48Z</dcterms:modified>
</cp:coreProperties>
</file>