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83668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5A4A14-72B6-4A4F-A3DF-0FD0522F64F1}" v="3" dt="2022-06-21T17:12:12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42" d="100"/>
          <a:sy n="142" d="100"/>
        </p:scale>
        <p:origin x="723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s, Daniella M." userId="87fb469b-cd7a-4b12-a1ae-bba5f0610088" providerId="ADAL" clId="{BC5A4A14-72B6-4A4F-A3DF-0FD0522F64F1}"/>
    <pc:docChg chg="custSel modSld">
      <pc:chgData name="Peters, Daniella M." userId="87fb469b-cd7a-4b12-a1ae-bba5f0610088" providerId="ADAL" clId="{BC5A4A14-72B6-4A4F-A3DF-0FD0522F64F1}" dt="2022-06-21T17:12:06.627" v="0" actId="27636"/>
      <pc:docMkLst>
        <pc:docMk/>
      </pc:docMkLst>
      <pc:sldChg chg="modSp mod">
        <pc:chgData name="Peters, Daniella M." userId="87fb469b-cd7a-4b12-a1ae-bba5f0610088" providerId="ADAL" clId="{BC5A4A14-72B6-4A4F-A3DF-0FD0522F64F1}" dt="2022-06-21T17:12:06.627" v="0" actId="27636"/>
        <pc:sldMkLst>
          <pc:docMk/>
          <pc:sldMk cId="0" sldId="273"/>
        </pc:sldMkLst>
        <pc:spChg chg="mod">
          <ac:chgData name="Peters, Daniella M." userId="87fb469b-cd7a-4b12-a1ae-bba5f0610088" providerId="ADAL" clId="{BC5A4A14-72B6-4A4F-A3DF-0FD0522F64F1}" dt="2022-06-21T17:12:06.627" v="0" actId="27636"/>
          <ac:spMkLst>
            <pc:docMk/>
            <pc:sldMk cId="0" sldId="273"/>
            <ac:spMk id="19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3217de84c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3217de84c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3217de84c9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3217de84c9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217de84c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217de84c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217de84c9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3217de84c9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3217de84c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3217de84c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3217de84c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3217de84c9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217de8f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3217de8f4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32b97252e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32b97252e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2b97252e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32b97252e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3217de84c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3217de84c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217de84c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3217de84c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217de84c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217de84c9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3217de84c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3217de84c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3217de84c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3217de84c9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622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7" name="Google Shape;17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</p:sp>
      <p:pic>
        <p:nvPicPr>
          <p:cNvPr id="18" name="Google Shape;1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2" name="Google Shape;22;p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150" cy="1420813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/>
        </p:nvSpPr>
        <p:spPr>
          <a:xfrm>
            <a:off x="1714042" y="1257835"/>
            <a:ext cx="5387473" cy="304932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2567316" y="1534732"/>
            <a:ext cx="3774791" cy="225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2986138" y="3811439"/>
            <a:ext cx="2937146" cy="49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29" name="Google Shape;29;p6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34179" t="21571" r="32617" b="56088"/>
          <a:stretch/>
        </p:blipFill>
        <p:spPr>
          <a:xfrm>
            <a:off x="1927665" y="1352281"/>
            <a:ext cx="604469" cy="510262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  <p:pic>
        <p:nvPicPr>
          <p:cNvPr id="30" name="Google Shape;3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622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" name="Google Shape;4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tul.com/archive/gallery/spiro-mounds-artifact-turns-up-at-goodwill?photo=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xasbeyondhistory.net/tejas/clay/tradition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khistory.org/learn/archaeology3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piro_Mound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nnmuseum.com/native-americans-of-benton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ou.edu/content/dam/archsurvey/docs/archsur-Sites_By_County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ou.edu/content/dam/archsurvey/docs/archsur-Sites_By_County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405magazine.com/th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ithsonianmag.com/blogs/national-museum-american-indian/2018/11/30/native-perspectives-american-indian-religious-freedom-ac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eology.uark.edu/who-we-are/50moments/spiromound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kwnews.com/news/whatzup/the-first-major-exhibit-displaying-the-history-art-and-artifacts-of-the-spiro-mounds-is-at-the-national-cowboy-western-heritage-museum-through-may-9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eology.uark.edu/who-we-are/50moments/spiromound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eology.uark.edu/who-we-are/50moments/spiromound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2616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</a:rPr>
              <a:t>Artifact #7:  </a:t>
            </a:r>
            <a:r>
              <a:rPr lang="en-US" sz="1400" b="1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https://ktul.com/archive/gallery/spiro-mounds-artifact-turns-up-at-goodwill?photo=1</a:t>
            </a:r>
            <a:r>
              <a:rPr lang="en-US" sz="1400" b="1">
                <a:solidFill>
                  <a:schemeClr val="dk1"/>
                </a:solidFill>
              </a:rPr>
              <a:t> </a:t>
            </a:r>
            <a:endParaRPr sz="1400" b="1">
              <a:solidFill>
                <a:schemeClr val="dk1"/>
              </a:solidFill>
            </a:endParaRPr>
          </a:p>
        </p:txBody>
      </p:sp>
      <p:pic>
        <p:nvPicPr>
          <p:cNvPr id="143" name="Google Shape;14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050" y="767650"/>
            <a:ext cx="2818600" cy="360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2"/>
          <p:cNvSpPr txBox="1">
            <a:spLocks noGrp="1"/>
          </p:cNvSpPr>
          <p:nvPr>
            <p:ph type="title"/>
          </p:nvPr>
        </p:nvSpPr>
        <p:spPr>
          <a:xfrm>
            <a:off x="457200" y="307251"/>
            <a:ext cx="8229600" cy="2616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</a:rPr>
              <a:t>Artifact #8:  </a:t>
            </a:r>
            <a:r>
              <a:rPr lang="en-US" sz="1400" b="1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https://www.texasbeyondhistory.net/tejas/clay/tradition.html</a:t>
            </a:r>
            <a:endParaRPr sz="1400" b="1">
              <a:solidFill>
                <a:schemeClr val="dk1"/>
              </a:solidFill>
            </a:endParaRPr>
          </a:p>
        </p:txBody>
      </p:sp>
      <p:pic>
        <p:nvPicPr>
          <p:cNvPr id="149" name="Google Shape;149;p32"/>
          <p:cNvPicPr preferRelativeResize="0"/>
          <p:nvPr/>
        </p:nvPicPr>
        <p:blipFill rotWithShape="1">
          <a:blip r:embed="rId4">
            <a:alphaModFix/>
          </a:blip>
          <a:srcRect l="3669" r="-3670"/>
          <a:stretch/>
        </p:blipFill>
        <p:spPr>
          <a:xfrm>
            <a:off x="1378200" y="670900"/>
            <a:ext cx="6997075" cy="352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6003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</a:rPr>
              <a:t>Artifact 9:</a:t>
            </a:r>
            <a:r>
              <a:rPr lang="en-US" sz="1400" b="1"/>
              <a:t> </a:t>
            </a:r>
            <a:r>
              <a:rPr lang="en-US" sz="1400" b="1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https://www.okhistory.org/learn/archaeology3</a:t>
            </a:r>
            <a:r>
              <a:rPr lang="en-US" sz="1400" b="1">
                <a:solidFill>
                  <a:schemeClr val="dk1"/>
                </a:solidFill>
              </a:rPr>
              <a:t> </a:t>
            </a:r>
            <a:r>
              <a:rPr lang="en-US" b="1">
                <a:solidFill>
                  <a:schemeClr val="dk1"/>
                </a:solidFill>
              </a:rPr>
              <a:t> 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55" name="Google Shape;15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830750" y="-57375"/>
            <a:ext cx="3098400" cy="525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6003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sz="1400" b="1">
                <a:solidFill>
                  <a:schemeClr val="dk1"/>
                </a:solidFill>
              </a:rPr>
              <a:t>Artifact #10: </a:t>
            </a:r>
            <a:r>
              <a:rPr lang="en-US" sz="1400" b="1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https://en.wikipedia.org/wiki/Spiro_Mounds</a:t>
            </a:r>
            <a:endParaRPr sz="1400" b="1">
              <a:solidFill>
                <a:schemeClr val="dk1"/>
              </a:solidFill>
            </a:endParaRPr>
          </a:p>
        </p:txBody>
      </p:sp>
      <p:pic>
        <p:nvPicPr>
          <p:cNvPr id="161" name="Google Shape;16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5700" y="1099475"/>
            <a:ext cx="4606600" cy="31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5"/>
          <p:cNvSpPr txBox="1">
            <a:spLocks noGrp="1"/>
          </p:cNvSpPr>
          <p:nvPr>
            <p:ph type="title"/>
          </p:nvPr>
        </p:nvSpPr>
        <p:spPr>
          <a:xfrm>
            <a:off x="761175" y="307250"/>
            <a:ext cx="7648800" cy="2616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</a:rPr>
              <a:t>Artifact #11:  </a:t>
            </a:r>
            <a:r>
              <a:rPr lang="en-US" sz="1400" b="1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https://www.gannmuseum.com/native-americans-of-benton/</a:t>
            </a:r>
            <a:endParaRPr sz="1400" b="1">
              <a:solidFill>
                <a:schemeClr val="dk1"/>
              </a:solidFill>
            </a:endParaRPr>
          </a:p>
        </p:txBody>
      </p:sp>
      <p:pic>
        <p:nvPicPr>
          <p:cNvPr id="167" name="Google Shape;16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375" y="741175"/>
            <a:ext cx="7591425" cy="35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2616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</a:rPr>
              <a:t>Artifact #12: </a:t>
            </a:r>
            <a:r>
              <a:rPr lang="en-US" sz="1400" b="1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https://ou.edu/content/dam/archsurvey/docs/archsur-Sites_By_County.pdf</a:t>
            </a:r>
            <a:endParaRPr sz="1400" b="1">
              <a:solidFill>
                <a:schemeClr val="dk1"/>
              </a:solidFill>
            </a:endParaRPr>
          </a:p>
        </p:txBody>
      </p:sp>
      <p:pic>
        <p:nvPicPr>
          <p:cNvPr id="173" name="Google Shape;17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8900" y="780950"/>
            <a:ext cx="5986425" cy="34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7"/>
          <p:cNvSpPr txBox="1">
            <a:spLocks noGrp="1"/>
          </p:cNvSpPr>
          <p:nvPr>
            <p:ph type="title"/>
          </p:nvPr>
        </p:nvSpPr>
        <p:spPr>
          <a:xfrm>
            <a:off x="457200" y="257822"/>
            <a:ext cx="8229600" cy="2616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</a:rPr>
              <a:t>Artifact #13:  </a:t>
            </a:r>
            <a:r>
              <a:rPr lang="en-US" sz="1400" b="1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http://ou.edu/content/dam/archsurvey/docs/archsur-Sites_By_County.pdf</a:t>
            </a:r>
            <a:endParaRPr sz="1400" b="1">
              <a:solidFill>
                <a:schemeClr val="dk1"/>
              </a:solidFill>
            </a:endParaRPr>
          </a:p>
        </p:txBody>
      </p:sp>
      <p:pic>
        <p:nvPicPr>
          <p:cNvPr id="179" name="Google Shape;17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313" y="621450"/>
            <a:ext cx="8397374" cy="338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8"/>
          <p:cNvSpPr txBox="1">
            <a:spLocks noGrp="1"/>
          </p:cNvSpPr>
          <p:nvPr>
            <p:ph type="title"/>
          </p:nvPr>
        </p:nvSpPr>
        <p:spPr>
          <a:xfrm>
            <a:off x="457200" y="129297"/>
            <a:ext cx="8229600" cy="2769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</a:rPr>
              <a:t>Artifact #14: </a:t>
            </a:r>
            <a:r>
              <a:rPr lang="en-US" sz="1400" b="1">
                <a:solidFill>
                  <a:schemeClr val="dk1"/>
                </a:solidFill>
              </a:rPr>
              <a:t> </a:t>
            </a: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http://ou.edu/content/dam/archsurvey/docs/archsur-Sites_By_County.pdf </a:t>
            </a:r>
            <a:endParaRPr sz="1400" b="1">
              <a:solidFill>
                <a:schemeClr val="dk1"/>
              </a:solidFill>
            </a:endParaRPr>
          </a:p>
        </p:txBody>
      </p:sp>
      <p:pic>
        <p:nvPicPr>
          <p:cNvPr id="185" name="Google Shape;185;p38"/>
          <p:cNvPicPr preferRelativeResize="0"/>
          <p:nvPr/>
        </p:nvPicPr>
        <p:blipFill rotWithShape="1">
          <a:blip r:embed="rId3">
            <a:alphaModFix/>
          </a:blip>
          <a:srcRect t="5003" b="7667"/>
          <a:stretch/>
        </p:blipFill>
        <p:spPr>
          <a:xfrm>
            <a:off x="486450" y="800725"/>
            <a:ext cx="8171102" cy="326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9"/>
          <p:cNvSpPr txBox="1">
            <a:spLocks noGrp="1"/>
          </p:cNvSpPr>
          <p:nvPr>
            <p:ph type="title"/>
          </p:nvPr>
        </p:nvSpPr>
        <p:spPr>
          <a:xfrm>
            <a:off x="543700" y="99650"/>
            <a:ext cx="8143200" cy="740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Evaluating Your Label Cards</a:t>
            </a:r>
            <a:endParaRPr dirty="0"/>
          </a:p>
        </p:txBody>
      </p:sp>
      <p:sp>
        <p:nvSpPr>
          <p:cNvPr id="191" name="Google Shape;191;p39"/>
          <p:cNvSpPr txBox="1">
            <a:spLocks noGrp="1"/>
          </p:cNvSpPr>
          <p:nvPr>
            <p:ph type="body" idx="1"/>
          </p:nvPr>
        </p:nvSpPr>
        <p:spPr>
          <a:xfrm>
            <a:off x="457200" y="1022650"/>
            <a:ext cx="8229600" cy="280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lang="en-US">
                <a:solidFill>
                  <a:srgbClr val="991B1E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200"/>
              <a:t>Was it easier to investigate artifacts from your peers or from the artifact cards? Explain.</a:t>
            </a:r>
            <a:endParaRPr sz="2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lang="en-US">
                <a:solidFill>
                  <a:srgbClr val="991B1E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200"/>
              <a:t>Did your team agree on what to write on the label card? Why or why not?</a:t>
            </a:r>
            <a:endParaRPr sz="2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lang="en-US">
                <a:solidFill>
                  <a:srgbClr val="991B1E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200"/>
              <a:t>Do you think that archeologists and historians all agree when investigating an artifact?</a:t>
            </a:r>
            <a:endParaRPr sz="2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lang="en-US">
                <a:solidFill>
                  <a:srgbClr val="991B1E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200"/>
              <a:t>What information would have helped in labeling the artifacts? </a:t>
            </a:r>
            <a:endParaRPr sz="220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ctrTitle"/>
          </p:nvPr>
        </p:nvSpPr>
        <p:spPr>
          <a:xfrm>
            <a:off x="644650" y="1007600"/>
            <a:ext cx="64179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/>
              <a:t>Show and Tell Museum</a:t>
            </a:r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marR="34289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Investigating Primary Sources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/>
          <p:nvPr/>
        </p:nvSpPr>
        <p:spPr>
          <a:xfrm>
            <a:off x="0" y="0"/>
            <a:ext cx="91440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Artifact Cards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for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Show and Tell Museum Lesson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4"/>
          <p:cNvSpPr txBox="1"/>
          <p:nvPr/>
        </p:nvSpPr>
        <p:spPr>
          <a:xfrm>
            <a:off x="731525" y="1504350"/>
            <a:ext cx="7779900" cy="2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Teacher Prep for the EXTEND section</a:t>
            </a:r>
            <a:endParaRPr sz="16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-US" sz="1500">
                <a:solidFill>
                  <a:schemeClr val="lt1"/>
                </a:solidFill>
              </a:rPr>
              <a:t>Print, in color, if possible, enough sets of the slides so that each group will get an entire set. You can choose not to use all of the cards.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-US" sz="1500">
                <a:solidFill>
                  <a:schemeClr val="lt1"/>
                </a:solidFill>
              </a:rPr>
              <a:t>Optional Lamination of the cards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-US" sz="1500">
                <a:solidFill>
                  <a:schemeClr val="lt1"/>
                </a:solidFill>
              </a:rPr>
              <a:t>Cut the pages in half, so each artifact is separate.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-US" sz="1500">
                <a:solidFill>
                  <a:schemeClr val="lt1"/>
                </a:solidFill>
              </a:rPr>
              <a:t>If you prefer a digital use of the artifact cards, upload the artifact slides into Google Classroom or your school's classroom management system. 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7675" y="645850"/>
            <a:ext cx="5996700" cy="3716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5"/>
          <p:cNvSpPr txBox="1">
            <a:spLocks noGrp="1"/>
          </p:cNvSpPr>
          <p:nvPr>
            <p:ph type="title"/>
          </p:nvPr>
        </p:nvSpPr>
        <p:spPr>
          <a:xfrm>
            <a:off x="457200" y="168850"/>
            <a:ext cx="8093700" cy="4770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u="sng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 </a:t>
            </a:r>
            <a:r>
              <a:rPr lang="en-US" sz="1400" b="1">
                <a:solidFill>
                  <a:schemeClr val="dk1"/>
                </a:solidFill>
              </a:rPr>
              <a:t>Artifact #1: </a:t>
            </a:r>
            <a:r>
              <a:rPr lang="en-US" sz="1400" b="1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https://www.405magazine.com/the</a:t>
            </a:r>
            <a:r>
              <a:rPr lang="en-US" sz="1400" b="1">
                <a:solidFill>
                  <a:schemeClr val="dk1"/>
                </a:solidFill>
              </a:rPr>
              <a:t> treasure-of-spiro-mounds/</a:t>
            </a:r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title"/>
          </p:nvPr>
        </p:nvSpPr>
        <p:spPr>
          <a:xfrm>
            <a:off x="457200" y="307250"/>
            <a:ext cx="8229600" cy="4770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</a:rPr>
              <a:t>Artifact #2:  https://www.</a:t>
            </a:r>
            <a:r>
              <a:rPr lang="en-US" sz="1400" b="1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.smithsonianmag.com/blogs/national-museum-american-indian/</a:t>
            </a:r>
            <a:endParaRPr sz="1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2018/11/30/native-perspectives-american-indian-religious-freedom-act</a:t>
            </a:r>
            <a:endParaRPr sz="1400" b="1">
              <a:solidFill>
                <a:schemeClr val="dk1"/>
              </a:solidFill>
            </a:endParaRPr>
          </a:p>
        </p:txBody>
      </p:sp>
      <p:pic>
        <p:nvPicPr>
          <p:cNvPr id="113" name="Google Shape;113;p26"/>
          <p:cNvPicPr preferRelativeResize="0"/>
          <p:nvPr/>
        </p:nvPicPr>
        <p:blipFill rotWithShape="1">
          <a:blip r:embed="rId4">
            <a:alphaModFix/>
          </a:blip>
          <a:srcRect b="-2322"/>
          <a:stretch/>
        </p:blipFill>
        <p:spPr>
          <a:xfrm>
            <a:off x="1097275" y="877325"/>
            <a:ext cx="6346426" cy="348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title"/>
          </p:nvPr>
        </p:nvSpPr>
        <p:spPr>
          <a:xfrm>
            <a:off x="457200" y="307250"/>
            <a:ext cx="6650400" cy="2616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</a:rPr>
              <a:t>Artifact #3:</a:t>
            </a:r>
            <a:r>
              <a:rPr lang="en-US" sz="1400" b="1"/>
              <a:t> </a:t>
            </a:r>
            <a:r>
              <a:rPr lang="en-US" sz="1400" b="1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https://archeology.uark.edu/who-we-are/50moments/spiromounds/</a:t>
            </a:r>
            <a:endParaRPr sz="1400" b="1">
              <a:solidFill>
                <a:schemeClr val="dk1"/>
              </a:solidFill>
            </a:endParaRPr>
          </a:p>
        </p:txBody>
      </p:sp>
      <p:pic>
        <p:nvPicPr>
          <p:cNvPr id="119" name="Google Shape;119;p27"/>
          <p:cNvPicPr preferRelativeResize="0"/>
          <p:nvPr/>
        </p:nvPicPr>
        <p:blipFill rotWithShape="1">
          <a:blip r:embed="rId4">
            <a:alphaModFix/>
          </a:blip>
          <a:srcRect t="9709" b="2816"/>
          <a:stretch/>
        </p:blipFill>
        <p:spPr>
          <a:xfrm>
            <a:off x="1575900" y="644025"/>
            <a:ext cx="4266375" cy="37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6825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</a:rPr>
              <a:t>Artifact #4: </a:t>
            </a:r>
            <a:r>
              <a:rPr lang="en-US" sz="1366" b="1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https://okwnews.com/news/whatzup/the-first-major-exhibit-displaying-the-</a:t>
            </a:r>
            <a:endParaRPr sz="3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66" b="1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history-art-and-artifacts-of-the-spiro-mounds-is-at-the-national-cowboy-western-heritage-museum-through-may-9</a:t>
            </a:r>
            <a:endParaRPr sz="4066" b="1">
              <a:solidFill>
                <a:schemeClr val="dk1"/>
              </a:solidFill>
            </a:endParaRPr>
          </a:p>
        </p:txBody>
      </p:sp>
      <p:pic>
        <p:nvPicPr>
          <p:cNvPr id="125" name="Google Shape;12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026238" y="46038"/>
            <a:ext cx="2360000" cy="505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title"/>
          </p:nvPr>
        </p:nvSpPr>
        <p:spPr>
          <a:xfrm>
            <a:off x="457200" y="307250"/>
            <a:ext cx="8229600" cy="2616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highlight>
                  <a:schemeClr val="lt1"/>
                </a:highlight>
              </a:rPr>
              <a:t>Artifact #5</a:t>
            </a:r>
            <a:r>
              <a:rPr lang="en-US" sz="1400" b="1">
                <a:solidFill>
                  <a:schemeClr val="dk1"/>
                </a:solidFill>
              </a:rPr>
              <a:t>:  </a:t>
            </a:r>
            <a:r>
              <a:rPr lang="en-US" sz="1400" b="1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https://archeology.uark.edu/who-we-are/50moments/spiromounds</a:t>
            </a: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400" b="1">
                <a:solidFill>
                  <a:schemeClr val="dk1"/>
                </a:solidFill>
              </a:rPr>
              <a:t> </a:t>
            </a:r>
            <a:endParaRPr sz="1400" b="1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pic>
        <p:nvPicPr>
          <p:cNvPr id="131" name="Google Shape;13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3675" y="696075"/>
            <a:ext cx="7096125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5079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</a:rPr>
              <a:t>Artifact #6:</a:t>
            </a:r>
            <a:r>
              <a:rPr lang="en-US" sz="1400" b="1" dirty="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https://archeology.uark.edu/who-we-are/50moments/spiromounds/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 </a:t>
            </a:r>
            <a:endParaRPr sz="1600" b="1" dirty="0"/>
          </a:p>
        </p:txBody>
      </p:sp>
      <p:pic>
        <p:nvPicPr>
          <p:cNvPr id="137" name="Google Shape;137;p30"/>
          <p:cNvPicPr preferRelativeResize="0"/>
          <p:nvPr/>
        </p:nvPicPr>
        <p:blipFill rotWithShape="1">
          <a:blip r:embed="rId4">
            <a:alphaModFix/>
          </a:blip>
          <a:srcRect t="5420" r="5258" b="-5419"/>
          <a:stretch/>
        </p:blipFill>
        <p:spPr>
          <a:xfrm>
            <a:off x="1190400" y="939425"/>
            <a:ext cx="5999501" cy="34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</Words>
  <Application>Microsoft Office PowerPoint</Application>
  <PresentationFormat>On-screen Show (16:9)</PresentationFormat>
  <Paragraphs>34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Noto Sans Symbols</vt:lpstr>
      <vt:lpstr>LEARN theme</vt:lpstr>
      <vt:lpstr>LEARN theme</vt:lpstr>
      <vt:lpstr>PowerPoint Presentation</vt:lpstr>
      <vt:lpstr>Show and Tell Museum</vt:lpstr>
      <vt:lpstr>PowerPoint Presentation</vt:lpstr>
      <vt:lpstr>  Artifact #1: https://www.405magazine.com/the treasure-of-spiro-mounds/</vt:lpstr>
      <vt:lpstr>Artifact #2:  https://www..smithsonianmag.com/blogs/national-museum-american-indian/ 2018/11/30/native-perspectives-american-indian-religious-freedom-act</vt:lpstr>
      <vt:lpstr>Artifact #3: https://archeology.uark.edu/who-we-are/50moments/spiromounds/</vt:lpstr>
      <vt:lpstr>Artifact #4: https://okwnews.com/news/whatzup/the-first-major-exhibit-displaying-the- history-art-and-artifacts-of-the-spiro-mounds-is-at-the-national-cowboy-western-heritage-museum-through-may-9</vt:lpstr>
      <vt:lpstr>Artifact #5:  https://archeology.uark.edu/who-we-are/50moments/spiromounds/ </vt:lpstr>
      <vt:lpstr>Artifact #6: https://archeology.uark.edu/who-we-are/50moments/spiromounds/  </vt:lpstr>
      <vt:lpstr>Artifact #7:  https://ktul.com/archive/gallery/spiro-mounds-artifact-turns-up-at-goodwill?photo=1 </vt:lpstr>
      <vt:lpstr>Artifact #8:  https://www.texasbeyondhistory.net/tejas/clay/tradition.html</vt:lpstr>
      <vt:lpstr>Artifact 9: https://www.okhistory.org/learn/archaeology3  </vt:lpstr>
      <vt:lpstr>  Artifact #10: https://en.wikipedia.org/wiki/Spiro_Mounds</vt:lpstr>
      <vt:lpstr>Artifact #11:  https://www.gannmuseum.com/native-americans-of-benton/</vt:lpstr>
      <vt:lpstr>Artifact #12: https://ou.edu/content/dam/archsurvey/docs/archsur-Sites_By_County.pdf</vt:lpstr>
      <vt:lpstr>Artifact #13:  http://ou.edu/content/dam/archsurvey/docs/archsur-Sites_By_County.pdf</vt:lpstr>
      <vt:lpstr>Artifact #14:  http://ou.edu/content/dam/archsurvey/docs/archsur-Sites_By_County.pdf </vt:lpstr>
      <vt:lpstr>Evaluating Your Label Cards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Show and Tell Museum</dc:title>
  <dc:creator>K20 Center</dc:creator>
  <cp:lastModifiedBy>Daniella Peters</cp:lastModifiedBy>
  <cp:revision>2</cp:revision>
  <dcterms:modified xsi:type="dcterms:W3CDTF">2022-06-21T17:12:15Z</dcterms:modified>
</cp:coreProperties>
</file>