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1" r:id="rId2"/>
  </p:sldMasterIdLst>
  <p:notesMasterIdLst>
    <p:notesMasterId r:id="rId2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onstantia" panose="02030602050306030303" pitchFamily="18" charset="0"/>
      <p:regular r:id="rId29"/>
      <p:bold r:id="rId30"/>
      <p:italic r:id="rId31"/>
      <p:boldItalic r:id="rId32"/>
    </p:embeddedFont>
    <p:embeddedFont>
      <p:font typeface="Georgia" panose="02040502050405020303" pitchFamily="18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jF8AKR6gQV6KgkNBNpeWegKZfp6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3"/>
    <p:restoredTop sz="94694"/>
  </p:normalViewPr>
  <p:slideViewPr>
    <p:cSldViewPr snapToGrid="0">
      <p:cViewPr varScale="1">
        <p:scale>
          <a:sx n="202" d="100"/>
          <a:sy n="202" d="100"/>
        </p:scale>
        <p:origin x="448" y="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fa7197f1fa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fa7197f1fa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fa7197f1fa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fa7197f1fa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0122865beb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0122865beb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K20 Center. (n.d.). True for Who? Strategies. https://learn.k20center.ou.edu/strategy/1586</a:t>
            </a: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fa7197ef6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fa7197ef6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fa7197effa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fa7197effa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fa7197eff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fa7197eff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fa7197effa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fa7197effa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fa7197effa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fa7197effa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fa7197effa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fa7197effa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fa7197effa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fa7197effa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82b36de8f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g82b36de8f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fa7197eff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fa7197eff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fa7197f1fa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fa7197f1fa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K20 Center. (n.d.). Bell Ringers and Exit Tickets. Strategies. https://learn.k20center.ou.edu/strategy/125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82a36e2338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g82a36e2338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a9d6bec5bd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ga9d6bec5bd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56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YouTube. (2014). </a:t>
            </a:r>
            <a:r>
              <a:rPr lang="en-US" i="1"/>
              <a:t>Hercules | Zero to Hero | Lyric Video | Disney Sing Along</a:t>
            </a:r>
            <a:r>
              <a:rPr lang="en-US"/>
              <a:t>. </a:t>
            </a:r>
            <a:r>
              <a:rPr lang="en-US" i="1"/>
              <a:t>YouTube</a:t>
            </a:r>
            <a:r>
              <a:rPr lang="en-US"/>
              <a:t>. Retrieved November 22, 2021, from https://www.youtube.com/watch?v=yOL-EJZjmp0.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0122865be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0122865be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0122865beb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0122865beb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K20 Center. (n.d.). Stand Up, Sit Down. Strategies. https://learn.k20center.ou.edu/strategy/1771?rev=11586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fc3f4ee57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fc3f4ee57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K20 Center. (n.d.). Frayer Model. Strategies. https://learn.k20center.ou.edu/strategy/126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0122865beb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10122865beb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err="1"/>
              <a:t>ArtsyBee</a:t>
            </a:r>
            <a:r>
              <a:rPr lang="en-US" dirty="0"/>
              <a:t>. (2017). </a:t>
            </a:r>
            <a:r>
              <a:rPr lang="en-US" i="1" dirty="0"/>
              <a:t>Achilles' Heel</a:t>
            </a:r>
            <a:r>
              <a:rPr lang="en-US" dirty="0"/>
              <a:t>. </a:t>
            </a:r>
            <a:r>
              <a:rPr lang="en-US" dirty="0" err="1"/>
              <a:t>pixabay</a:t>
            </a:r>
            <a:r>
              <a:rPr lang="en-US" dirty="0"/>
              <a:t>. Retrieved November 11, 2021, from https://pixabay.com/illustrations/achille-achille-s-heel-medieval-2165043/. 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fa7197f1f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fa7197f1f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ArtsyBee. (2017). </a:t>
            </a:r>
            <a:r>
              <a:rPr lang="en-US" i="1"/>
              <a:t>Achilles' Heel</a:t>
            </a:r>
            <a:r>
              <a:rPr lang="en-US"/>
              <a:t>. pixabay. Retrieved November 11, 2021, from https://pixabay.com/illustrations/achille-achille-s-heel-medieval-2165043/.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8"/>
          <p:cNvSpPr txBox="1"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>
            <a:lvl1pPr marR="34289"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11" name="Google Shape;11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42759" y="4338704"/>
            <a:ext cx="648212" cy="64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8"/>
          <p:cNvPicPr preferRelativeResize="0"/>
          <p:nvPr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8290971" y="4371735"/>
            <a:ext cx="592454" cy="58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 type="blank">
  <p:cSld name="BLANK">
    <p:bg>
      <p:bgPr>
        <a:solidFill>
          <a:schemeClr val="lt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8;p36">
            <a:extLst>
              <a:ext uri="{FF2B5EF4-FFF2-40B4-BE49-F238E27FC236}">
                <a16:creationId xmlns:a16="http://schemas.microsoft.com/office/drawing/2014/main" id="{43C76FAD-3B1F-7B49-82BD-99424BC21AE7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670191" y="4384424"/>
            <a:ext cx="648212" cy="64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9;p36">
            <a:extLst>
              <a:ext uri="{FF2B5EF4-FFF2-40B4-BE49-F238E27FC236}">
                <a16:creationId xmlns:a16="http://schemas.microsoft.com/office/drawing/2014/main" id="{7BAEEAF3-EEDE-DC44-BC74-2EB277BD62A0}"/>
              </a:ext>
            </a:extLst>
          </p:cNvPr>
          <p:cNvPicPr preferRelativeResize="0"/>
          <p:nvPr userDrawn="1"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8318403" y="4417455"/>
            <a:ext cx="592454" cy="58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2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body" idx="1"/>
          </p:nvPr>
        </p:nvSpPr>
        <p:spPr>
          <a:xfrm>
            <a:off x="457200" y="1391436"/>
            <a:ext cx="4040100" cy="4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32"/>
          <p:cNvSpPr txBox="1">
            <a:spLocks noGrp="1"/>
          </p:cNvSpPr>
          <p:nvPr>
            <p:ph type="body" idx="2"/>
          </p:nvPr>
        </p:nvSpPr>
        <p:spPr>
          <a:xfrm>
            <a:off x="4645027" y="1394820"/>
            <a:ext cx="4041900" cy="4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32"/>
          <p:cNvSpPr txBox="1">
            <a:spLocks noGrp="1"/>
          </p:cNvSpPr>
          <p:nvPr>
            <p:ph type="body" idx="3"/>
          </p:nvPr>
        </p:nvSpPr>
        <p:spPr>
          <a:xfrm>
            <a:off x="457200" y="1885950"/>
            <a:ext cx="4040100" cy="28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0956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Char char="⚫"/>
              <a:defRPr sz="1500"/>
            </a:lvl2pPr>
            <a:lvl3pPr marL="1371600" lvl="2" indent="-288607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Char char="⚫"/>
              <a:defRPr sz="1350"/>
            </a:lvl3pPr>
            <a:lvl4pPr marL="1828800" lvl="3" indent="-27813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Char char="⚫"/>
              <a:defRPr sz="1200"/>
            </a:lvl4pPr>
            <a:lvl5pPr marL="2286000" lvl="4" indent="-278129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Char char="⚫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32"/>
          <p:cNvSpPr txBox="1">
            <a:spLocks noGrp="1"/>
          </p:cNvSpPr>
          <p:nvPr>
            <p:ph type="body" idx="4"/>
          </p:nvPr>
        </p:nvSpPr>
        <p:spPr>
          <a:xfrm>
            <a:off x="4645027" y="1885950"/>
            <a:ext cx="4041900" cy="28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0956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Char char="⚫"/>
              <a:defRPr sz="1500"/>
            </a:lvl2pPr>
            <a:lvl3pPr marL="1371600" lvl="2" indent="-288607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Char char="⚫"/>
              <a:defRPr sz="1350"/>
            </a:lvl3pPr>
            <a:lvl4pPr marL="1828800" lvl="3" indent="-27813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Char char="⚫"/>
              <a:defRPr sz="1200"/>
            </a:lvl4pPr>
            <a:lvl5pPr marL="2286000" lvl="4" indent="-278129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Char char="⚫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" name="Google Shape;28;p36">
            <a:extLst>
              <a:ext uri="{FF2B5EF4-FFF2-40B4-BE49-F238E27FC236}">
                <a16:creationId xmlns:a16="http://schemas.microsoft.com/office/drawing/2014/main" id="{8D7B3ED1-2631-F044-88AE-17A2A7CEAA6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670191" y="4384424"/>
            <a:ext cx="648212" cy="64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9;p36">
            <a:extLst>
              <a:ext uri="{FF2B5EF4-FFF2-40B4-BE49-F238E27FC236}">
                <a16:creationId xmlns:a16="http://schemas.microsoft.com/office/drawing/2014/main" id="{2A2E1DE7-2346-DC4A-83C7-7A06486035C7}"/>
              </a:ext>
            </a:extLst>
          </p:cNvPr>
          <p:cNvPicPr preferRelativeResize="0"/>
          <p:nvPr userDrawn="1"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8318403" y="4417455"/>
            <a:ext cx="592454" cy="58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6452" y="1028700"/>
            <a:ext cx="1911096" cy="3122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7"/>
          <p:cNvSpPr txBox="1">
            <a:spLocks noGrp="1"/>
          </p:cNvSpPr>
          <p:nvPr>
            <p:ph type="body" idx="1"/>
          </p:nvPr>
        </p:nvSpPr>
        <p:spPr>
          <a:xfrm>
            <a:off x="3575050" y="1428750"/>
            <a:ext cx="5111700" cy="3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333883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658"/>
              <a:buChar char="⚫"/>
              <a:defRPr sz="1950"/>
            </a:lvl2pPr>
            <a:lvl3pPr marL="1371600" lvl="2" indent="-30861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 sz="1500"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37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7"/>
          <p:cNvSpPr txBox="1">
            <a:spLocks noGrp="1"/>
          </p:cNvSpPr>
          <p:nvPr>
            <p:ph type="body" idx="2"/>
          </p:nvPr>
        </p:nvSpPr>
        <p:spPr>
          <a:xfrm>
            <a:off x="457200" y="1428750"/>
            <a:ext cx="3124200" cy="3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0956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Char char="⚫"/>
              <a:defRPr sz="1500"/>
            </a:lvl2pPr>
            <a:lvl3pPr marL="1371600" lvl="2" indent="-288607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Char char="⚫"/>
              <a:defRPr sz="1350"/>
            </a:lvl3pPr>
            <a:lvl4pPr marL="1828800" lvl="3" indent="-27813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Char char="⚫"/>
              <a:defRPr sz="1200"/>
            </a:lvl4pPr>
            <a:lvl5pPr marL="2286000" lvl="4" indent="-278129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Char char="⚫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" name="Google Shape;28;p36">
            <a:extLst>
              <a:ext uri="{FF2B5EF4-FFF2-40B4-BE49-F238E27FC236}">
                <a16:creationId xmlns:a16="http://schemas.microsoft.com/office/drawing/2014/main" id="{10E34AD0-DD12-C241-BE21-E5DEAFBE9CD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670191" y="4384424"/>
            <a:ext cx="648212" cy="64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9;p36">
            <a:extLst>
              <a:ext uri="{FF2B5EF4-FFF2-40B4-BE49-F238E27FC236}">
                <a16:creationId xmlns:a16="http://schemas.microsoft.com/office/drawing/2014/main" id="{6983899C-B8BB-D041-9AC5-5B32E460F1A2}"/>
              </a:ext>
            </a:extLst>
          </p:cNvPr>
          <p:cNvPicPr preferRelativeResize="0"/>
          <p:nvPr userDrawn="1"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8318403" y="4417455"/>
            <a:ext cx="592454" cy="58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slide">
  <p:cSld name="Logo slid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blue">
  <p:cSld name="Title and body blue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2836"/>
              </a:buClr>
              <a:buSzPts val="36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Char char="⚫"/>
              <a:defRPr/>
            </a:lvl5pPr>
            <a:lvl6pPr marL="2743200" lvl="5" indent="-29717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Char char="⚫"/>
              <a:defRPr/>
            </a:lvl6pPr>
            <a:lvl7pPr marL="3200400" lvl="6" indent="-28956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Char char="⚫"/>
              <a:defRPr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onstantia"/>
              <a:buChar char="•"/>
              <a:defRPr/>
            </a:lvl8pPr>
            <a:lvl9pPr marL="4114800" lvl="8" indent="-2952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Font typeface="Constantia"/>
              <a:buChar char="•"/>
              <a:defRPr/>
            </a:lvl9pPr>
          </a:lstStyle>
          <a:p>
            <a:endParaRPr/>
          </a:p>
        </p:txBody>
      </p:sp>
      <p:pic>
        <p:nvPicPr>
          <p:cNvPr id="6" name="Google Shape;28;p36">
            <a:extLst>
              <a:ext uri="{FF2B5EF4-FFF2-40B4-BE49-F238E27FC236}">
                <a16:creationId xmlns:a16="http://schemas.microsoft.com/office/drawing/2014/main" id="{9190A372-C68C-2C4F-81E6-94B15CDCAC96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670191" y="4384424"/>
            <a:ext cx="648212" cy="64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9;p36">
            <a:extLst>
              <a:ext uri="{FF2B5EF4-FFF2-40B4-BE49-F238E27FC236}">
                <a16:creationId xmlns:a16="http://schemas.microsoft.com/office/drawing/2014/main" id="{A9F22520-75CD-2C44-BE6F-7BDA217AED41}"/>
              </a:ext>
            </a:extLst>
          </p:cNvPr>
          <p:cNvPicPr preferRelativeResize="0"/>
          <p:nvPr userDrawn="1"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8318403" y="4417455"/>
            <a:ext cx="592454" cy="58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red">
  <p:cSld name="Title and body red"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1D20"/>
              </a:buClr>
              <a:buSzPts val="3600"/>
              <a:buFont typeface="Calibri"/>
              <a:buNone/>
              <a:defRPr>
                <a:solidFill>
                  <a:srgbClr val="971D2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Char char="⚫"/>
              <a:defRPr/>
            </a:lvl5pPr>
            <a:lvl6pPr marL="2743200" lvl="5" indent="-29717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Char char="⚫"/>
              <a:defRPr/>
            </a:lvl6pPr>
            <a:lvl7pPr marL="3200400" lvl="6" indent="-28956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Char char="⚫"/>
              <a:defRPr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onstantia"/>
              <a:buChar char="•"/>
              <a:defRPr/>
            </a:lvl8pPr>
            <a:lvl9pPr marL="4114800" lvl="8" indent="-2952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Font typeface="Constantia"/>
              <a:buChar char="•"/>
              <a:defRPr/>
            </a:lvl9pPr>
          </a:lstStyle>
          <a:p>
            <a:endParaRPr/>
          </a:p>
        </p:txBody>
      </p:sp>
      <p:pic>
        <p:nvPicPr>
          <p:cNvPr id="6" name="Google Shape;28;p36">
            <a:extLst>
              <a:ext uri="{FF2B5EF4-FFF2-40B4-BE49-F238E27FC236}">
                <a16:creationId xmlns:a16="http://schemas.microsoft.com/office/drawing/2014/main" id="{CE08104B-78B8-5D4F-A344-F9502636321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670191" y="4384424"/>
            <a:ext cx="648212" cy="64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9;p36">
            <a:extLst>
              <a:ext uri="{FF2B5EF4-FFF2-40B4-BE49-F238E27FC236}">
                <a16:creationId xmlns:a16="http://schemas.microsoft.com/office/drawing/2014/main" id="{66E2331B-7ACE-A947-AA06-EEB8A79FFBA6}"/>
              </a:ext>
            </a:extLst>
          </p:cNvPr>
          <p:cNvPicPr preferRelativeResize="0"/>
          <p:nvPr userDrawn="1"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8318403" y="4417455"/>
            <a:ext cx="592454" cy="58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yellow">
  <p:cSld name="Title and body yellow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8219"/>
              </a:buClr>
              <a:buSzPts val="36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Char char="⚫"/>
              <a:defRPr/>
            </a:lvl5pPr>
            <a:lvl6pPr marL="2743200" lvl="5" indent="-29717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Char char="⚫"/>
              <a:defRPr/>
            </a:lvl6pPr>
            <a:lvl7pPr marL="3200400" lvl="6" indent="-28956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Char char="⚫"/>
              <a:defRPr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onstantia"/>
              <a:buChar char="•"/>
              <a:defRPr/>
            </a:lvl8pPr>
            <a:lvl9pPr marL="4114800" lvl="8" indent="-2952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Font typeface="Constantia"/>
              <a:buChar char="•"/>
              <a:defRPr/>
            </a:lvl9pPr>
          </a:lstStyle>
          <a:p>
            <a:endParaRPr/>
          </a:p>
        </p:txBody>
      </p:sp>
      <p:pic>
        <p:nvPicPr>
          <p:cNvPr id="6" name="Google Shape;28;p36">
            <a:extLst>
              <a:ext uri="{FF2B5EF4-FFF2-40B4-BE49-F238E27FC236}">
                <a16:creationId xmlns:a16="http://schemas.microsoft.com/office/drawing/2014/main" id="{057FC4D2-580B-0B4A-B0CC-7604D107CE0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670191" y="4384424"/>
            <a:ext cx="648212" cy="64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9;p36">
            <a:extLst>
              <a:ext uri="{FF2B5EF4-FFF2-40B4-BE49-F238E27FC236}">
                <a16:creationId xmlns:a16="http://schemas.microsoft.com/office/drawing/2014/main" id="{D3A4B03E-4D1D-F144-BFDE-5A8FAD173BEF}"/>
              </a:ext>
            </a:extLst>
          </p:cNvPr>
          <p:cNvPicPr preferRelativeResize="0"/>
          <p:nvPr userDrawn="1"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8318403" y="4417455"/>
            <a:ext cx="592454" cy="58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1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1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6" name="Google Shape;16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54540" y="4375280"/>
            <a:ext cx="648212" cy="64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11"/>
          <p:cNvPicPr preferRelativeResize="0"/>
          <p:nvPr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8302752" y="4408311"/>
            <a:ext cx="592454" cy="58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1"/>
          </p:nvPr>
        </p:nvSpPr>
        <p:spPr>
          <a:xfrm>
            <a:off x="457200" y="1440064"/>
            <a:ext cx="4038600" cy="33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 sz="1800"/>
            </a:lvl2pPr>
            <a:lvl3pPr marL="1371600" lvl="2" indent="-295275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050"/>
              <a:buChar char="⚫"/>
              <a:defRPr sz="1500"/>
            </a:lvl3pPr>
            <a:lvl4pPr marL="1828800" lvl="3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body" idx="2"/>
          </p:nvPr>
        </p:nvSpPr>
        <p:spPr>
          <a:xfrm>
            <a:off x="4648200" y="1440064"/>
            <a:ext cx="4038600" cy="33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 sz="1800"/>
            </a:lvl2pPr>
            <a:lvl3pPr marL="1371600" lvl="2" indent="-295275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050"/>
              <a:buChar char="⚫"/>
              <a:defRPr sz="1500"/>
            </a:lvl3pPr>
            <a:lvl4pPr marL="1828800" lvl="3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" name="Google Shape;28;p36">
            <a:extLst>
              <a:ext uri="{FF2B5EF4-FFF2-40B4-BE49-F238E27FC236}">
                <a16:creationId xmlns:a16="http://schemas.microsoft.com/office/drawing/2014/main" id="{AC3E5580-8048-6043-B928-344FCFD4220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670191" y="4384424"/>
            <a:ext cx="648212" cy="64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9;p36">
            <a:extLst>
              <a:ext uri="{FF2B5EF4-FFF2-40B4-BE49-F238E27FC236}">
                <a16:creationId xmlns:a16="http://schemas.microsoft.com/office/drawing/2014/main" id="{35A17835-CDEA-604E-A90D-BB52D25D9237}"/>
              </a:ext>
            </a:extLst>
          </p:cNvPr>
          <p:cNvPicPr preferRelativeResize="0"/>
          <p:nvPr userDrawn="1"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8318403" y="4417455"/>
            <a:ext cx="592454" cy="58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70191" y="4384424"/>
            <a:ext cx="648212" cy="64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36"/>
          <p:cNvPicPr preferRelativeResize="0"/>
          <p:nvPr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8318403" y="4417455"/>
            <a:ext cx="592454" cy="58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3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3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0861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⚫"/>
              <a:defRPr/>
            </a:lvl3pPr>
            <a:lvl4pPr marL="1828800" lvl="3" indent="-30289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4pPr>
            <a:lvl5pPr marL="2286000" lvl="4" indent="-30289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" name="Google Shape;28;p36">
            <a:extLst>
              <a:ext uri="{FF2B5EF4-FFF2-40B4-BE49-F238E27FC236}">
                <a16:creationId xmlns:a16="http://schemas.microsoft.com/office/drawing/2014/main" id="{9CF6A501-5674-8949-B13F-CCD61B91B8F3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670191" y="4384424"/>
            <a:ext cx="648212" cy="64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9;p36">
            <a:extLst>
              <a:ext uri="{FF2B5EF4-FFF2-40B4-BE49-F238E27FC236}">
                <a16:creationId xmlns:a16="http://schemas.microsoft.com/office/drawing/2014/main" id="{A66FEDC1-9D04-BD4A-B670-C0FF3C13A249}"/>
              </a:ext>
            </a:extLst>
          </p:cNvPr>
          <p:cNvPicPr preferRelativeResize="0"/>
          <p:nvPr userDrawn="1"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8318403" y="4417455"/>
            <a:ext cx="592454" cy="58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>
  <p:cSld name="TITLE_AND_TWO_COLUM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1B1E"/>
              </a:buClr>
              <a:buSzPts val="3600"/>
              <a:buFont typeface="Georgia"/>
              <a:buNone/>
              <a:defRPr sz="3600" b="0">
                <a:solidFill>
                  <a:srgbClr val="991B1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onstantia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onstantia"/>
              <a:buChar char="•"/>
              <a:defRPr sz="1350"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body" idx="2"/>
          </p:nvPr>
        </p:nvSpPr>
        <p:spPr>
          <a:xfrm>
            <a:off x="4692274" y="1200150"/>
            <a:ext cx="3994500" cy="3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onstantia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onstantia"/>
              <a:buChar char="•"/>
              <a:defRPr sz="1350"/>
            </a:lvl9pPr>
          </a:lstStyle>
          <a:p>
            <a:endParaRPr/>
          </a:p>
        </p:txBody>
      </p:sp>
      <p:pic>
        <p:nvPicPr>
          <p:cNvPr id="7" name="Google Shape;28;p36">
            <a:extLst>
              <a:ext uri="{FF2B5EF4-FFF2-40B4-BE49-F238E27FC236}">
                <a16:creationId xmlns:a16="http://schemas.microsoft.com/office/drawing/2014/main" id="{D23F75FA-B649-614C-9971-D54EDEF6B475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670191" y="4384424"/>
            <a:ext cx="648212" cy="64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9;p36">
            <a:extLst>
              <a:ext uri="{FF2B5EF4-FFF2-40B4-BE49-F238E27FC236}">
                <a16:creationId xmlns:a16="http://schemas.microsoft.com/office/drawing/2014/main" id="{04F3CAE3-7F9F-154B-957D-C8E2C93A753A}"/>
              </a:ext>
            </a:extLst>
          </p:cNvPr>
          <p:cNvPicPr preferRelativeResize="0"/>
          <p:nvPr userDrawn="1"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8318403" y="4417455"/>
            <a:ext cx="592454" cy="58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3058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" name="Google Shape;28;p36">
            <a:extLst>
              <a:ext uri="{FF2B5EF4-FFF2-40B4-BE49-F238E27FC236}">
                <a16:creationId xmlns:a16="http://schemas.microsoft.com/office/drawing/2014/main" id="{97D58ACC-72B4-3A4B-99E4-80793AD027B4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7670191" y="4384424"/>
            <a:ext cx="648212" cy="64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9;p36">
            <a:extLst>
              <a:ext uri="{FF2B5EF4-FFF2-40B4-BE49-F238E27FC236}">
                <a16:creationId xmlns:a16="http://schemas.microsoft.com/office/drawing/2014/main" id="{0837E991-38C8-7143-85C2-60B06B9361F2}"/>
              </a:ext>
            </a:extLst>
          </p:cNvPr>
          <p:cNvPicPr preferRelativeResize="0"/>
          <p:nvPr userDrawn="1"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8318403" y="4417455"/>
            <a:ext cx="592454" cy="58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38" scaled="0"/>
        </a:gra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ctrTitle"/>
          </p:nvPr>
        </p:nvSpPr>
        <p:spPr>
          <a:xfrm>
            <a:off x="533400" y="1028700"/>
            <a:ext cx="7851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subTitle" idx="1"/>
          </p:nvPr>
        </p:nvSpPr>
        <p:spPr>
          <a:xfrm>
            <a:off x="533400" y="2421402"/>
            <a:ext cx="7854600" cy="13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Autofit/>
          </a:bodyPr>
          <a:lstStyle>
            <a:lvl1pPr marR="34288"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48" name="Google Shape;48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70191" y="4384424"/>
            <a:ext cx="648212" cy="64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9;p36">
            <a:extLst>
              <a:ext uri="{FF2B5EF4-FFF2-40B4-BE49-F238E27FC236}">
                <a16:creationId xmlns:a16="http://schemas.microsoft.com/office/drawing/2014/main" id="{A756954B-1E2A-B940-9FB4-FB2AD289D466}"/>
              </a:ext>
            </a:extLst>
          </p:cNvPr>
          <p:cNvPicPr preferRelativeResize="0"/>
          <p:nvPr userDrawn="1"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8318403" y="4417455"/>
            <a:ext cx="592454" cy="58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83" scaled="0"/>
        </a:gra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3" name="Google Shape;53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70191" y="4384424"/>
            <a:ext cx="648212" cy="64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9;p36">
            <a:extLst>
              <a:ext uri="{FF2B5EF4-FFF2-40B4-BE49-F238E27FC236}">
                <a16:creationId xmlns:a16="http://schemas.microsoft.com/office/drawing/2014/main" id="{DA8D5468-4CB9-4340-8C76-22C714B98092}"/>
              </a:ext>
            </a:extLst>
          </p:cNvPr>
          <p:cNvPicPr preferRelativeResize="0"/>
          <p:nvPr userDrawn="1"/>
        </p:nvPicPr>
        <p:blipFill rotWithShape="1">
          <a:blip r:embed="rId3">
            <a:alphaModFix amt="70000"/>
          </a:blip>
          <a:srcRect/>
          <a:stretch/>
        </p:blipFill>
        <p:spPr>
          <a:xfrm>
            <a:off x="8318403" y="4417455"/>
            <a:ext cx="592454" cy="58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chemeClr val="dk1"/>
            </a:gs>
          </a:gsLst>
          <a:lin ang="564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8D8D8"/>
            </a:gs>
          </a:gsLst>
          <a:lin ang="5639967" scaled="0"/>
        </a:gra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yOL-EJZjmp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/>
              <a:t>Achilles Wasn’t Just a Heel</a:t>
            </a:r>
            <a:endParaRPr/>
          </a:p>
        </p:txBody>
      </p:sp>
      <p:sp>
        <p:nvSpPr>
          <p:cNvPr id="95" name="Google Shape;95;p2"/>
          <p:cNvSpPr txBox="1"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/>
          <a:p>
            <a:pPr marL="0" marR="34287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And Other Greek Heroes</a:t>
            </a:r>
            <a:endParaRPr/>
          </a:p>
          <a:p>
            <a:pPr marL="0" marR="3428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5th Grade ELA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gfa7197f1fa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9080" y="148570"/>
            <a:ext cx="6285840" cy="4846359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fa7197f1fa_0_10"/>
          <p:cNvSpPr txBox="1">
            <a:spLocks noGrp="1"/>
          </p:cNvSpPr>
          <p:nvPr>
            <p:ph type="title"/>
          </p:nvPr>
        </p:nvSpPr>
        <p:spPr>
          <a:xfrm>
            <a:off x="387832" y="278970"/>
            <a:ext cx="5312979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Greek Heroes and Heroines</a:t>
            </a:r>
            <a:endParaRPr dirty="0"/>
          </a:p>
        </p:txBody>
      </p:sp>
      <p:sp>
        <p:nvSpPr>
          <p:cNvPr id="158" name="Google Shape;158;gfa7197f1fa_0_10"/>
          <p:cNvSpPr txBox="1">
            <a:spLocks noGrp="1"/>
          </p:cNvSpPr>
          <p:nvPr>
            <p:ph type="body" idx="1"/>
          </p:nvPr>
        </p:nvSpPr>
        <p:spPr>
          <a:xfrm>
            <a:off x="422515" y="1136370"/>
            <a:ext cx="4513800" cy="33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dirty="0"/>
              <a:t>Create a baseball card on one of the Greek Heroes or Heroines and include the following information:</a:t>
            </a:r>
            <a:endParaRPr dirty="0"/>
          </a:p>
          <a:p>
            <a:pPr marL="457200" lvl="0" indent="-381000" algn="l" rtl="0">
              <a:spcBef>
                <a:spcPts val="52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Name</a:t>
            </a:r>
            <a:endParaRPr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Where They Are From</a:t>
            </a:r>
            <a:endParaRPr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Strengths</a:t>
            </a:r>
            <a:endParaRPr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Weaknesses</a:t>
            </a:r>
            <a:endParaRPr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Greatest Accomplishments</a:t>
            </a:r>
            <a:endParaRPr dirty="0"/>
          </a:p>
        </p:txBody>
      </p:sp>
      <p:pic>
        <p:nvPicPr>
          <p:cNvPr id="159" name="Google Shape;159;gfa7197f1fa_0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3400" y="1308236"/>
            <a:ext cx="3868201" cy="2982368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0122865beb_0_28"/>
          <p:cNvSpPr txBox="1">
            <a:spLocks noGrp="1"/>
          </p:cNvSpPr>
          <p:nvPr>
            <p:ph type="title"/>
          </p:nvPr>
        </p:nvSpPr>
        <p:spPr>
          <a:xfrm>
            <a:off x="378373" y="225368"/>
            <a:ext cx="3692284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True For Who?</a:t>
            </a:r>
            <a:endParaRPr dirty="0"/>
          </a:p>
        </p:txBody>
      </p:sp>
      <p:sp>
        <p:nvSpPr>
          <p:cNvPr id="165" name="Google Shape;165;g10122865beb_0_28"/>
          <p:cNvSpPr txBox="1">
            <a:spLocks noGrp="1"/>
          </p:cNvSpPr>
          <p:nvPr>
            <p:ph type="body" idx="1"/>
          </p:nvPr>
        </p:nvSpPr>
        <p:spPr>
          <a:xfrm>
            <a:off x="403598" y="1112153"/>
            <a:ext cx="4513800" cy="33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 dirty="0"/>
              <a:t>As a group, determine which hero or heroine is being described by the statement.</a:t>
            </a:r>
            <a:endParaRPr sz="2600" dirty="0"/>
          </a:p>
          <a:p>
            <a:pPr marL="457200" lvl="0" indent="-381000" algn="l" rtl="0">
              <a:spcBef>
                <a:spcPts val="520"/>
              </a:spcBef>
              <a:spcAft>
                <a:spcPts val="0"/>
              </a:spcAft>
              <a:buSzPts val="2400"/>
              <a:buChar char="•"/>
            </a:pPr>
            <a:r>
              <a:rPr lang="en-US" sz="2600" dirty="0"/>
              <a:t>Achilles</a:t>
            </a:r>
            <a:endParaRPr sz="2600"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600" dirty="0"/>
              <a:t>Hercules</a:t>
            </a:r>
            <a:endParaRPr sz="2600"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600" dirty="0"/>
              <a:t>Odysseus</a:t>
            </a:r>
            <a:endParaRPr sz="2600"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600" dirty="0"/>
              <a:t>Perseus</a:t>
            </a:r>
            <a:endParaRPr sz="2600"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600" dirty="0"/>
              <a:t>Pandora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6" name="Google Shape;166;g10122865beb_0_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3400" y="1681741"/>
            <a:ext cx="3868198" cy="2095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fa7197ef6b_0_0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True For Who? </a:t>
            </a:r>
            <a:endParaRPr/>
          </a:p>
        </p:txBody>
      </p:sp>
      <p:sp>
        <p:nvSpPr>
          <p:cNvPr id="172" name="Google Shape;172;gfa7197ef6b_0_0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sz="4800"/>
              <a:t>A seemingly small weakness was my downfall. </a:t>
            </a:r>
            <a:endParaRPr sz="4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fa7197effa_0_10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True For Who? </a:t>
            </a:r>
            <a:endParaRPr/>
          </a:p>
        </p:txBody>
      </p:sp>
      <p:sp>
        <p:nvSpPr>
          <p:cNvPr id="178" name="Google Shape;178;gfa7197effa_0_10"/>
          <p:cNvSpPr txBox="1">
            <a:spLocks noGrp="1"/>
          </p:cNvSpPr>
          <p:nvPr>
            <p:ph type="body" idx="1"/>
          </p:nvPr>
        </p:nvSpPr>
        <p:spPr>
          <a:xfrm>
            <a:off x="288200" y="1451610"/>
            <a:ext cx="82296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sz="4800"/>
              <a:t>I fought in the Trojan War. </a:t>
            </a:r>
            <a:endParaRPr sz="4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fa7197effa_0_0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True For Who? </a:t>
            </a:r>
            <a:endParaRPr/>
          </a:p>
        </p:txBody>
      </p:sp>
      <p:sp>
        <p:nvSpPr>
          <p:cNvPr id="184" name="Google Shape;184;gfa7197effa_0_0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185914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sz="4800" dirty="0"/>
              <a:t>Two words to describe me are: brave and powerful. </a:t>
            </a:r>
            <a:endParaRPr sz="4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fa7197effa_0_1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True For Who? </a:t>
            </a:r>
            <a:endParaRPr/>
          </a:p>
        </p:txBody>
      </p:sp>
      <p:sp>
        <p:nvSpPr>
          <p:cNvPr id="190" name="Google Shape;190;gfa7197effa_0_15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sz="4800"/>
              <a:t>I am a son of Zeus. </a:t>
            </a:r>
            <a:endParaRPr sz="4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fa7197effa_0_20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True For Who? </a:t>
            </a:r>
            <a:endParaRPr/>
          </a:p>
        </p:txBody>
      </p:sp>
      <p:sp>
        <p:nvSpPr>
          <p:cNvPr id="196" name="Google Shape;196;gfa7197effa_0_20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sz="4800"/>
              <a:t>I have defeated many monsters. </a:t>
            </a:r>
            <a:endParaRPr sz="48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fa7197effa_0_30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True For Who? </a:t>
            </a:r>
            <a:endParaRPr/>
          </a:p>
        </p:txBody>
      </p:sp>
      <p:sp>
        <p:nvSpPr>
          <p:cNvPr id="202" name="Google Shape;202;gfa7197effa_0_30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sz="4800"/>
              <a:t>Hephaestus created me on the instruction of Zeus. </a:t>
            </a:r>
            <a:endParaRPr sz="48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fa7197effa_0_2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True For Who? </a:t>
            </a:r>
            <a:endParaRPr/>
          </a:p>
        </p:txBody>
      </p:sp>
      <p:sp>
        <p:nvSpPr>
          <p:cNvPr id="208" name="Google Shape;208;gfa7197effa_0_25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sz="4800"/>
              <a:t>I’ve been blamed for people's pain and heartache.</a:t>
            </a:r>
            <a:endParaRPr sz="4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82b36de8fe_0_0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/>
              <a:t>Essential Question</a:t>
            </a:r>
            <a:endParaRPr/>
          </a:p>
        </p:txBody>
      </p:sp>
      <p:sp>
        <p:nvSpPr>
          <p:cNvPr id="101" name="Google Shape;101;g82b36de8fe_0_0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How do characters become and remain “heroes?”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fa7197effa_0_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True For Who? </a:t>
            </a:r>
            <a:endParaRPr/>
          </a:p>
        </p:txBody>
      </p:sp>
      <p:sp>
        <p:nvSpPr>
          <p:cNvPr id="214" name="Google Shape;214;gfa7197effa_0_5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sz="4800"/>
              <a:t>I had to complete dangerous feats with quick thinking and talents. </a:t>
            </a:r>
            <a:endParaRPr sz="4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fa7197f1fa_0_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2948152" cy="857400"/>
          </a:xfrm>
          <a:prstGeom prst="rect">
            <a:avLst/>
          </a:prstGeom>
        </p:spPr>
        <p:txBody>
          <a:bodyPr spcFirstLastPara="1" wrap="square" lIns="91400" tIns="91400" rIns="91400" bIns="914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Exit Ticket?</a:t>
            </a:r>
            <a:endParaRPr dirty="0"/>
          </a:p>
        </p:txBody>
      </p:sp>
      <p:sp>
        <p:nvSpPr>
          <p:cNvPr id="220" name="Google Shape;220;gfa7197f1fa_0_18"/>
          <p:cNvSpPr txBox="1">
            <a:spLocks noGrp="1"/>
          </p:cNvSpPr>
          <p:nvPr>
            <p:ph type="body" idx="1"/>
          </p:nvPr>
        </p:nvSpPr>
        <p:spPr>
          <a:xfrm>
            <a:off x="422515" y="976280"/>
            <a:ext cx="3994500" cy="3201582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dirty="0"/>
              <a:t>Answer the following question in a paragraph using details from your research:</a:t>
            </a:r>
            <a:endParaRPr dirty="0"/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Do these Greek Heroes match what your definition of “hero” is?</a:t>
            </a:r>
            <a:endParaRPr dirty="0"/>
          </a:p>
        </p:txBody>
      </p:sp>
      <p:pic>
        <p:nvPicPr>
          <p:cNvPr id="221" name="Google Shape;221;gfa7197f1fa_0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5517" y="718180"/>
            <a:ext cx="3944306" cy="1895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82a36e2338_0_6"/>
          <p:cNvSpPr txBox="1">
            <a:spLocks noGrp="1"/>
          </p:cNvSpPr>
          <p:nvPr>
            <p:ph type="title"/>
          </p:nvPr>
        </p:nvSpPr>
        <p:spPr>
          <a:xfrm>
            <a:off x="552424" y="356932"/>
            <a:ext cx="7772400" cy="10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US" dirty="0"/>
              <a:t>Learning Objectives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061520-A78A-41F4-AEAF-8C9C3C0E9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4587" y="1501929"/>
            <a:ext cx="6053328" cy="1808829"/>
          </a:xfrm>
        </p:spPr>
        <p:txBody>
          <a:bodyPr>
            <a:normAutofit fontScale="92500" lnSpcReduction="20000"/>
          </a:bodyPr>
          <a:lstStyle/>
          <a:p>
            <a:pPr marL="685800" indent="-4572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Synthesize information about a Greek hero to share with the class;</a:t>
            </a:r>
          </a:p>
          <a:p>
            <a:pPr marL="685800" indent="-4572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Make inferences about Greek heroes to answer complex questions;</a:t>
            </a:r>
          </a:p>
          <a:p>
            <a:pPr marL="685800" indent="-4572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/>
              <a:t>Compare Greek and modern-day heroes.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ga9d6bec5bd_0_4" descr="Streaming Now on Disney+ – Sign Up at https://disneyplus.com/&#10;&#10;Put the glad in gladiator and sing along to Hercules' &quot;Zero to Hero&quot; with this lyric video. &#10;&#10;What is your most heroic moment? &#10;&#10;SUBSCRIBE to get notified when new Disney videos are posted: http://di.sn/Subscribe&#10;&#10;Get more from Disney!&#10;Disney YouTube: http://di.sn/SubscribeDisney&#10;Like Disney: http://Facebook.com/Disney&#10;Follow Disney: http://Twitter.com/Disney&#10;Disney Tumblr: http://disney.tumblr.com/&#10;Disney Google+: http://plus.google.com/+Disney/posts&#10;Disney Instagram: http://Instagram.com/Disney" title="Hercules | Zero to Hero | Lyric Video | Disney Sing Along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6000" y="857250"/>
            <a:ext cx="4572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0122865beb_0_0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makes a hero?</a:t>
            </a:r>
            <a:endParaRPr/>
          </a:p>
        </p:txBody>
      </p:sp>
      <p:sp>
        <p:nvSpPr>
          <p:cNvPr id="118" name="Google Shape;118;g10122865beb_0_0"/>
          <p:cNvSpPr txBox="1">
            <a:spLocks noGrp="1"/>
          </p:cNvSpPr>
          <p:nvPr>
            <p:ph type="body" idx="1"/>
          </p:nvPr>
        </p:nvSpPr>
        <p:spPr>
          <a:xfrm>
            <a:off x="457200" y="1440075"/>
            <a:ext cx="4513800" cy="201887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sz="2600" dirty="0"/>
              <a:t>On your paper, write down what you believe are the three most important characteristics of a hero.</a:t>
            </a:r>
            <a:endParaRPr sz="2600" dirty="0"/>
          </a:p>
        </p:txBody>
      </p:sp>
      <p:pic>
        <p:nvPicPr>
          <p:cNvPr id="119" name="Google Shape;119;g10122865beb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0916" y="941382"/>
            <a:ext cx="2956095" cy="36740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0122865beb_0_13"/>
          <p:cNvSpPr txBox="1">
            <a:spLocks noGrp="1"/>
          </p:cNvSpPr>
          <p:nvPr>
            <p:ph type="title"/>
          </p:nvPr>
        </p:nvSpPr>
        <p:spPr>
          <a:xfrm>
            <a:off x="428822" y="297890"/>
            <a:ext cx="3950839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Stand Up, Sit Down</a:t>
            </a:r>
            <a:endParaRPr dirty="0"/>
          </a:p>
        </p:txBody>
      </p:sp>
      <p:sp>
        <p:nvSpPr>
          <p:cNvPr id="125" name="Google Shape;125;g10122865beb_0_13"/>
          <p:cNvSpPr txBox="1">
            <a:spLocks noGrp="1"/>
          </p:cNvSpPr>
          <p:nvPr>
            <p:ph type="body" idx="1"/>
          </p:nvPr>
        </p:nvSpPr>
        <p:spPr>
          <a:xfrm>
            <a:off x="460353" y="1197641"/>
            <a:ext cx="4513800" cy="33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sz="2600" dirty="0"/>
              <a:t>Share out </a:t>
            </a:r>
            <a:r>
              <a:rPr lang="en-US" sz="2600" b="1" i="1" u="sng" dirty="0"/>
              <a:t>one </a:t>
            </a:r>
            <a:r>
              <a:rPr lang="en-US" sz="2600" dirty="0"/>
              <a:t>of your characteristics.</a:t>
            </a:r>
            <a:endParaRPr sz="2600"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600" dirty="0"/>
              <a:t>If someone shares something you wrote down, cross it off your paper.</a:t>
            </a:r>
            <a:endParaRPr sz="2600"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600" dirty="0"/>
              <a:t>Once all </a:t>
            </a:r>
            <a:r>
              <a:rPr lang="en-US" sz="2600" b="1" i="1" u="sng" dirty="0"/>
              <a:t>three</a:t>
            </a:r>
            <a:r>
              <a:rPr lang="en-US" sz="2600" b="1" i="1" dirty="0"/>
              <a:t> </a:t>
            </a:r>
            <a:r>
              <a:rPr lang="en-US" sz="2600" dirty="0"/>
              <a:t>of your ideas have been crossed out, sit back down. </a:t>
            </a:r>
            <a:endParaRPr dirty="0"/>
          </a:p>
        </p:txBody>
      </p:sp>
      <p:pic>
        <p:nvPicPr>
          <p:cNvPr id="126" name="Google Shape;126;g10122865beb_0_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4606" y="845133"/>
            <a:ext cx="3600572" cy="34532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fc3f4ee573_0_0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makes a hero?</a:t>
            </a:r>
            <a:endParaRPr/>
          </a:p>
        </p:txBody>
      </p:sp>
      <p:sp>
        <p:nvSpPr>
          <p:cNvPr id="132" name="Google Shape;132;gfc3f4ee573_0_0"/>
          <p:cNvSpPr txBox="1">
            <a:spLocks noGrp="1"/>
          </p:cNvSpPr>
          <p:nvPr>
            <p:ph type="body" idx="1"/>
          </p:nvPr>
        </p:nvSpPr>
        <p:spPr>
          <a:xfrm>
            <a:off x="457200" y="1440064"/>
            <a:ext cx="4038600" cy="33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Using the list of characteristics, come up with a definition of the word “hero.”</a:t>
            </a:r>
            <a:endParaRPr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What are some examples of a hero?</a:t>
            </a:r>
            <a:endParaRPr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What are some non-examples of a hero?</a:t>
            </a:r>
            <a:endParaRPr dirty="0"/>
          </a:p>
        </p:txBody>
      </p:sp>
      <p:pic>
        <p:nvPicPr>
          <p:cNvPr id="133" name="Google Shape;133;gfc3f4ee573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3611" y="1208725"/>
            <a:ext cx="3146504" cy="19349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0122865beb_0_20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Greek Heroes and Heroines</a:t>
            </a:r>
            <a:endParaRPr/>
          </a:p>
        </p:txBody>
      </p:sp>
      <p:sp>
        <p:nvSpPr>
          <p:cNvPr id="139" name="Google Shape;139;g10122865beb_0_20"/>
          <p:cNvSpPr txBox="1">
            <a:spLocks noGrp="1"/>
          </p:cNvSpPr>
          <p:nvPr>
            <p:ph type="body" idx="1"/>
          </p:nvPr>
        </p:nvSpPr>
        <p:spPr>
          <a:xfrm>
            <a:off x="457200" y="1440075"/>
            <a:ext cx="4513800" cy="33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spcBef>
                <a:spcPts val="520"/>
              </a:spcBef>
              <a:spcAft>
                <a:spcPts val="0"/>
              </a:spcAft>
              <a:buSzPts val="2400"/>
              <a:buChar char="•"/>
            </a:pPr>
            <a:r>
              <a:rPr lang="en-US" sz="2600"/>
              <a:t>Achilles</a:t>
            </a:r>
            <a:endParaRPr sz="260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Hercules</a:t>
            </a:r>
            <a:endParaRPr sz="260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Odysseus</a:t>
            </a:r>
            <a:endParaRPr sz="260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Perseus</a:t>
            </a:r>
            <a:endParaRPr sz="260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Pandora</a:t>
            </a:r>
            <a:endParaRPr sz="2600"/>
          </a:p>
        </p:txBody>
      </p:sp>
      <p:pic>
        <p:nvPicPr>
          <p:cNvPr id="140" name="Google Shape;140;g10122865beb_0_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3400" y="1537866"/>
            <a:ext cx="2924175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fa7197f1fa_0_0"/>
          <p:cNvSpPr txBox="1">
            <a:spLocks noGrp="1"/>
          </p:cNvSpPr>
          <p:nvPr>
            <p:ph type="title"/>
          </p:nvPr>
        </p:nvSpPr>
        <p:spPr>
          <a:xfrm>
            <a:off x="457200" y="241133"/>
            <a:ext cx="5644055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Greek Heroes and Heroines</a:t>
            </a:r>
            <a:endParaRPr dirty="0"/>
          </a:p>
        </p:txBody>
      </p:sp>
      <p:sp>
        <p:nvSpPr>
          <p:cNvPr id="146" name="Google Shape;146;gfa7197f1fa_0_0"/>
          <p:cNvSpPr txBox="1">
            <a:spLocks noGrp="1"/>
          </p:cNvSpPr>
          <p:nvPr>
            <p:ph type="body" idx="1"/>
          </p:nvPr>
        </p:nvSpPr>
        <p:spPr>
          <a:xfrm>
            <a:off x="476119" y="1098533"/>
            <a:ext cx="4513800" cy="303518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-US" sz="2200" dirty="0"/>
              <a:t>Create a baseball card about one of the Greek Heroes or Heroines and include the following information:</a:t>
            </a:r>
            <a:endParaRPr sz="2200" dirty="0"/>
          </a:p>
          <a:p>
            <a:pPr marL="457200" lvl="0" indent="-381000" algn="l" rtl="0">
              <a:spcBef>
                <a:spcPts val="520"/>
              </a:spcBef>
              <a:spcAft>
                <a:spcPts val="0"/>
              </a:spcAft>
              <a:buSzPts val="2400"/>
              <a:buChar char="•"/>
            </a:pPr>
            <a:r>
              <a:rPr lang="en-US" sz="2200" dirty="0"/>
              <a:t>Name</a:t>
            </a:r>
            <a:endParaRPr sz="22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200" dirty="0"/>
              <a:t>Where They Are From</a:t>
            </a:r>
            <a:endParaRPr sz="22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200" dirty="0"/>
              <a:t>Strengths</a:t>
            </a:r>
            <a:endParaRPr sz="22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200" dirty="0"/>
              <a:t>Weaknesses</a:t>
            </a:r>
            <a:endParaRPr sz="22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200" dirty="0"/>
              <a:t>Greatest Accomplishments</a:t>
            </a:r>
            <a:endParaRPr sz="2200" dirty="0"/>
          </a:p>
        </p:txBody>
      </p:sp>
      <p:pic>
        <p:nvPicPr>
          <p:cNvPr id="147" name="Google Shape;147;gfa7197f1fa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3400" y="1537866"/>
            <a:ext cx="2924175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EARN theme">
  <a:themeElements>
    <a:clrScheme name="Custom 11">
      <a:dk1>
        <a:srgbClr val="000000"/>
      </a:dk1>
      <a:lt1>
        <a:srgbClr val="FFFFFF"/>
      </a:lt1>
      <a:dk2>
        <a:srgbClr val="534949"/>
      </a:dk2>
      <a:lt2>
        <a:srgbClr val="F2E6B7"/>
      </a:lt2>
      <a:accent1>
        <a:srgbClr val="DCBA25"/>
      </a:accent1>
      <a:accent2>
        <a:srgbClr val="679BCD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5D94C1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EARN theme">
  <a:themeElements>
    <a:clrScheme name="Custom 11">
      <a:dk1>
        <a:srgbClr val="000000"/>
      </a:dk1>
      <a:lt1>
        <a:srgbClr val="FFFFFF"/>
      </a:lt1>
      <a:dk2>
        <a:srgbClr val="534949"/>
      </a:dk2>
      <a:lt2>
        <a:srgbClr val="F2E6B7"/>
      </a:lt2>
      <a:accent1>
        <a:srgbClr val="DCBA25"/>
      </a:accent1>
      <a:accent2>
        <a:srgbClr val="679BCD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5D94C1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1099</TotalTime>
  <Words>595</Words>
  <Application>Microsoft Office PowerPoint</Application>
  <PresentationFormat>On-screen Show (16:9)</PresentationFormat>
  <Paragraphs>72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Constantia</vt:lpstr>
      <vt:lpstr>Arial</vt:lpstr>
      <vt:lpstr>Noto Sans Symbols</vt:lpstr>
      <vt:lpstr>Georgia</vt:lpstr>
      <vt:lpstr>Calibri</vt:lpstr>
      <vt:lpstr>LEARN theme</vt:lpstr>
      <vt:lpstr>LEARN theme</vt:lpstr>
      <vt:lpstr>Achilles Wasn’t Just a Heel</vt:lpstr>
      <vt:lpstr>Essential Question</vt:lpstr>
      <vt:lpstr>Learning Objectives</vt:lpstr>
      <vt:lpstr>PowerPoint Presentation</vt:lpstr>
      <vt:lpstr>What makes a hero?</vt:lpstr>
      <vt:lpstr>Stand Up, Sit Down</vt:lpstr>
      <vt:lpstr>What makes a hero?</vt:lpstr>
      <vt:lpstr>Greek Heroes and Heroines</vt:lpstr>
      <vt:lpstr>Greek Heroes and Heroines</vt:lpstr>
      <vt:lpstr>PowerPoint Presentation</vt:lpstr>
      <vt:lpstr>Greek Heroes and Heroines</vt:lpstr>
      <vt:lpstr>True For Who?</vt:lpstr>
      <vt:lpstr>True For Who? </vt:lpstr>
      <vt:lpstr>True For Who? </vt:lpstr>
      <vt:lpstr>True For Who? </vt:lpstr>
      <vt:lpstr>True For Who? </vt:lpstr>
      <vt:lpstr>True For Who? </vt:lpstr>
      <vt:lpstr>True For Who? </vt:lpstr>
      <vt:lpstr>True For Who? </vt:lpstr>
      <vt:lpstr>True For Who? </vt:lpstr>
      <vt:lpstr>Exit Ticket?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Achilles Wasn’t Just a Heel</dc:title>
  <dc:creator>K20 Center</dc:creator>
  <cp:lastModifiedBy>McLeod Porter, Delma</cp:lastModifiedBy>
  <cp:revision>3</cp:revision>
  <dcterms:modified xsi:type="dcterms:W3CDTF">2021-11-29T17:55:02Z</dcterms:modified>
</cp:coreProperties>
</file>