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WSs2yEXDMVYFSbMojm2yr3cOg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43"/>
  </p:normalViewPr>
  <p:slideViewPr>
    <p:cSldViewPr snapToGrid="0">
      <p:cViewPr varScale="1">
        <p:scale>
          <a:sx n="138" d="100"/>
          <a:sy n="138" d="100"/>
        </p:scale>
        <p:origin x="18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Gg5uDYHEQA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eea140e4f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3eea140e4f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</a:rPr>
              <a:t>MGH. (n.d.). </a:t>
            </a:r>
            <a:r>
              <a:rPr lang="en-US" b="0" i="1" dirty="0">
                <a:solidFill>
                  <a:srgbClr val="000000"/>
                </a:solidFill>
                <a:effectLst/>
              </a:rPr>
              <a:t>Civil War election of 1860</a:t>
            </a:r>
            <a:r>
              <a:rPr lang="en-US" b="0" i="0" dirty="0">
                <a:solidFill>
                  <a:srgbClr val="000000"/>
                </a:solidFill>
                <a:effectLst/>
              </a:rPr>
              <a:t> [Video]. YouTube. </a:t>
            </a:r>
            <a:r>
              <a:rPr lang="en-US" b="0" i="0" dirty="0">
                <a:solidFill>
                  <a:srgbClr val="000000"/>
                </a:solidFill>
                <a:effectLst/>
                <a:hlinkClick r:id="rId3"/>
              </a:rPr>
              <a:t>https://www.youtube.com/watch?v=TGg5uDYHEQA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26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6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">
  <p:cSld name="Cover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With Cover Image">
  <p:cSld name="Title - With Cover Imag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2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- 1 Column" type="obj">
  <p:cSld name="OBJEC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2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29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Blue Background">
  <p:cSld name="Content - Blue Background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3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30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Red Background">
  <p:cSld name="Content - Red Background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1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1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3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1"/>
          <p:cNvSpPr txBox="1">
            <a:spLocks noGrp="1"/>
          </p:cNvSpPr>
          <p:nvPr>
            <p:ph type="body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2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8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1 Column">
  <p:cSld name="Content - 1 Colum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20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0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body" idx="1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ive(s)">
  <p:cSld name="Objective(s)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1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0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  <a:defRPr>
                <a:solidFill>
                  <a:schemeClr val="lt1"/>
                </a:solidFill>
              </a:defRPr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600"/>
              <a:buChar char="o"/>
              <a:defRPr>
                <a:solidFill>
                  <a:schemeClr val="lt1"/>
                </a:solidFill>
              </a:defRPr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Clr>
                <a:schemeClr val="lt1"/>
              </a:buClr>
              <a:buSzPts val="2600"/>
              <a:buChar char="▪"/>
              <a:defRPr>
                <a:solidFill>
                  <a:schemeClr val="lt1"/>
                </a:solidFill>
              </a:defRPr>
            </a:lvl3pPr>
            <a:lvl4pPr marL="1828800" lvl="3" indent="-3937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600"/>
              <a:buChar char="•"/>
              <a:defRPr>
                <a:solidFill>
                  <a:schemeClr val="lt1"/>
                </a:solidFill>
              </a:defRPr>
            </a:lvl4pPr>
            <a:lvl5pPr marL="2286000" lvl="4" indent="-36068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2080"/>
              <a:buChar char="o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- 2 column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2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  <a:defRPr/>
            </a:lvl1pPr>
            <a:lvl2pPr marL="914400" lvl="1" indent="-393700" algn="l">
              <a:spcBef>
                <a:spcPts val="400"/>
              </a:spcBef>
              <a:spcAft>
                <a:spcPts val="0"/>
              </a:spcAft>
              <a:buSzPts val="2600"/>
              <a:buFont typeface="Calibri"/>
              <a:buAutoNum type="alphaLcPeriod"/>
              <a:defRPr/>
            </a:lvl2pPr>
            <a:lvl3pPr marL="1371600" lvl="2" indent="-393700" algn="l">
              <a:spcBef>
                <a:spcPts val="340"/>
              </a:spcBef>
              <a:spcAft>
                <a:spcPts val="0"/>
              </a:spcAft>
              <a:buSzPts val="2600"/>
              <a:buFont typeface="Calibri"/>
              <a:buAutoNum type="romanLcPeriod"/>
              <a:defRPr/>
            </a:lvl3pPr>
            <a:lvl4pPr marL="1828800" lvl="3" indent="-42672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3120"/>
              <a:buFont typeface="Arial"/>
              <a:buChar char="•"/>
              <a:defRPr/>
            </a:lvl4pPr>
            <a:lvl5pPr marL="2286000" lvl="4" indent="-36068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2080"/>
              <a:buFont typeface="Courier New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23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2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tructional Strategy">
  <p:cSld name="Instructional Strateg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24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2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5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34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52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spcBef>
                <a:spcPts val="400"/>
              </a:spcBef>
              <a:spcAft>
                <a:spcPts val="0"/>
              </a:spcAft>
              <a:buSzPts val="1800"/>
              <a:buChar char="o"/>
              <a:defRPr/>
            </a:lvl2pPr>
            <a:lvl3pPr marL="1371600" lvl="2" indent="-342900" algn="l">
              <a:spcBef>
                <a:spcPts val="34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20040" algn="l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SzPts val="144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NTR"/>
              <a:buChar char="●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spcBef>
                <a:spcPts val="340"/>
              </a:spcBef>
              <a:spcAft>
                <a:spcPts val="0"/>
              </a:spcAft>
              <a:buClr>
                <a:srgbClr val="E8BF3C"/>
              </a:buClr>
              <a:buSzPts val="2600"/>
              <a:buFont typeface="Noto Sans Symbols"/>
              <a:buChar char="▪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971D20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0680" algn="l" rtl="0">
              <a:lnSpc>
                <a:spcPct val="90000"/>
              </a:lnSpc>
              <a:spcBef>
                <a:spcPts val="270"/>
              </a:spcBef>
              <a:spcAft>
                <a:spcPts val="0"/>
              </a:spcAft>
              <a:buClr>
                <a:schemeClr val="accent1"/>
              </a:buClr>
              <a:buSzPts val="2080"/>
              <a:buFont typeface="Courier New"/>
              <a:buChar char="o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Gg5uDYHEQA?si=-OtRUi-qL5Tk34fh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a140e4f0_0_1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Preflection Revisited</a:t>
            </a:r>
            <a:endParaRPr/>
          </a:p>
        </p:txBody>
      </p:sp>
      <p:sp>
        <p:nvSpPr>
          <p:cNvPr id="129" name="Google Shape;129;g3eea140e4f0_0_1"/>
          <p:cNvSpPr txBox="1">
            <a:spLocks noGrp="1"/>
          </p:cNvSpPr>
          <p:nvPr>
            <p:ph type="body" idx="4294967295"/>
          </p:nvPr>
        </p:nvSpPr>
        <p:spPr>
          <a:xfrm>
            <a:off x="628650" y="1439988"/>
            <a:ext cx="7886700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Char char="●"/>
            </a:pPr>
            <a:r>
              <a:rPr lang="en-US" dirty="0">
                <a:solidFill>
                  <a:srgbClr val="292929"/>
                </a:solidFill>
                <a:highlight>
                  <a:srgbClr val="FFFFFF"/>
                </a:highlight>
              </a:rPr>
              <a:t>What led to the secession of Southern states from the United States?</a:t>
            </a:r>
            <a:endParaRPr dirty="0">
              <a:solidFill>
                <a:srgbClr val="292929"/>
              </a:solidFill>
              <a:highlight>
                <a:srgbClr val="FFFFFF"/>
              </a:highlight>
            </a:endParaRPr>
          </a:p>
          <a:p>
            <a:pPr lvl="0" indent="-393192">
              <a:spcBef>
                <a:spcPts val="0"/>
              </a:spcBef>
              <a:buClr>
                <a:schemeClr val="accent3"/>
              </a:buClr>
            </a:pPr>
            <a:r>
              <a:rPr lang="en-US" dirty="0">
                <a:highlight>
                  <a:srgbClr val="FFFFFF"/>
                </a:highlight>
              </a:rPr>
              <a:t>Write a six-word memoir summarizing why the Southern states seceded from the Union.</a:t>
            </a:r>
            <a:endParaRPr dirty="0">
              <a:solidFill>
                <a:srgbClr val="292929"/>
              </a:solidFill>
              <a:highlight>
                <a:srgbClr val="FFFFFF"/>
              </a:highlight>
            </a:endParaRPr>
          </a:p>
        </p:txBody>
      </p:sp>
      <p:pic>
        <p:nvPicPr>
          <p:cNvPr id="130" name="Google Shape;130;g3eea140e4f0_0_1" title="Preflect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6725" y="274650"/>
            <a:ext cx="1458924" cy="1458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"/>
          <p:cNvSpPr txBox="1">
            <a:spLocks noGrp="1"/>
          </p:cNvSpPr>
          <p:nvPr>
            <p:ph type="title"/>
          </p:nvPr>
        </p:nvSpPr>
        <p:spPr>
          <a:xfrm>
            <a:off x="3945466" y="559689"/>
            <a:ext cx="4565121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Secede or Not to Secede</a:t>
            </a:r>
            <a:endParaRPr/>
          </a:p>
        </p:txBody>
      </p:sp>
      <p:sp>
        <p:nvSpPr>
          <p:cNvPr id="77" name="Google Shape;77;p2"/>
          <p:cNvSpPr txBox="1">
            <a:spLocks noGrp="1"/>
          </p:cNvSpPr>
          <p:nvPr>
            <p:ph type="body" idx="1"/>
          </p:nvPr>
        </p:nvSpPr>
        <p:spPr>
          <a:xfrm>
            <a:off x="3944799" y="2807732"/>
            <a:ext cx="456420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American Civil War Era</a:t>
            </a:r>
            <a:endParaRPr dirty="0"/>
          </a:p>
        </p:txBody>
      </p:sp>
      <p:sp>
        <p:nvSpPr>
          <p:cNvPr id="78" name="Google Shape;78;p2"/>
          <p:cNvSpPr/>
          <p:nvPr/>
        </p:nvSpPr>
        <p:spPr>
          <a:xfrm>
            <a:off x="744173" y="1312133"/>
            <a:ext cx="2922311" cy="2519234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</a:pPr>
            <a:r>
              <a:rPr lang="en-US" dirty="0"/>
              <a:t>How did supporters of secession justify leaving the Union?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623888" y="560388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Learning Objectives</a:t>
            </a:r>
            <a:endParaRPr/>
          </a:p>
        </p:txBody>
      </p:sp>
      <p:sp>
        <p:nvSpPr>
          <p:cNvPr id="90" name="Google Shape;90;p6"/>
          <p:cNvSpPr txBox="1">
            <a:spLocks noGrp="1"/>
          </p:cNvSpPr>
          <p:nvPr>
            <p:ph type="body" idx="1"/>
          </p:nvPr>
        </p:nvSpPr>
        <p:spPr>
          <a:xfrm>
            <a:off x="623888" y="2808288"/>
            <a:ext cx="7885112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93192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Analyze the immediate impact of the presidential election of 1860.</a:t>
            </a:r>
            <a:endParaRPr dirty="0"/>
          </a:p>
          <a:p>
            <a:pPr lvl="0" indent="-393192">
              <a:buSzPct val="100000"/>
            </a:pPr>
            <a:r>
              <a:rPr lang="en-US" dirty="0"/>
              <a:t>Explain why slavery was the central cause of Southern secession.</a:t>
            </a:r>
            <a:endParaRPr dirty="0"/>
          </a:p>
          <a:p>
            <a:pPr lvl="0" indent="-393192">
              <a:buSzPct val="100000"/>
            </a:pPr>
            <a:r>
              <a:rPr lang="en-US" dirty="0"/>
              <a:t>Compare the perspectives of Union and Confederate supporters during the Civil War. </a:t>
            </a:r>
            <a:endParaRPr dirty="0"/>
          </a:p>
          <a:p>
            <a:pPr marL="457200" lvl="0" indent="-329248" algn="l" rtl="0">
              <a:spcBef>
                <a:spcPts val="52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Preflection</a:t>
            </a:r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body" idx="4294967295"/>
          </p:nvPr>
        </p:nvSpPr>
        <p:spPr>
          <a:xfrm>
            <a:off x="628650" y="1439988"/>
            <a:ext cx="6945168" cy="3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>
                <a:solidFill>
                  <a:srgbClr val="292929"/>
                </a:solidFill>
                <a:highlight>
                  <a:srgbClr val="FFFFFF"/>
                </a:highlight>
              </a:rPr>
              <a:t>What do you think led to the secession of Southern states from the United States?</a:t>
            </a:r>
            <a:endParaRPr dirty="0"/>
          </a:p>
        </p:txBody>
      </p:sp>
      <p:pic>
        <p:nvPicPr>
          <p:cNvPr id="97" name="Google Shape;97;p12" title="Preflection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6725" y="274650"/>
            <a:ext cx="1458924" cy="1458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754061" y="4501888"/>
            <a:ext cx="7635875" cy="573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Civil War Election of 1860</a:t>
            </a:r>
            <a:endParaRPr/>
          </a:p>
        </p:txBody>
      </p:sp>
      <p:pic>
        <p:nvPicPr>
          <p:cNvPr id="103" name="Google Shape;103;p3" descr="Civil War   Election of 186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6126" y="173077"/>
            <a:ext cx="5771747" cy="4328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Discuss</a:t>
            </a: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4294967295"/>
          </p:nvPr>
        </p:nvSpPr>
        <p:spPr>
          <a:xfrm>
            <a:off x="628650" y="1370013"/>
            <a:ext cx="73914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008" lvl="0" indent="0">
              <a:spcBef>
                <a:spcPts val="0"/>
              </a:spcBef>
              <a:buNone/>
            </a:pPr>
            <a:r>
              <a:rPr lang="en-US" dirty="0"/>
              <a:t>According to the video, what issues were facing the country?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South Carolina Secession</a:t>
            </a:r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0104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393192">
              <a:spcBef>
                <a:spcPts val="0"/>
              </a:spcBef>
              <a:buSzPts val="2600"/>
            </a:pPr>
            <a:r>
              <a:rPr lang="en-US" dirty="0"/>
              <a:t>Read the document and highlight or underline evidence that answers the question:</a:t>
            </a:r>
            <a:endParaRPr dirty="0"/>
          </a:p>
          <a:p>
            <a:pPr marL="914400" lvl="1" indent="-356616" algn="l" rtl="0">
              <a:spcBef>
                <a:spcPts val="400"/>
              </a:spcBef>
              <a:spcAft>
                <a:spcPts val="0"/>
              </a:spcAft>
              <a:buSzPts val="2600"/>
              <a:buChar char="o"/>
            </a:pPr>
            <a:r>
              <a:rPr lang="en-US" dirty="0"/>
              <a:t>Why did South Carolina secede from the Union?</a:t>
            </a:r>
            <a:endParaRPr dirty="0"/>
          </a:p>
        </p:txBody>
      </p:sp>
      <p:pic>
        <p:nvPicPr>
          <p:cNvPr id="116" name="Google Shape;11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0242" y="-94056"/>
            <a:ext cx="1743758" cy="16371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Union and Confederate Perspectives</a:t>
            </a:r>
            <a:endParaRPr/>
          </a:p>
        </p:txBody>
      </p:sp>
      <p:sp>
        <p:nvSpPr>
          <p:cNvPr id="122" name="Google Shape;122;p8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0104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393192">
              <a:spcBef>
                <a:spcPts val="0"/>
              </a:spcBef>
              <a:buSzPts val="2600"/>
            </a:pPr>
            <a:r>
              <a:rPr lang="en-US" dirty="0"/>
              <a:t>Read the accounts written by a Union soldier and a Confederate soldier.</a:t>
            </a:r>
          </a:p>
          <a:p>
            <a:pPr lvl="0" indent="-393192">
              <a:spcBef>
                <a:spcPts val="0"/>
              </a:spcBef>
              <a:buSzPts val="2600"/>
            </a:pPr>
            <a:r>
              <a:rPr lang="en-US" dirty="0"/>
              <a:t>Highlight passages explaining why each soldier supports his cause.</a:t>
            </a:r>
          </a:p>
          <a:p>
            <a:pPr lvl="0" indent="-393192">
              <a:spcBef>
                <a:spcPts val="0"/>
              </a:spcBef>
              <a:buSzPts val="2600"/>
            </a:pPr>
            <a:r>
              <a:rPr lang="en-US" dirty="0"/>
              <a:t>In the margins, explain how each passage supports the writer’s cause.</a:t>
            </a:r>
            <a:endParaRPr dirty="0"/>
          </a:p>
        </p:txBody>
      </p:sp>
      <p:pic>
        <p:nvPicPr>
          <p:cNvPr id="123" name="Google Shape;12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9050" y="-92074"/>
            <a:ext cx="1428750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218</Words>
  <Application>Microsoft Macintosh PowerPoint</Application>
  <PresentationFormat>On-screen Show (16:9)</PresentationFormat>
  <Paragraphs>24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NTR</vt:lpstr>
      <vt:lpstr>Custom Design</vt:lpstr>
      <vt:lpstr>PowerPoint Presentation</vt:lpstr>
      <vt:lpstr>To Secede or Not to Secede</vt:lpstr>
      <vt:lpstr>Essential Question</vt:lpstr>
      <vt:lpstr>Learning Objectives</vt:lpstr>
      <vt:lpstr>Preflection</vt:lpstr>
      <vt:lpstr>Civil War Election of 1860</vt:lpstr>
      <vt:lpstr>Discuss</vt:lpstr>
      <vt:lpstr>South Carolina Secession</vt:lpstr>
      <vt:lpstr>Union and Confederate Perspectives</vt:lpstr>
      <vt:lpstr>Preflection Revisited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Gracia, Ann M.</dc:creator>
  <cp:lastModifiedBy>Harris, Hudson J.</cp:lastModifiedBy>
  <cp:revision>2</cp:revision>
  <dcterms:created xsi:type="dcterms:W3CDTF">2025-08-05T20:58:42Z</dcterms:created>
  <dcterms:modified xsi:type="dcterms:W3CDTF">2026-06-24T15:21:31Z</dcterms:modified>
</cp:coreProperties>
</file>