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  <p:sldMasterId id="2147483716" r:id="rId3"/>
    <p:sldMasterId id="2147483733" r:id="rId4"/>
  </p:sldMasterIdLst>
  <p:notesMasterIdLst>
    <p:notesMasterId r:id="rId18"/>
  </p:notesMasterIdLst>
  <p:sldIdLst>
    <p:sldId id="256" r:id="rId5"/>
    <p:sldId id="270" r:id="rId6"/>
    <p:sldId id="265" r:id="rId7"/>
    <p:sldId id="260" r:id="rId8"/>
    <p:sldId id="272" r:id="rId9"/>
    <p:sldId id="273" r:id="rId10"/>
    <p:sldId id="262" r:id="rId11"/>
    <p:sldId id="263" r:id="rId12"/>
    <p:sldId id="264" r:id="rId13"/>
    <p:sldId id="277" r:id="rId14"/>
    <p:sldId id="278" r:id="rId15"/>
    <p:sldId id="274" r:id="rId16"/>
    <p:sldId id="276" r:id="rId17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71" autoAdjust="0"/>
    <p:restoredTop sz="94315"/>
  </p:normalViewPr>
  <p:slideViewPr>
    <p:cSldViewPr snapToGrid="0">
      <p:cViewPr varScale="1">
        <p:scale>
          <a:sx n="149" d="100"/>
          <a:sy n="149" d="100"/>
        </p:scale>
        <p:origin x="3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arlisleindian.historicalsociety.com/images/tom-torlino-after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arlisleindian.historicalsociety.com/images/tom-torlino-before/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arlisleindian.historicalsociety.com/images/tom-torlino-after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arlisleindian.historicalsociety.com/images/tom-torlino-before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assimilat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26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9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9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2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Choate, J.N. (c. 1885). 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Tom 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Torlino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 – after 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[Photo]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Cumberland County Historical Society. </a:t>
            </a:r>
            <a:r>
              <a:rPr lang="en-US" sz="1400" u="sng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https://carlisleindian.historicalsociety.com/images/tom-torlino-after/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Choate, J.N. (c. 1882). 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Tom 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Torlino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400" i="1">
                <a:latin typeface="Calibri" panose="020F0502020204030204" pitchFamily="34" charset="0"/>
                <a:cs typeface="Calibri" panose="020F0502020204030204" pitchFamily="34" charset="0"/>
              </a:rPr>
              <a:t>Before </a:t>
            </a:r>
            <a:r>
              <a:rPr lang="en-US" sz="1400" i="0">
                <a:latin typeface="Calibri" panose="020F0502020204030204" pitchFamily="34" charset="0"/>
                <a:cs typeface="Calibri" panose="020F0502020204030204" pitchFamily="34" charset="0"/>
              </a:rPr>
              <a:t>[Photo]</a:t>
            </a:r>
            <a:r>
              <a:rPr lang="en-US" sz="1400" i="1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Cumberland County Historical Society. </a:t>
            </a:r>
            <a:r>
              <a:rPr lang="en-US" sz="1400" u="sng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https://carlisleindian.historicalsociety.com/images/tom-torlino-before/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4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Choate, J.N. (c. 1885). 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Tom 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Torlino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 – after 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[Photo]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Cumberland County Historical Society. </a:t>
            </a:r>
            <a:r>
              <a:rPr lang="en-US" sz="1400" u="sng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https://carlisleindian.historicalsociety.com/images/tom-torlino-after/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Choate, J.N. (c. 1882). 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Tom 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Torlino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 – before 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[Photo]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Cumberland County Historical Society. </a:t>
            </a:r>
            <a:r>
              <a:rPr lang="en-US" sz="1400" u="sng" dirty="0">
                <a:solidFill>
                  <a:srgbClr val="1155C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https://carlisleindian.historicalsociety.com/images/tom-torlino-before/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244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Source: Merriam-Webster. </a:t>
            </a:r>
            <a:r>
              <a:rPr lang="en-US" i="1" dirty="0"/>
              <a:t>Assimilate. </a:t>
            </a:r>
            <a:r>
              <a:rPr lang="en-US" dirty="0"/>
              <a:t>Merriam-</a:t>
            </a:r>
            <a:r>
              <a:rPr lang="en-US" dirty="0" err="1"/>
              <a:t>Webster.com</a:t>
            </a:r>
            <a:r>
              <a:rPr lang="en-US" dirty="0"/>
              <a:t>.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https://www.merriam-webster.com/dictionary/assimilate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962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</a:t>
            </a:r>
            <a:r>
              <a:rPr lang="en-US"/>
              <a:t>S-I-T (Surprising</a:t>
            </a:r>
            <a:r>
              <a:rPr lang="en-US" dirty="0"/>
              <a:t>, interesting, troubling). Strategies. </a:t>
            </a:r>
            <a:r>
              <a:rPr lang="en-US" dirty="0">
                <a:hlinkClick r:id="rId3"/>
              </a:rPr>
              <a:t>https://learn.k20center.ou.edu/strategy/926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484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Window notes. Strategies. </a:t>
            </a:r>
            <a:r>
              <a:rPr lang="en-US" dirty="0">
                <a:hlinkClick r:id="rId3"/>
              </a:rPr>
              <a:t>https://learn.k20center.ou.edu/strategy/189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498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Window notes. Strategies. </a:t>
            </a:r>
            <a:r>
              <a:rPr lang="en-US" dirty="0">
                <a:hlinkClick r:id="rId3"/>
              </a:rPr>
              <a:t>https://learn.k20center.ou.edu/strategy/189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385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Paired texts H-chart. Strategies. </a:t>
            </a:r>
            <a:r>
              <a:rPr lang="en-US" dirty="0">
                <a:hlinkClick r:id="rId3"/>
              </a:rPr>
              <a:t>https://learn.k20center.ou.edu/strategy/132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885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Bell ringers and exit tickets. Strategies. </a:t>
            </a:r>
            <a:r>
              <a:rPr lang="en-US" dirty="0">
                <a:hlinkClick r:id="rId3"/>
              </a:rPr>
              <a:t>https://learn.k20center.ou.edu/strategy/125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12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715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7231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955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999366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37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65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7016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4168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23718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655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4785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201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455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193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79114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984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85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535262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20.ou.edu/m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k20.ou.edu/mh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0114F-17CC-B7CD-C792-103A4F331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0DD34-D184-BC67-5E01-6A935B3D9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Window Notes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2E081876-E05D-412F-4673-B793A0686E5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28650" y="1370013"/>
            <a:ext cx="7163628" cy="3262312"/>
          </a:xfrm>
        </p:spPr>
        <p:txBody>
          <a:bodyPr/>
          <a:lstStyle/>
          <a:p>
            <a:pPr marL="457200" indent="-393192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Go to </a:t>
            </a:r>
            <a:r>
              <a:rPr lang="en-US" dirty="0">
                <a:hlinkClick r:id="rId3"/>
              </a:rPr>
              <a:t>https://k20.ou.edu/mf</a:t>
            </a:r>
            <a:r>
              <a:rPr lang="en-US" dirty="0"/>
              <a:t> </a:t>
            </a:r>
          </a:p>
          <a:p>
            <a:pPr marL="457200" indent="-393192"/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Read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the infographic and take notes in the four quadrants of the handout that identify your:</a:t>
            </a:r>
          </a:p>
          <a:p>
            <a:pPr marL="914400" lvl="1" indent="-356616">
              <a:spcAft>
                <a:spcPts val="0"/>
              </a:spcAft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Facts</a:t>
            </a:r>
          </a:p>
          <a:p>
            <a:pPr marL="914400" lvl="1" indent="-356616">
              <a:buSzPct val="100000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Feelings</a:t>
            </a:r>
          </a:p>
          <a:p>
            <a:pPr marL="914400" lvl="1" indent="-356616">
              <a:buSzPct val="100000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Questions</a:t>
            </a:r>
          </a:p>
          <a:p>
            <a:pPr marL="914400" lvl="1" indent="-356616">
              <a:buSzPct val="100000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Connections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2C6D5E-2C20-DF1E-951B-25EB63BD1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649" y="274638"/>
            <a:ext cx="1423362" cy="14924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7199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FFEE8-1EF2-739E-8B02-34D7AB1AA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0222C-E42C-EF94-6EA3-A4728151D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Window Notes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9FC4BA41-39F7-C6C2-7E88-53963FC52F7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28650" y="1370013"/>
            <a:ext cx="7163628" cy="3262312"/>
          </a:xfrm>
        </p:spPr>
        <p:txBody>
          <a:bodyPr/>
          <a:lstStyle/>
          <a:p>
            <a:pPr marL="457200" lvl="0" indent="-393192">
              <a:spcAft>
                <a:spcPts val="0"/>
              </a:spcAft>
              <a:buClr>
                <a:srgbClr val="991B1E"/>
              </a:buClr>
              <a:buFont typeface="System Font Regular"/>
              <a:buChar char="●"/>
            </a:pPr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Facts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: Which facts do you find interesting?</a:t>
            </a:r>
          </a:p>
          <a:p>
            <a:pPr marL="457200" lvl="0" indent="-393192">
              <a:spcAft>
                <a:spcPts val="0"/>
              </a:spcAft>
              <a:buClr>
                <a:srgbClr val="991B1E"/>
              </a:buClr>
              <a:buFont typeface="System Font Regular"/>
              <a:buChar char="●"/>
            </a:pPr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Feelings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: What are you feeling as you learn these facts?</a:t>
            </a:r>
          </a:p>
          <a:p>
            <a:pPr marL="457200" lvl="0" indent="-393192">
              <a:spcAft>
                <a:spcPts val="0"/>
              </a:spcAft>
              <a:buClr>
                <a:srgbClr val="991B1E"/>
              </a:buClr>
              <a:buFont typeface="System Font Regular"/>
              <a:buChar char="●"/>
            </a:pPr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Questions: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What questions do you have now?</a:t>
            </a:r>
          </a:p>
          <a:p>
            <a:pPr marL="457200" lvl="0" indent="-393192">
              <a:spcAft>
                <a:spcPts val="0"/>
              </a:spcAft>
              <a:buClr>
                <a:srgbClr val="991B1E"/>
              </a:buClr>
              <a:buFont typeface="System Font Regular"/>
              <a:buChar char="●"/>
            </a:pPr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Connections: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Can you relate what you have just read to prior experiences or things you learned before today?</a:t>
            </a:r>
            <a:r>
              <a:rPr lang="en-US" b="1" dirty="0">
                <a:latin typeface="Calibri"/>
                <a:ea typeface="Calibri"/>
                <a:cs typeface="Calibri"/>
                <a:sym typeface="Calibri"/>
              </a:rPr>
              <a:t>  </a:t>
            </a:r>
            <a:endParaRPr lang="en-US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1C2B39-656E-02C2-CCB8-94ABB705B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649" y="274638"/>
            <a:ext cx="1423362" cy="14924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5917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A054D-0614-4BAB-6581-26ED5CD15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C8030-B6B8-952A-7226-FA133F205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H-Chart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DC0244F-946F-1327-D8C6-B3DCE3CFDEBA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lvl="0" indent="-393192">
              <a:spcAft>
                <a:spcPts val="0"/>
              </a:spcAft>
              <a:buClr>
                <a:srgbClr val="991B1E"/>
              </a:buClr>
              <a:buFont typeface="System Font Regular"/>
              <a:buChar char="●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Go to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  <a:hlinkClick r:id="rId3"/>
              </a:rPr>
              <a:t>https://k20.ou.edu/mh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57200" lvl="0" indent="-393192">
              <a:spcAft>
                <a:spcPts val="0"/>
              </a:spcAft>
              <a:buClr>
                <a:srgbClr val="991B1E"/>
              </a:buClr>
              <a:buFont typeface="System Font Regular"/>
              <a:buChar char="●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Choose a video from the left column and the right column to watch as a group.</a:t>
            </a:r>
          </a:p>
          <a:p>
            <a:pPr marL="457200" lvl="0" indent="-393192">
              <a:spcAft>
                <a:spcPts val="0"/>
              </a:spcAft>
              <a:buClr>
                <a:srgbClr val="991B1E"/>
              </a:buClr>
              <a:buFont typeface="System Font Regular"/>
              <a:buChar char="●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Fill out the H-Chart as you view each video.</a:t>
            </a:r>
          </a:p>
          <a:p>
            <a:pPr marL="457200" indent="-393192">
              <a:buClr>
                <a:srgbClr val="991B1E"/>
              </a:buClr>
              <a:buFont typeface="System Font Regular"/>
              <a:buChar char="●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After watching two videos, respond to the prompt in the center of the H-Chart.</a:t>
            </a:r>
          </a:p>
        </p:txBody>
      </p:sp>
    </p:spTree>
    <p:extLst>
      <p:ext uri="{BB962C8B-B14F-4D97-AF65-F5344CB8AC3E}">
        <p14:creationId xmlns:p14="http://schemas.microsoft.com/office/powerpoint/2010/main" val="3883999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A9A03-1824-554A-E9AA-3F35ABFF4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A40E4-A044-A64B-9C72-37C273E73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Exit Ticket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E482EC2-3780-342B-B525-34D5C4FFD04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spcAft>
                <a:spcPts val="0"/>
              </a:spcAft>
              <a:buClr>
                <a:srgbClr val="991B1E"/>
              </a:buClr>
              <a:buSzPts val="2600"/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you were writing a book about the experiences of American Indian students at boarding schools, what is one thing you would want your readers to know? Why?</a:t>
            </a:r>
            <a:endParaRPr lang="en-US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3028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Surviving Assimilation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American Indian Boarding Schools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4;p5">
            <a:extLst>
              <a:ext uri="{FF2B5EF4-FFF2-40B4-BE49-F238E27FC236}">
                <a16:creationId xmlns:a16="http://schemas.microsoft.com/office/drawing/2014/main" id="{36108E9E-E5B2-0187-F51F-8FB77DD8EA4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500" y="152400"/>
            <a:ext cx="355644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5;p5">
            <a:extLst>
              <a:ext uri="{FF2B5EF4-FFF2-40B4-BE49-F238E27FC236}">
                <a16:creationId xmlns:a16="http://schemas.microsoft.com/office/drawing/2014/main" id="{AD910EBE-C8A9-DA0D-F57C-F65C31BD393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2344" y="152400"/>
            <a:ext cx="367136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330477" y="336343"/>
            <a:ext cx="4798115" cy="3262312"/>
          </a:xfrm>
        </p:spPr>
        <p:txBody>
          <a:bodyPr/>
          <a:lstStyle/>
          <a:p>
            <a:pPr marL="457200" indent="-393192"/>
            <a:r>
              <a:rPr lang="en-US" sz="2400" dirty="0"/>
              <a:t>What do you notice about these two photos? </a:t>
            </a:r>
          </a:p>
          <a:p>
            <a:pPr marL="457200" indent="-393192"/>
            <a:r>
              <a:rPr lang="en-US" sz="2400" dirty="0"/>
              <a:t>How are they similar? How do they differ?</a:t>
            </a:r>
          </a:p>
          <a:p>
            <a:pPr marL="457200" indent="-393192"/>
            <a:r>
              <a:rPr lang="en-US" sz="2400" dirty="0"/>
              <a:t>Where do you think these two photos were taken?</a:t>
            </a:r>
          </a:p>
          <a:p>
            <a:pPr marL="457200" indent="-393192"/>
            <a:r>
              <a:rPr lang="en-US" sz="2400" dirty="0"/>
              <a:t>When do you think they were taken?</a:t>
            </a:r>
          </a:p>
          <a:p>
            <a:pPr marL="457200" indent="-393192"/>
            <a:r>
              <a:rPr lang="en-US" sz="2400" dirty="0"/>
              <a:t>Why do you think they were taken?</a:t>
            </a:r>
          </a:p>
          <a:p>
            <a:pPr marL="457200" indent="-393192"/>
            <a:r>
              <a:rPr lang="en-US" sz="2400" dirty="0"/>
              <a:t>Who do you think took them?</a:t>
            </a:r>
          </a:p>
        </p:txBody>
      </p:sp>
      <p:pic>
        <p:nvPicPr>
          <p:cNvPr id="4" name="Google Shape;94;p5">
            <a:extLst>
              <a:ext uri="{FF2B5EF4-FFF2-40B4-BE49-F238E27FC236}">
                <a16:creationId xmlns:a16="http://schemas.microsoft.com/office/drawing/2014/main" id="{7A2F611B-DC37-B028-5548-3350B05FFD1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6500" y="1131099"/>
            <a:ext cx="1919718" cy="2690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5;p5">
            <a:extLst>
              <a:ext uri="{FF2B5EF4-FFF2-40B4-BE49-F238E27FC236}">
                <a16:creationId xmlns:a16="http://schemas.microsoft.com/office/drawing/2014/main" id="{8334083A-679E-827D-9629-E80EA422912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7634" y="1131100"/>
            <a:ext cx="1895889" cy="2690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14CAB-0DF2-A4CA-22A5-7F1455F51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27689-670F-1AA2-76C9-E237E67A7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Tom </a:t>
            </a:r>
            <a:r>
              <a:rPr lang="en-US" dirty="0" err="1"/>
              <a:t>Torlino</a:t>
            </a:r>
            <a:endParaRPr lang="en-US" dirty="0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D23C747-0FBE-7CD5-0488-05A47C6CA30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indent="-393192"/>
            <a:r>
              <a:rPr lang="en-US" dirty="0"/>
              <a:t>Citizen of the Navajo Nation in New Mexico </a:t>
            </a:r>
          </a:p>
          <a:p>
            <a:pPr marL="457200" indent="-393192"/>
            <a:r>
              <a:rPr lang="en-US" dirty="0"/>
              <a:t>The first photo was taken in 1882 at the Carlisle Indian Industrial School in Carlisle, Pennsylvania. </a:t>
            </a:r>
          </a:p>
          <a:p>
            <a:pPr marL="457200" indent="-393192"/>
            <a:r>
              <a:rPr lang="en-US" dirty="0"/>
              <a:t>The second photo was taken three or four years later. </a:t>
            </a:r>
          </a:p>
          <a:p>
            <a:pPr marL="457200" indent="-393192"/>
            <a:r>
              <a:rPr lang="en-US" dirty="0"/>
              <a:t>The purpose of Carlisle and other boarding schools was to </a:t>
            </a:r>
            <a:r>
              <a:rPr lang="en-US" i="1" dirty="0"/>
              <a:t>assimilate </a:t>
            </a:r>
            <a:r>
              <a:rPr lang="en-US" dirty="0"/>
              <a:t>American Indians from around the country.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4757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AD3B4-EE7C-2814-2319-D908B01FF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E8FA0-A28E-92AC-6FE8-B9C6BC07A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Assimilate (verb)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9C87CDB-8D3F-6F47-CD27-01C25EDC7134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lvl="0" indent="-393192">
              <a:spcAft>
                <a:spcPts val="0"/>
              </a:spcAft>
              <a:buClr>
                <a:schemeClr val="accent3"/>
              </a:buClr>
              <a:buSzPts val="2600"/>
              <a:buAutoNum type="arabicPeriod"/>
            </a:pPr>
            <a:r>
              <a:rPr lang="en-US" dirty="0"/>
              <a:t>to cause (a person or group) to become part of a different society, country, etc.</a:t>
            </a:r>
          </a:p>
          <a:p>
            <a:pPr marL="457200" lvl="0" indent="-393192">
              <a:spcAft>
                <a:spcPts val="0"/>
              </a:spcAft>
              <a:buClr>
                <a:schemeClr val="accent3"/>
              </a:buClr>
              <a:buSzPts val="2600"/>
              <a:buAutoNum type="arabicPeriod"/>
            </a:pPr>
            <a:r>
              <a:rPr lang="en-US" dirty="0"/>
              <a:t>to adopt the ways of another culture: to fully become part of a different society, country, etc. </a:t>
            </a:r>
          </a:p>
        </p:txBody>
      </p:sp>
    </p:spTree>
    <p:extLst>
      <p:ext uri="{BB962C8B-B14F-4D97-AF65-F5344CB8AC3E}">
        <p14:creationId xmlns:p14="http://schemas.microsoft.com/office/powerpoint/2010/main" val="4251873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Essential Questions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How were American Indians assimilated in the past?</a:t>
            </a:r>
          </a:p>
          <a:p>
            <a:r>
              <a:rPr lang="en-US" dirty="0"/>
              <a:t>What effect did assimilation have on their identity and culture?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2300" y="807934"/>
            <a:ext cx="7886700" cy="990808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1798742"/>
            <a:ext cx="7885112" cy="2406546"/>
          </a:xfrm>
        </p:spPr>
        <p:txBody>
          <a:bodyPr rtlCol="0">
            <a:noAutofit/>
          </a:bodyPr>
          <a:lstStyle/>
          <a:p>
            <a:pPr lvl="0">
              <a:spcAft>
                <a:spcPts val="600"/>
              </a:spcAft>
              <a:buChar char="•"/>
            </a:pPr>
            <a:r>
              <a:rPr lang="en-US" sz="2200" dirty="0"/>
              <a:t>Explain the events and ideologies that led to the establishment of federally-funded and religious boarding schools for American Indians.</a:t>
            </a:r>
          </a:p>
          <a:p>
            <a:pPr lvl="0">
              <a:spcAft>
                <a:spcPts val="0"/>
              </a:spcAft>
              <a:buChar char="•"/>
            </a:pPr>
            <a:r>
              <a:rPr lang="en-US" sz="2200" dirty="0"/>
              <a:t>Examine the boarding school experiences of American Indians from Oklahoma and other states and territories.</a:t>
            </a:r>
          </a:p>
          <a:p>
            <a:pPr lvl="0">
              <a:spcAft>
                <a:spcPts val="0"/>
              </a:spcAft>
              <a:buChar char="•"/>
            </a:pPr>
            <a:r>
              <a:rPr lang="en-US" sz="2200" dirty="0"/>
              <a:t>Identify the ways in which American Indians resisted assimilation and preserved their cultural and individual identities during and after the time they spent at school.</a:t>
            </a:r>
          </a:p>
          <a:p>
            <a:pPr marL="457200" fontAlgn="auto">
              <a:spcAft>
                <a:spcPts val="0"/>
              </a:spcAft>
              <a:defRPr/>
            </a:pP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Surprising, Interesting, Troubling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457200" lvl="0" indent="-393192">
              <a:spcAft>
                <a:spcPts val="0"/>
              </a:spcAft>
              <a:buClr>
                <a:srgbClr val="991B1E"/>
              </a:buClr>
              <a:buChar char="•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Read each quote.</a:t>
            </a:r>
          </a:p>
          <a:p>
            <a:pPr marL="457200" indent="-393192">
              <a:spcAft>
                <a:spcPts val="0"/>
              </a:spcAft>
              <a:buClr>
                <a:srgbClr val="991B1E"/>
              </a:buClr>
              <a:buFont typeface="System Font Regular"/>
              <a:buChar char="•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 a group, discuss and highlight the part of each quote that is surprising, interesting, or troubling.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AB5D87-13B7-1F9B-CF9E-97C8462A3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4705" y="0"/>
            <a:ext cx="1959295" cy="21454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 name="2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4.xml><?xml version="1.0" encoding="utf-8"?>
<a:theme xmlns:a="http://schemas.openxmlformats.org/drawingml/2006/main" name="3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10217</TotalTime>
  <Words>750</Words>
  <Application>Microsoft Macintosh PowerPoint</Application>
  <PresentationFormat>On-screen Show (16:9)</PresentationFormat>
  <Paragraphs>57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2_Custom Design</vt:lpstr>
      <vt:lpstr>3_Custom Design</vt:lpstr>
      <vt:lpstr>PowerPoint Presentation</vt:lpstr>
      <vt:lpstr>Surviving Assimilation</vt:lpstr>
      <vt:lpstr>PowerPoint Presentation</vt:lpstr>
      <vt:lpstr>PowerPoint Presentation</vt:lpstr>
      <vt:lpstr>Tom Torlino</vt:lpstr>
      <vt:lpstr>Assimilate (verb)</vt:lpstr>
      <vt:lpstr>Essential Questions</vt:lpstr>
      <vt:lpstr>Learning Objectives</vt:lpstr>
      <vt:lpstr>Surprising, Interesting, Troubling</vt:lpstr>
      <vt:lpstr>Window Notes</vt:lpstr>
      <vt:lpstr>Window Notes</vt:lpstr>
      <vt:lpstr>H-Chart</vt:lpstr>
      <vt:lpstr>Exit Ticket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Surviving Assimilation</dc:title>
  <dc:subject/>
  <dc:creator>K20 Center</dc:creator>
  <cp:keywords/>
  <dc:description/>
  <cp:lastModifiedBy>Franklin, Sherry</cp:lastModifiedBy>
  <cp:revision>8</cp:revision>
  <dcterms:created xsi:type="dcterms:W3CDTF">2026-06-09T17:47:48Z</dcterms:created>
  <dcterms:modified xsi:type="dcterms:W3CDTF">2026-08-14T12:37:18Z</dcterms:modified>
  <cp:category/>
</cp:coreProperties>
</file>