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4" r:id="rId14"/>
    <p:sldId id="265" r:id="rId15"/>
    <p:sldId id="266" r:id="rId16"/>
    <p:sldId id="26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LWKvCG9tDPiiAzhVZxzRjlzuA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0" autoAdjust="0"/>
  </p:normalViewPr>
  <p:slideViewPr>
    <p:cSldViewPr snapToGrid="0">
      <p:cViewPr varScale="1">
        <p:scale>
          <a:sx n="59" d="100"/>
          <a:sy n="59" d="100"/>
        </p:scale>
        <p:origin x="8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isleindian.historicalsociety.com/images/tom-torlino-after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rlisleindian.historicalsociety.com/images/tom-torlino-befor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assimilat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Choice Board. Strategies. https://learn.k20center.ou.edu/strategy/73</a:t>
            </a:r>
            <a:endParaRPr dirty="0"/>
          </a:p>
        </p:txBody>
      </p:sp>
      <p:sp>
        <p:nvSpPr>
          <p:cNvPr id="142" name="Google Shape;1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Bell Ringers and Exit Tickets. Strategies. https://learn.k20center.ou.edu/strategy/125</a:t>
            </a:r>
            <a:endParaRPr dirty="0"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Questions to ask: 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 about these two photos? How are they similar? How do they differ?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Where do you think these photos were taken?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When do you think they were taken?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Why do you think they were taken?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Who do you think took them?</a:t>
            </a: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Choate, J.N. (c. 1885).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Torlino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- After.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Cumberland County Historical Society. </a:t>
            </a:r>
            <a:r>
              <a:rPr lang="en-US" sz="12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https://carlisleindian.historicalsociety.com/images/tom-torlino-after/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Choate, J.N. (c. 1882).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Torlino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- Before.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Cumberland County Historical Society. </a:t>
            </a:r>
            <a:r>
              <a:rPr lang="en-US" sz="12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https://carlisleindian.historicalsociety.com/images/tom-torlino-before/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e2d2df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1e2d2df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Merriam-Webster. </a:t>
            </a:r>
            <a:r>
              <a:rPr lang="en-US" i="1"/>
              <a:t>Assimilate. </a:t>
            </a:r>
            <a:r>
              <a:rPr lang="en-US"/>
              <a:t>Merriam-Webster.com.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https://www.merriam-webster.com/dictionary/assimilate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S-I-T (Surprising, Interesting, Troubling). Strategies. </a:t>
            </a:r>
            <a:r>
              <a:rPr lang="en-US"/>
              <a:t>https://learn.k20center.ou.edu/strategy/926</a:t>
            </a:r>
            <a:endParaRPr/>
          </a:p>
        </p:txBody>
      </p:sp>
      <p:sp>
        <p:nvSpPr>
          <p:cNvPr id="122" name="Google Shape;1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Window Notes. Strategies. https://learn.k20center.ou.edu/strategy/189</a:t>
            </a:r>
          </a:p>
          <a:p>
            <a:r>
              <a:rPr lang="en-US" dirty="0"/>
              <a:t>K20 Center. (2022). Boarding Schools Infographic. https://infogram.com/1pmn5z655017vyb3ypnxnd2633szle1len0?live</a:t>
            </a:r>
          </a:p>
        </p:txBody>
      </p:sp>
    </p:spTree>
    <p:extLst>
      <p:ext uri="{BB962C8B-B14F-4D97-AF65-F5344CB8AC3E}">
        <p14:creationId xmlns:p14="http://schemas.microsoft.com/office/powerpoint/2010/main" val="364147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Window Notes. Strategies. https://learn.k20center.ou.edu/strategy/189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2024/Resource-Choice-Board-Surviving-Assimilation.pdf?rev=134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1pmn5z655017vyb3ypnxnd2633szle1len0?liv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/>
        </p:nvSpPr>
        <p:spPr>
          <a:xfrm>
            <a:off x="457200" y="200713"/>
            <a:ext cx="411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H-Chart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4"/>
          <p:cNvSpPr txBox="1"/>
          <p:nvPr/>
        </p:nvSpPr>
        <p:spPr>
          <a:xfrm>
            <a:off x="457200" y="1097168"/>
            <a:ext cx="4739100" cy="371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Choose two videos from the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Choice Board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to watch with your group: one from the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column and one from the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column.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For the video you choose from the left column, respond to the prompt on the left side of the H-Chart.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For the video you choose from the right column, respond to the prompt on the right side of the H-Chart.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364" y="890510"/>
            <a:ext cx="2843900" cy="29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/>
        </p:nvSpPr>
        <p:spPr>
          <a:xfrm>
            <a:off x="455488" y="190365"/>
            <a:ext cx="41644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H-Chart (continued)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455488" y="1508665"/>
            <a:ext cx="4858924" cy="218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When you have watched both videos and responded to each of the prompts, write an answer to the prompt found in the center of the H-Chart.</a:t>
            </a: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978" y="876811"/>
            <a:ext cx="2843900" cy="29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/>
        </p:nvSpPr>
        <p:spPr>
          <a:xfrm>
            <a:off x="498296" y="223267"/>
            <a:ext cx="24640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Exit Ticket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446926" y="1163924"/>
            <a:ext cx="5501811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piece of paper, answer the following question to the best of your ability. Complete your answer in about ten minutes.</a:t>
            </a:r>
          </a:p>
          <a:p>
            <a:pPr marL="63500" lvl="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writing a book about the experiences of American Indian students at boarding schools, what is one thing you would want your readers to know? Why?</a:t>
            </a:r>
            <a:endParaRPr sz="2400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597" y="743823"/>
            <a:ext cx="2416149" cy="319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00" y="152400"/>
            <a:ext cx="355644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344" y="152400"/>
            <a:ext cx="367136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1e2d2df45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23753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dirty="0"/>
              <a:t>to cause (a person or group) to become part of a different society, country, etc.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 dirty="0"/>
              <a:t>to adopt the ways of another culture: to fully become part of a different society, country, etc.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1" name="Google Shape;101;g101e2d2df45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Assimilate (verb)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Surviving Assimilation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36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American Indian Boarding Schools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53962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indent="-457200">
              <a:spcBef>
                <a:spcPts val="0"/>
              </a:spcBef>
              <a:buSzPts val="2811"/>
            </a:pPr>
            <a:r>
              <a:rPr lang="en-US" dirty="0"/>
              <a:t>How were American Indians assimilated in the past?</a:t>
            </a:r>
          </a:p>
          <a:p>
            <a:pPr indent="-457200">
              <a:spcBef>
                <a:spcPts val="0"/>
              </a:spcBef>
              <a:buSzPts val="2811"/>
            </a:pPr>
            <a:r>
              <a:rPr lang="en-US" dirty="0"/>
              <a:t>What effect did assimilation have on their identity and culture?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523446" y="28663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76980" y="1416528"/>
            <a:ext cx="77724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dirty="0"/>
              <a:t>Understand the events and ideologies that led to the establishment of federally-funded and religious boarding schools for American Indians.</a:t>
            </a:r>
            <a:endParaRPr dirty="0"/>
          </a:p>
          <a:p>
            <a:pPr marL="457200" lvl="0" indent="-381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Examine the boarding school experiences of American Indians from Oklahoma and other states and territories.</a:t>
            </a:r>
          </a:p>
          <a:p>
            <a:pPr marL="457200" lvl="0" indent="-38131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Identify the ways in which American Indians resisted assimilation and preserved their cultural and individual identities during and after the time they spent at school.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/>
        </p:nvSpPr>
        <p:spPr>
          <a:xfrm>
            <a:off x="432294" y="229196"/>
            <a:ext cx="75304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S-I-T (Surprising, Interesting, Troubling)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2"/>
          <p:cNvSpPr txBox="1"/>
          <p:nvPr/>
        </p:nvSpPr>
        <p:spPr>
          <a:xfrm>
            <a:off x="432294" y="1308476"/>
            <a:ext cx="5225343" cy="338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 the quotations in the handout.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you have read each quotation, discuss with your group members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surprised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interested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troubled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in the reading.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Explain why you feel the way you do.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volunteer to share your reasoning with the class.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089" y="1226945"/>
            <a:ext cx="2271276" cy="28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6B2EC-A79A-41AD-8ABE-50E62B33F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79896"/>
            <a:ext cx="5186737" cy="3434098"/>
          </a:xfrm>
        </p:spPr>
        <p:txBody>
          <a:bodyPr/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Click to access the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Boarding Schools Infographic.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ct val="10000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you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look through the infographic, write notes in the four quadrants of your Window Notes handout: </a:t>
            </a:r>
          </a:p>
          <a:p>
            <a:pPr marL="914400" lvl="4" indent="-3937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Facts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Feelings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Connections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A9D93-3206-4C82-BC8F-1091C546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3635339" cy="720169"/>
          </a:xfrm>
        </p:spPr>
        <p:txBody>
          <a:bodyPr/>
          <a:lstStyle/>
          <a:p>
            <a:r>
              <a:rPr lang="en-US" dirty="0"/>
              <a:t>Window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571B8-7438-4CED-9B7C-F56310FD8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80" y="902311"/>
            <a:ext cx="2298391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457200" y="103401"/>
            <a:ext cx="576893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Window Notes (continued)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457200" y="1167349"/>
            <a:ext cx="6406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3429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Facts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Which facts do you find interesting?</a:t>
            </a:r>
          </a:p>
          <a:p>
            <a:pPr marL="406400" lvl="0" indent="-3429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Feelings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What are you feeling as you learn these facts?</a:t>
            </a:r>
          </a:p>
          <a:p>
            <a:pPr marL="406400" lvl="0" indent="-3429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Questions: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questions do you have now?</a:t>
            </a:r>
          </a:p>
          <a:p>
            <a:pPr marL="406400" lvl="0" indent="-3429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Connections: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Can you relate what you have just read to prior experiences or things you learned before today?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863B0-B7A8-4DED-A3D7-821AFA27E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48DADE-C4BC-440F-97D1-8B1F89798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A1676-A951-4FC7-8D28-8804CB865DCE}">
  <ds:schemaRefs>
    <ds:schemaRef ds:uri="d06b737b-b789-4524-96b5-d3d460658ae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966e68ee-ec3c-4f12-bd4f-fedbbec8de0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746</Words>
  <Application>Microsoft Office PowerPoint</Application>
  <PresentationFormat>On-screen Show (16:9)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PowerPoint Presentation</vt:lpstr>
      <vt:lpstr>Assimilate (verb)</vt:lpstr>
      <vt:lpstr>Surviving Assimilation</vt:lpstr>
      <vt:lpstr>Essential Questions</vt:lpstr>
      <vt:lpstr>Lesson Objectives</vt:lpstr>
      <vt:lpstr>PowerPoint Presentation</vt:lpstr>
      <vt:lpstr>Window Notes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keywords>Slide Deck</cp:keywords>
  <cp:lastModifiedBy>McLeod Porter, Delma</cp:lastModifiedBy>
  <cp:revision>12</cp:revision>
  <dcterms:created xsi:type="dcterms:W3CDTF">2020-10-14T20:24:40Z</dcterms:created>
  <dcterms:modified xsi:type="dcterms:W3CDTF">2022-01-14T20:27:05Z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