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4"/>
    <p:sldMasterId id="2147483665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D87C28-3AEA-485B-9C03-2EBEA68A5038}" v="8" dt="2021-11-23T21:57:30.328"/>
  </p1510:revLst>
</p1510:revInfo>
</file>

<file path=ppt/tableStyles.xml><?xml version="1.0" encoding="utf-8"?>
<a:tblStyleLst xmlns:a="http://schemas.openxmlformats.org/drawingml/2006/main" def="{00E844A4-56F3-49A4-9F3A-73AC38BD6F39}">
  <a:tblStyle styleId="{00E844A4-56F3-49A4-9F3A-73AC38BD6F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075b6d48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075b6d48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075b6d4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075b6d4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Free Images Live. (n.d.). 1877 Lucky dice. [Digital Image]. Creative Commons. https://www.freeimageslive.co.uk/free_stock_image/luckydicejpg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075b6d48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075b6d48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Alibaba.com. (n.d.). Thermal Cup. [Digital Image]. https://www.alibaba.com/product-detail/750ml-Thermal-Cup-With-Tea-leaks_60788498982.html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075b6d48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075b6d48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Brewer, L. A., (n.d.). Steaming hot coffee. [Digital Image]. Creative Commons. https://search.creativecommons.org/photos/44e1a23e-69ac-49d1-b1e4-af71e8de46ddcreativecommons.org)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075b6d48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075b6d48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075b6d48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075b6d48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Giangrandi.ch. (n.d.). Learn exponents online. [Virtual Image]. https://www.ixl.com/math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460353" y="193838"/>
            <a:ext cx="602558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Connection to the Real-World</a:t>
            </a:r>
            <a:endParaRPr dirty="0"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1"/>
          </p:nvPr>
        </p:nvSpPr>
        <p:spPr>
          <a:xfrm>
            <a:off x="359454" y="1051238"/>
            <a:ext cx="7088176" cy="320867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/>
              <a:t>Find a partner or organize a group of three. In each group, do the following:</a:t>
            </a:r>
            <a:endParaRPr sz="2000" dirty="0"/>
          </a:p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Take turns discussing your research and the application to exponential decay.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On the bottom of your paper, write a short paragraph about what you thought exponential decay was before today.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Now after further understanding, describe in a separate paragraph what exponential decay actually is.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How does this concept apply to the world around you?  </a:t>
            </a: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Coffee Conundrum</a:t>
            </a:r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Exponential Decay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5529913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is exponential decay applicable to the real world?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Lesson Objective</a:t>
            </a:r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77724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Explore exponential functions by investigating exponential decay.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400445" y="313655"/>
            <a:ext cx="264545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Discussion</a:t>
            </a:r>
            <a:endParaRPr dirty="0"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450894" y="1281342"/>
            <a:ext cx="5521084" cy="28902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/>
              <a:t>If each of us rolled a six-sided die and had to sit out when we rolled a one, how many people would still be standing after five rounds? </a:t>
            </a:r>
            <a:endParaRPr sz="24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After completing the activity does your prediction match the graph?</a:t>
            </a:r>
            <a:endParaRPr sz="2400" dirty="0"/>
          </a:p>
          <a:p>
            <a:pPr marL="914400" lvl="1" indent="-285750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Does this type of graph look familiar to you? 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EE92B-3732-4E88-978C-D3E42F22D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955" y="795929"/>
            <a:ext cx="2591600" cy="19409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479272" y="108702"/>
            <a:ext cx="334228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Need Your Help! </a:t>
            </a:r>
            <a:endParaRPr sz="2800" dirty="0"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>
            <a:off x="413056" y="994410"/>
            <a:ext cx="4732809" cy="34987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ct val="100000"/>
            </a:pPr>
            <a:r>
              <a:rPr lang="en-US" sz="1800" dirty="0" err="1"/>
              <a:t>Moondoe’s</a:t>
            </a:r>
            <a:r>
              <a:rPr lang="en-US" sz="1800" dirty="0"/>
              <a:t> Coffee wants to sell refillable thermal mugs for its environmentally conscious consumers. </a:t>
            </a:r>
          </a:p>
          <a:p>
            <a:pPr marL="342900" indent="-342900">
              <a:buSzPct val="100000"/>
            </a:pPr>
            <a:r>
              <a:rPr lang="en-US" sz="1800" dirty="0"/>
              <a:t>They have determined that, in order for their coffee to taste its best, it must be brewed between 200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°F</a:t>
            </a:r>
            <a:r>
              <a:rPr lang="en-US" sz="1800" dirty="0"/>
              <a:t> and 220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°F</a:t>
            </a:r>
            <a:r>
              <a:rPr lang="en-US" sz="1800" dirty="0"/>
              <a:t>.</a:t>
            </a:r>
          </a:p>
          <a:p>
            <a:pPr marL="342900" indent="-342900">
              <a:buSzPct val="100000"/>
            </a:pPr>
            <a:r>
              <a:rPr lang="en-US" sz="1800" dirty="0"/>
              <a:t>To be safe to drink, however, it must cool to 180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°F.</a:t>
            </a:r>
          </a:p>
          <a:p>
            <a:pPr marL="342900" indent="-342900">
              <a:buSzPct val="100000"/>
            </a:pPr>
            <a:r>
              <a:rPr lang="en-US" sz="1800" dirty="0"/>
              <a:t>Help </a:t>
            </a:r>
            <a:r>
              <a:rPr lang="en-US" sz="1800" dirty="0" err="1"/>
              <a:t>Moondoe’s</a:t>
            </a:r>
            <a:r>
              <a:rPr lang="en-US" sz="1800" dirty="0"/>
              <a:t> coffee research thermal mugs to make the best purchase for their business! </a:t>
            </a:r>
            <a:endParaRPr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82966C-37E6-49B7-8CA5-669CD2D2E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413" y="611702"/>
            <a:ext cx="3172022" cy="31720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457200" y="570712"/>
            <a:ext cx="2437349" cy="568812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Discussion</a:t>
            </a:r>
            <a:endParaRPr sz="2800" dirty="0"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1"/>
          </p:nvPr>
        </p:nvSpPr>
        <p:spPr>
          <a:xfrm>
            <a:off x="457200" y="1208821"/>
            <a:ext cx="4726502" cy="262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/>
            <a:r>
              <a:rPr lang="en-US" sz="1800" dirty="0"/>
              <a:t>Based on the information provided and your mathematical reasoning, which mug do you believe </a:t>
            </a:r>
            <a:r>
              <a:rPr lang="en-US" sz="1800" dirty="0" err="1"/>
              <a:t>Moondoe’s</a:t>
            </a:r>
            <a:r>
              <a:rPr lang="en-US" sz="1800" dirty="0"/>
              <a:t> Coffee should buy? </a:t>
            </a:r>
          </a:p>
          <a:p>
            <a:pPr marL="285750" indent="-285750"/>
            <a:r>
              <a:rPr lang="en-US" sz="1800" dirty="0"/>
              <a:t>Be prepared to explain your choice. </a:t>
            </a:r>
          </a:p>
          <a:p>
            <a:pPr marL="285750" indent="-285750"/>
            <a:r>
              <a:rPr lang="en-US" sz="1800" dirty="0"/>
              <a:t>Present your argument and include your work! </a:t>
            </a:r>
          </a:p>
          <a:p>
            <a:pPr marL="285750" indent="-285750"/>
            <a:r>
              <a:rPr lang="en-US" sz="1800" dirty="0"/>
              <a:t>We will vote for the best mug choice at the end! </a:t>
            </a:r>
            <a:endParaRPr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5CACE7-F8A3-48FC-A937-D5ABC779E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395"/>
          <a:stretch/>
        </p:blipFill>
        <p:spPr>
          <a:xfrm>
            <a:off x="5955949" y="1081514"/>
            <a:ext cx="2626798" cy="24814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379003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Exponential Decay</a:t>
            </a:r>
            <a:endParaRPr dirty="0"/>
          </a:p>
        </p:txBody>
      </p:sp>
      <p:graphicFrame>
        <p:nvGraphicFramePr>
          <p:cNvPr id="116" name="Google Shape;116;p26"/>
          <p:cNvGraphicFramePr/>
          <p:nvPr>
            <p:extLst>
              <p:ext uri="{D42A27DB-BD31-4B8C-83A1-F6EECF244321}">
                <p14:modId xmlns:p14="http://schemas.microsoft.com/office/powerpoint/2010/main" val="955616841"/>
              </p:ext>
            </p:extLst>
          </p:nvPr>
        </p:nvGraphicFramePr>
        <p:xfrm>
          <a:off x="851561" y="1644969"/>
          <a:ext cx="6599224" cy="2712660"/>
        </p:xfrm>
        <a:graphic>
          <a:graphicData uri="http://schemas.openxmlformats.org/drawingml/2006/table">
            <a:tbl>
              <a:tblPr>
                <a:noFill/>
                <a:tableStyleId>{00E844A4-56F3-49A4-9F3A-73AC38BD6F39}</a:tableStyleId>
              </a:tblPr>
              <a:tblGrid>
                <a:gridCol w="3299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9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6946">
                <a:tc>
                  <a:txBody>
                    <a:bodyPr/>
                    <a:lstStyle/>
                    <a:p>
                      <a:pPr marL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 dirty="0"/>
                        <a:t>Definition</a:t>
                      </a:r>
                      <a:endParaRPr u="sng" dirty="0"/>
                    </a:p>
                    <a:p>
                      <a:pPr marL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 dirty="0"/>
                        <a:t>Equation</a:t>
                      </a:r>
                      <a:endParaRPr u="sng" dirty="0"/>
                    </a:p>
                    <a:p>
                      <a:pPr marL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u="sng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2527">
                <a:tc>
                  <a:txBody>
                    <a:bodyPr/>
                    <a:lstStyle/>
                    <a:p>
                      <a:pPr marL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/>
                        <a:t>Graph</a:t>
                      </a:r>
                      <a:endParaRPr u="sng"/>
                    </a:p>
                    <a:p>
                      <a:pPr marL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1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sng" dirty="0"/>
                        <a:t>Example</a:t>
                      </a:r>
                      <a:endParaRPr u="sng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46841" y="219062"/>
            <a:ext cx="590576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Connection to the Real-World </a:t>
            </a:r>
            <a:endParaRPr dirty="0"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1"/>
          </p:nvPr>
        </p:nvSpPr>
        <p:spPr>
          <a:xfrm>
            <a:off x="403597" y="1076462"/>
            <a:ext cx="5048119" cy="316130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SzPct val="100000"/>
            </a:pPr>
            <a:r>
              <a:rPr lang="en-US" sz="2400" dirty="0"/>
              <a:t>How do employers use exponential decay in their everyday life.</a:t>
            </a:r>
          </a:p>
          <a:p>
            <a:pPr marL="342900" indent="-342900"/>
            <a:r>
              <a:rPr lang="en-US" sz="2400" dirty="0"/>
              <a:t>Why is it important?</a:t>
            </a:r>
          </a:p>
          <a:p>
            <a:pPr marL="342900" indent="-342900">
              <a:buSzPct val="100000"/>
            </a:pPr>
            <a:r>
              <a:rPr lang="en-US" sz="2400" dirty="0"/>
              <a:t>Conduct research on the application of exponential decay.</a:t>
            </a:r>
          </a:p>
          <a:p>
            <a:pPr marL="342900" indent="-342900">
              <a:buSzPct val="100000"/>
            </a:pPr>
            <a:r>
              <a:rPr lang="en-US" sz="2400" dirty="0"/>
              <a:t>Be prepared to discuss what you found.</a:t>
            </a:r>
            <a:endParaRPr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341FB4-6999-4123-BC89-B41131BF2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096" y="1602301"/>
            <a:ext cx="3247307" cy="1753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311EA4-ABE3-4CFA-8295-58AF480A63C7}">
  <ds:schemaRefs>
    <ds:schemaRef ds:uri="http://purl.org/dc/dcmitype/"/>
    <ds:schemaRef ds:uri="http://schemas.microsoft.com/office/2006/metadata/properties"/>
    <ds:schemaRef ds:uri="d06b737b-b789-4524-96b5-d3d460658ae2"/>
    <ds:schemaRef ds:uri="http://purl.org/dc/elements/1.1/"/>
    <ds:schemaRef ds:uri="http://schemas.microsoft.com/office/2006/documentManagement/types"/>
    <ds:schemaRef ds:uri="966e68ee-ec3c-4f12-bd4f-fedbbec8de0b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0724CD2-B73A-458E-AF4D-E8A29C99F3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E9997D-1917-4BB6-93B3-52EDFF0D09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458</Words>
  <Application>Microsoft Macintosh PowerPoint</Application>
  <PresentationFormat>On-screen Show (16:9)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Noto Sans Symbols</vt:lpstr>
      <vt:lpstr>Constantia</vt:lpstr>
      <vt:lpstr>Georgia</vt:lpstr>
      <vt:lpstr>Calibri</vt:lpstr>
      <vt:lpstr>Arial</vt:lpstr>
      <vt:lpstr>Wingdings</vt:lpstr>
      <vt:lpstr>LEARN theme</vt:lpstr>
      <vt:lpstr>LEARN theme</vt:lpstr>
      <vt:lpstr>PowerPoint Presentation</vt:lpstr>
      <vt:lpstr>Coffee Conundrum</vt:lpstr>
      <vt:lpstr>Essential Question</vt:lpstr>
      <vt:lpstr>Lesson Objective</vt:lpstr>
      <vt:lpstr>Discussion</vt:lpstr>
      <vt:lpstr>Need Your Help! </vt:lpstr>
      <vt:lpstr>Discussion</vt:lpstr>
      <vt:lpstr>Exponential Decay</vt:lpstr>
      <vt:lpstr>Connection to the Real-World </vt:lpstr>
      <vt:lpstr>Connection to the Real-World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Shogren, Caitlin E.</cp:lastModifiedBy>
  <cp:revision>3</cp:revision>
  <dcterms:modified xsi:type="dcterms:W3CDTF">2021-11-29T17:22:12Z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