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6"/>
  </p:notesMasterIdLst>
  <p:sldIdLst>
    <p:sldId id="276" r:id="rId2"/>
    <p:sldId id="256" r:id="rId3"/>
    <p:sldId id="274" r:id="rId4"/>
    <p:sldId id="275" r:id="rId5"/>
    <p:sldId id="273" r:id="rId6"/>
    <p:sldId id="282" r:id="rId7"/>
    <p:sldId id="320" r:id="rId8"/>
    <p:sldId id="321" r:id="rId9"/>
    <p:sldId id="322" r:id="rId10"/>
    <p:sldId id="326" r:id="rId11"/>
    <p:sldId id="314" r:id="rId12"/>
    <p:sldId id="302" r:id="rId13"/>
    <p:sldId id="312" r:id="rId14"/>
    <p:sldId id="313" r:id="rId15"/>
    <p:sldId id="315" r:id="rId16"/>
    <p:sldId id="316" r:id="rId17"/>
    <p:sldId id="317" r:id="rId18"/>
    <p:sldId id="327" r:id="rId19"/>
    <p:sldId id="328" r:id="rId20"/>
    <p:sldId id="330" r:id="rId21"/>
    <p:sldId id="331" r:id="rId22"/>
    <p:sldId id="333" r:id="rId23"/>
    <p:sldId id="309" r:id="rId24"/>
    <p:sldId id="332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B1E"/>
    <a:srgbClr val="DCBA25"/>
    <a:srgbClr val="3E5C61"/>
    <a:srgbClr val="CE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607"/>
  </p:normalViewPr>
  <p:slideViewPr>
    <p:cSldViewPr snapToGrid="0" snapToObjects="1">
      <p:cViewPr varScale="1">
        <p:scale>
          <a:sx n="102" d="100"/>
          <a:sy n="102" d="100"/>
        </p:scale>
        <p:origin x="9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5.wmf"/><Relationship Id="rId4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2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4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1127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</a:t>
            </a:r>
            <a:r>
              <a:rPr lang="en-US" sz="1800" b="0" i="1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Mentimeter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Tech tools.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https://learn.k20center.ou.edu/tech-tool/645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Quick Write.  Retrieved from 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4"/>
              </a:rPr>
              <a:t>https://learn.k20center.ou.edu/strategy/1127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9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Elbow Partners.  Retrieved from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Elbow Partners.  Retrieved from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8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Elbow Partners.  Retrieved from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Bell Ringers and Exit Tickets.  Retrieved from 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02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Bell Ringers and Exit Tickets.  Retrieved from 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5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5.wm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7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5.wmf"/><Relationship Id="rId5" Type="http://schemas.openxmlformats.org/officeDocument/2006/relationships/image" Target="../media/image5.wmf"/><Relationship Id="rId15" Type="http://schemas.openxmlformats.org/officeDocument/2006/relationships/image" Target="../media/image29.sv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wmf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32.wmf"/><Relationship Id="rId2" Type="http://schemas.openxmlformats.org/officeDocument/2006/relationships/slideLayout" Target="../slideLayouts/slideLayout17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6.svg"/><Relationship Id="rId5" Type="http://schemas.openxmlformats.org/officeDocument/2006/relationships/image" Target="../media/image30.wmf"/><Relationship Id="rId15" Type="http://schemas.openxmlformats.org/officeDocument/2006/relationships/image" Target="../media/image25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34.svg"/><Relationship Id="rId1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3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8.wmf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1.svg"/><Relationship Id="rId5" Type="http://schemas.openxmlformats.org/officeDocument/2006/relationships/image" Target="../media/image37.w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1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48.wmf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 Area of a Prism: </a:t>
            </a:r>
          </a:p>
          <a:p>
            <a:r>
              <a:rPr lang="en-US" dirty="0"/>
              <a:t>Surface Area of a Regular Pyramid: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of Prisms and Pyramids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622672-DEDE-4FFE-8BDA-CDD1979A9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874901"/>
              </p:ext>
            </p:extLst>
          </p:nvPr>
        </p:nvGraphicFramePr>
        <p:xfrm>
          <a:off x="4027488" y="1411288"/>
          <a:ext cx="163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1638000" imgH="304560" progId="Equation.DSMT4">
                  <p:embed/>
                </p:oleObj>
              </mc:Choice>
              <mc:Fallback>
                <p:oleObj name="Equation" r:id="rId3" imgW="16380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7488" y="1411288"/>
                        <a:ext cx="1638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4B70494-FB23-46AE-8AAB-B59DB42A2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13605"/>
              </p:ext>
            </p:extLst>
          </p:nvPr>
        </p:nvGraphicFramePr>
        <p:xfrm>
          <a:off x="5461530" y="1643063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1663560" imgH="787320" progId="Equation.DSMT4">
                  <p:embed/>
                </p:oleObj>
              </mc:Choice>
              <mc:Fallback>
                <p:oleObj name="Equation" r:id="rId5" imgW="1663560" imgH="787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03829B6-3C18-485D-A0DB-94333662B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61530" y="1643063"/>
                        <a:ext cx="16637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C57D93-5E8D-4BBF-BCC8-D0FDF5788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52" y="2649500"/>
            <a:ext cx="1061439" cy="1828800"/>
          </a:xfrm>
          <a:prstGeom prst="rect">
            <a:avLst/>
          </a:prstGeom>
        </p:spPr>
      </p:pic>
      <p:pic>
        <p:nvPicPr>
          <p:cNvPr id="8" name="Picture 7" descr="A picture containing sky, outdoor, device, line&#10;&#10;Description automatically generated">
            <a:extLst>
              <a:ext uri="{FF2B5EF4-FFF2-40B4-BE49-F238E27FC236}">
                <a16:creationId xmlns:a16="http://schemas.microsoft.com/office/drawing/2014/main" id="{F258AFE1-215A-454B-99F6-6AFB612CF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4679" y="2649500"/>
            <a:ext cx="1169154" cy="1828800"/>
          </a:xfrm>
          <a:prstGeom prst="rect">
            <a:avLst/>
          </a:prstGeom>
        </p:spPr>
      </p:pic>
      <p:pic>
        <p:nvPicPr>
          <p:cNvPr id="10" name="Picture 9" descr="A picture containing scale, device&#10;&#10;Description automatically generated">
            <a:extLst>
              <a:ext uri="{FF2B5EF4-FFF2-40B4-BE49-F238E27FC236}">
                <a16:creationId xmlns:a16="http://schemas.microsoft.com/office/drawing/2014/main" id="{EBB88A08-3480-4F8A-ABD1-59BEEB0175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2841" y="2649500"/>
            <a:ext cx="1342383" cy="1828800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1FF5835F-7E67-4C22-A22B-B0805B60FF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0235" y="2649500"/>
            <a:ext cx="153719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C6E93B-3727-4C8E-97A7-E59CFE17F734}"/>
              </a:ext>
            </a:extLst>
          </p:cNvPr>
          <p:cNvSpPr/>
          <p:nvPr/>
        </p:nvSpPr>
        <p:spPr>
          <a:xfrm>
            <a:off x="4256796" y="0"/>
            <a:ext cx="4887204" cy="51435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Selected photo">
            <a:extLst>
              <a:ext uri="{FF2B5EF4-FFF2-40B4-BE49-F238E27FC236}">
                <a16:creationId xmlns:a16="http://schemas.microsoft.com/office/drawing/2014/main" id="{5785A687-DC37-4F0C-A886-441386159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949" y="635772"/>
            <a:ext cx="2904701" cy="3872935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9352"/>
            <a:ext cx="3799597" cy="3434098"/>
          </a:xfrm>
        </p:spPr>
        <p:txBody>
          <a:bodyPr/>
          <a:lstStyle/>
          <a:p>
            <a:r>
              <a:rPr lang="en-US" dirty="0"/>
              <a:t>Place the paper </a:t>
            </a:r>
            <a:br>
              <a:rPr lang="en-US" dirty="0"/>
            </a:br>
            <a:r>
              <a:rPr lang="en-US" dirty="0"/>
              <a:t>such that the K20 </a:t>
            </a:r>
            <a:br>
              <a:rPr lang="en-US" dirty="0"/>
            </a:br>
            <a:r>
              <a:rPr lang="en-US" dirty="0"/>
              <a:t>LEARN logo (in the bottom-right corner) </a:t>
            </a:r>
            <a:br>
              <a:rPr lang="en-US" dirty="0"/>
            </a:br>
            <a:r>
              <a:rPr lang="en-US" dirty="0"/>
              <a:t>is facing you.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A29D84-9736-4E45-A38B-D9F656A84080}"/>
              </a:ext>
            </a:extLst>
          </p:cNvPr>
          <p:cNvSpPr/>
          <p:nvPr/>
        </p:nvSpPr>
        <p:spPr>
          <a:xfrm>
            <a:off x="3859976" y="1078716"/>
            <a:ext cx="1207008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1</a:t>
            </a:r>
          </a:p>
        </p:txBody>
      </p:sp>
    </p:spTree>
    <p:extLst>
      <p:ext uri="{BB962C8B-B14F-4D97-AF65-F5344CB8AC3E}">
        <p14:creationId xmlns:p14="http://schemas.microsoft.com/office/powerpoint/2010/main" val="28420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BB546C-6573-43A6-B038-073C0D2B4461}"/>
              </a:ext>
            </a:extLst>
          </p:cNvPr>
          <p:cNvSpPr/>
          <p:nvPr/>
        </p:nvSpPr>
        <p:spPr>
          <a:xfrm>
            <a:off x="0" y="2196634"/>
            <a:ext cx="9144000" cy="294686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Selected photo">
            <a:extLst>
              <a:ext uri="{FF2B5EF4-FFF2-40B4-BE49-F238E27FC236}">
                <a16:creationId xmlns:a16="http://schemas.microsoft.com/office/drawing/2014/main" id="{8364FA01-08D8-463B-A5BF-A8C477F1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3" y="2521383"/>
            <a:ext cx="3255264" cy="2441448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FE54C3-E5CB-4D08-BEF1-EE590A35C051}"/>
              </a:ext>
            </a:extLst>
          </p:cNvPr>
          <p:cNvSpPr/>
          <p:nvPr/>
        </p:nvSpPr>
        <p:spPr>
          <a:xfrm>
            <a:off x="91922" y="2463969"/>
            <a:ext cx="1207008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2</a:t>
            </a:r>
          </a:p>
        </p:txBody>
      </p:sp>
      <p:pic>
        <p:nvPicPr>
          <p:cNvPr id="18" name="Picture 2" descr="Selected photo">
            <a:extLst>
              <a:ext uri="{FF2B5EF4-FFF2-40B4-BE49-F238E27FC236}">
                <a16:creationId xmlns:a16="http://schemas.microsoft.com/office/drawing/2014/main" id="{E9F9027F-1325-4CCF-ADE0-57B36049D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91" y="2502027"/>
            <a:ext cx="3255264" cy="2441448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right edge of the paper and match it up with the vertical line. Fold the paper.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497AF-C4AD-4189-9156-AF056B823073}"/>
              </a:ext>
            </a:extLst>
          </p:cNvPr>
          <p:cNvSpPr/>
          <p:nvPr/>
        </p:nvSpPr>
        <p:spPr>
          <a:xfrm>
            <a:off x="4451594" y="2463969"/>
            <a:ext cx="1207008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6489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BB546C-6573-43A6-B038-073C0D2B4461}"/>
              </a:ext>
            </a:extLst>
          </p:cNvPr>
          <p:cNvSpPr/>
          <p:nvPr/>
        </p:nvSpPr>
        <p:spPr>
          <a:xfrm>
            <a:off x="0" y="2196634"/>
            <a:ext cx="9144000" cy="294686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Selected photo">
            <a:extLst>
              <a:ext uri="{FF2B5EF4-FFF2-40B4-BE49-F238E27FC236}">
                <a16:creationId xmlns:a16="http://schemas.microsoft.com/office/drawing/2014/main" id="{E25CE258-DCA4-40C1-8EFD-C5B9D805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99863" y="2114880"/>
            <a:ext cx="2439023" cy="3252031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FE54C3-E5CB-4D08-BEF1-EE590A35C051}"/>
              </a:ext>
            </a:extLst>
          </p:cNvPr>
          <p:cNvSpPr/>
          <p:nvPr/>
        </p:nvSpPr>
        <p:spPr>
          <a:xfrm>
            <a:off x="91922" y="2463969"/>
            <a:ext cx="1207008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4</a:t>
            </a:r>
          </a:p>
        </p:txBody>
      </p:sp>
      <p:pic>
        <p:nvPicPr>
          <p:cNvPr id="12" name="Picture 2" descr="Selected photo">
            <a:extLst>
              <a:ext uri="{FF2B5EF4-FFF2-40B4-BE49-F238E27FC236}">
                <a16:creationId xmlns:a16="http://schemas.microsoft.com/office/drawing/2014/main" id="{9C60B686-B0BD-4B06-8598-86B57A73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96" y="2521383"/>
            <a:ext cx="3255264" cy="2441448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left edge of the paper and match it up with the previous fold. Fold.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497AF-C4AD-4189-9156-AF056B823073}"/>
              </a:ext>
            </a:extLst>
          </p:cNvPr>
          <p:cNvSpPr/>
          <p:nvPr/>
        </p:nvSpPr>
        <p:spPr>
          <a:xfrm>
            <a:off x="4451594" y="2463969"/>
            <a:ext cx="1207008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42596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FC6E93B-3727-4C8E-97A7-E59CFE17F734}"/>
              </a:ext>
            </a:extLst>
          </p:cNvPr>
          <p:cNvSpPr/>
          <p:nvPr/>
        </p:nvSpPr>
        <p:spPr>
          <a:xfrm>
            <a:off x="4256796" y="0"/>
            <a:ext cx="4887204" cy="51435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elected photo">
            <a:extLst>
              <a:ext uri="{FF2B5EF4-FFF2-40B4-BE49-F238E27FC236}">
                <a16:creationId xmlns:a16="http://schemas.microsoft.com/office/drawing/2014/main" id="{E6937A85-C565-4325-9805-C3D0E718D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5" y="1116798"/>
            <a:ext cx="3877056" cy="2907792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9352"/>
            <a:ext cx="3799597" cy="3434098"/>
          </a:xfrm>
        </p:spPr>
        <p:txBody>
          <a:bodyPr/>
          <a:lstStyle/>
          <a:p>
            <a:r>
              <a:rPr lang="en-US" dirty="0"/>
              <a:t>You should now have your paper folded into thirds, like a brochure.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95F48-E47C-405D-A44C-FFE0724E81FA}"/>
              </a:ext>
            </a:extLst>
          </p:cNvPr>
          <p:cNvSpPr/>
          <p:nvPr/>
        </p:nvSpPr>
        <p:spPr>
          <a:xfrm>
            <a:off x="3867359" y="1075626"/>
            <a:ext cx="2029968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Check Point</a:t>
            </a:r>
          </a:p>
        </p:txBody>
      </p:sp>
    </p:spTree>
    <p:extLst>
      <p:ext uri="{BB962C8B-B14F-4D97-AF65-F5344CB8AC3E}">
        <p14:creationId xmlns:p14="http://schemas.microsoft.com/office/powerpoint/2010/main" val="32518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BB546C-6573-43A6-B038-073C0D2B4461}"/>
              </a:ext>
            </a:extLst>
          </p:cNvPr>
          <p:cNvSpPr/>
          <p:nvPr/>
        </p:nvSpPr>
        <p:spPr>
          <a:xfrm>
            <a:off x="0" y="2196634"/>
            <a:ext cx="9144000" cy="294686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Selected photo">
            <a:extLst>
              <a:ext uri="{FF2B5EF4-FFF2-40B4-BE49-F238E27FC236}">
                <a16:creationId xmlns:a16="http://schemas.microsoft.com/office/drawing/2014/main" id="{BAE39E2D-F2F8-48FB-B026-812DF6636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94696" y="2521383"/>
            <a:ext cx="3255264" cy="2441448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" descr="Selected photo">
            <a:extLst>
              <a:ext uri="{FF2B5EF4-FFF2-40B4-BE49-F238E27FC236}">
                <a16:creationId xmlns:a16="http://schemas.microsoft.com/office/drawing/2014/main" id="{5EB0464C-AF82-48D6-AE4F-8158C05F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0267" y="2114475"/>
            <a:ext cx="2441448" cy="3255264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FE54C3-E5CB-4D08-BEF1-EE590A35C051}"/>
              </a:ext>
            </a:extLst>
          </p:cNvPr>
          <p:cNvSpPr/>
          <p:nvPr/>
        </p:nvSpPr>
        <p:spPr>
          <a:xfrm>
            <a:off x="91922" y="2463969"/>
            <a:ext cx="1207008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6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first third and cut along the 2 dashed lines. Stop cutting when you get to the fold.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497AF-C4AD-4189-9156-AF056B823073}"/>
              </a:ext>
            </a:extLst>
          </p:cNvPr>
          <p:cNvSpPr/>
          <p:nvPr/>
        </p:nvSpPr>
        <p:spPr>
          <a:xfrm>
            <a:off x="4451594" y="2463969"/>
            <a:ext cx="1207008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7</a:t>
            </a:r>
          </a:p>
        </p:txBody>
      </p:sp>
    </p:spTree>
    <p:extLst>
      <p:ext uri="{BB962C8B-B14F-4D97-AF65-F5344CB8AC3E}">
        <p14:creationId xmlns:p14="http://schemas.microsoft.com/office/powerpoint/2010/main" val="240411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BB546C-6573-43A6-B038-073C0D2B4461}"/>
              </a:ext>
            </a:extLst>
          </p:cNvPr>
          <p:cNvSpPr/>
          <p:nvPr/>
        </p:nvSpPr>
        <p:spPr>
          <a:xfrm>
            <a:off x="0" y="2196634"/>
            <a:ext cx="9144000" cy="294686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Selected photo">
            <a:extLst>
              <a:ext uri="{FF2B5EF4-FFF2-40B4-BE49-F238E27FC236}">
                <a16:creationId xmlns:a16="http://schemas.microsoft.com/office/drawing/2014/main" id="{8876D9AC-7E5F-4D14-B990-3E736AA5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96" y="2521383"/>
            <a:ext cx="3255264" cy="2441449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2" descr="Selected photo">
            <a:extLst>
              <a:ext uri="{FF2B5EF4-FFF2-40B4-BE49-F238E27FC236}">
                <a16:creationId xmlns:a16="http://schemas.microsoft.com/office/drawing/2014/main" id="{DAE258BB-7256-4A2B-8E9B-122CF71E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9" y="2521383"/>
            <a:ext cx="3255264" cy="2441448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FE54C3-E5CB-4D08-BEF1-EE590A35C051}"/>
              </a:ext>
            </a:extLst>
          </p:cNvPr>
          <p:cNvSpPr/>
          <p:nvPr/>
        </p:nvSpPr>
        <p:spPr>
          <a:xfrm>
            <a:off x="91922" y="2463969"/>
            <a:ext cx="1207008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8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right third and cut along the 2 dashed lines. Stop cutting when you get to the fold.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497AF-C4AD-4189-9156-AF056B823073}"/>
              </a:ext>
            </a:extLst>
          </p:cNvPr>
          <p:cNvSpPr/>
          <p:nvPr/>
        </p:nvSpPr>
        <p:spPr>
          <a:xfrm>
            <a:off x="4451594" y="2463969"/>
            <a:ext cx="1207008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9</a:t>
            </a:r>
          </a:p>
        </p:txBody>
      </p:sp>
    </p:spTree>
    <p:extLst>
      <p:ext uri="{BB962C8B-B14F-4D97-AF65-F5344CB8AC3E}">
        <p14:creationId xmlns:p14="http://schemas.microsoft.com/office/powerpoint/2010/main" val="5853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BB546C-6573-43A6-B038-073C0D2B4461}"/>
              </a:ext>
            </a:extLst>
          </p:cNvPr>
          <p:cNvSpPr/>
          <p:nvPr/>
        </p:nvSpPr>
        <p:spPr>
          <a:xfrm>
            <a:off x="0" y="2196634"/>
            <a:ext cx="9144000" cy="294686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Selected photo">
            <a:extLst>
              <a:ext uri="{FF2B5EF4-FFF2-40B4-BE49-F238E27FC236}">
                <a16:creationId xmlns:a16="http://schemas.microsoft.com/office/drawing/2014/main" id="{9A53B032-364E-40E2-BF30-54235009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1604" y="2114475"/>
            <a:ext cx="2441448" cy="3255264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2" descr="Selected photo">
            <a:extLst>
              <a:ext uri="{FF2B5EF4-FFF2-40B4-BE49-F238E27FC236}">
                <a16:creationId xmlns:a16="http://schemas.microsoft.com/office/drawing/2014/main" id="{73322A61-0C39-4866-A2F1-200DE46C6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9" y="2521383"/>
            <a:ext cx="3255264" cy="2441448"/>
          </a:xfrm>
          <a:prstGeom prst="rect">
            <a:avLst/>
          </a:prstGeom>
          <a:solidFill>
            <a:srgbClr val="000000">
              <a:shade val="95000"/>
            </a:srgbClr>
          </a:solidFill>
          <a:ln w="317500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FE54C3-E5CB-4D08-BEF1-EE590A35C051}"/>
              </a:ext>
            </a:extLst>
          </p:cNvPr>
          <p:cNvSpPr/>
          <p:nvPr/>
        </p:nvSpPr>
        <p:spPr>
          <a:xfrm>
            <a:off x="91922" y="2463969"/>
            <a:ext cx="1380744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10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Foldable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the right, then left sides into the center.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497AF-C4AD-4189-9156-AF056B823073}"/>
              </a:ext>
            </a:extLst>
          </p:cNvPr>
          <p:cNvSpPr/>
          <p:nvPr/>
        </p:nvSpPr>
        <p:spPr>
          <a:xfrm>
            <a:off x="4451594" y="2463969"/>
            <a:ext cx="1380744" cy="483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Step 11</a:t>
            </a:r>
          </a:p>
        </p:txBody>
      </p:sp>
    </p:spTree>
    <p:extLst>
      <p:ext uri="{BB962C8B-B14F-4D97-AF65-F5344CB8AC3E}">
        <p14:creationId xmlns:p14="http://schemas.microsoft.com/office/powerpoint/2010/main" val="27418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F9FBC28-FBCF-46FD-BB89-230B4EDBDE64}"/>
              </a:ext>
            </a:extLst>
          </p:cNvPr>
          <p:cNvSpPr/>
          <p:nvPr/>
        </p:nvSpPr>
        <p:spPr>
          <a:xfrm>
            <a:off x="1990194" y="1411288"/>
            <a:ext cx="246593" cy="3485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824FBE-27D7-4EED-961C-8B6C8B2B598D}"/>
              </a:ext>
            </a:extLst>
          </p:cNvPr>
          <p:cNvSpPr/>
          <p:nvPr/>
        </p:nvSpPr>
        <p:spPr>
          <a:xfrm>
            <a:off x="1477432" y="1411288"/>
            <a:ext cx="246593" cy="34859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6B9836-787B-4889-8257-A0327C3189F7}"/>
              </a:ext>
            </a:extLst>
          </p:cNvPr>
          <p:cNvSpPr/>
          <p:nvPr/>
        </p:nvSpPr>
        <p:spPr>
          <a:xfrm>
            <a:off x="2234933" y="1411288"/>
            <a:ext cx="246593" cy="34859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622672-DEDE-4FFE-8BDA-CDD1979A9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24734"/>
              </p:ext>
            </p:extLst>
          </p:nvPr>
        </p:nvGraphicFramePr>
        <p:xfrm>
          <a:off x="765175" y="1411288"/>
          <a:ext cx="163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4" imgW="1638000" imgH="304560" progId="Equation.DSMT4">
                  <p:embed/>
                </p:oleObj>
              </mc:Choice>
              <mc:Fallback>
                <p:oleObj name="Equation" r:id="rId4" imgW="1638000" imgH="3045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622672-DEDE-4FFE-8BDA-CDD1979A9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5175" y="1411288"/>
                        <a:ext cx="1638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Notice that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dirty="0"/>
              <a:t> represents the area of the lateral faces.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of Prisms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AD47D0-556E-4DB5-8C98-F3EB5F95E694}"/>
              </a:ext>
            </a:extLst>
          </p:cNvPr>
          <p:cNvSpPr/>
          <p:nvPr/>
        </p:nvSpPr>
        <p:spPr>
          <a:xfrm>
            <a:off x="3797228" y="1807558"/>
            <a:ext cx="2340864" cy="40233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2704E-9B1F-425A-8FEE-9069D48C50A2}"/>
              </a:ext>
            </a:extLst>
          </p:cNvPr>
          <p:cNvSpPr/>
          <p:nvPr/>
        </p:nvSpPr>
        <p:spPr>
          <a:xfrm>
            <a:off x="1831975" y="3175852"/>
            <a:ext cx="2624328" cy="40233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CD939-C87F-428F-940E-E55D69F5DCB5}"/>
              </a:ext>
            </a:extLst>
          </p:cNvPr>
          <p:cNvSpPr/>
          <p:nvPr/>
        </p:nvSpPr>
        <p:spPr>
          <a:xfrm>
            <a:off x="211820" y="2553625"/>
            <a:ext cx="2011680" cy="39987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0FD985F-DC70-4806-9658-95998112C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01456"/>
              </p:ext>
            </p:extLst>
          </p:nvPr>
        </p:nvGraphicFramePr>
        <p:xfrm>
          <a:off x="3854083" y="1820797"/>
          <a:ext cx="222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6" imgW="2222280" imgH="380880" progId="Equation.DSMT4">
                  <p:embed/>
                </p:oleObj>
              </mc:Choice>
              <mc:Fallback>
                <p:oleObj name="Equation" r:id="rId6" imgW="222228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1D7BAA9-EB0E-4086-8725-1203E90353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4083" y="1820797"/>
                        <a:ext cx="2222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2F763E2-CDF9-4BB0-ABC3-14F060BC8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87727"/>
              </p:ext>
            </p:extLst>
          </p:nvPr>
        </p:nvGraphicFramePr>
        <p:xfrm>
          <a:off x="271463" y="2562225"/>
          <a:ext cx="189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8" imgW="1892160" imgH="380880" progId="Equation.DSMT4">
                  <p:embed/>
                </p:oleObj>
              </mc:Choice>
              <mc:Fallback>
                <p:oleObj name="Equation" r:id="rId8" imgW="1892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1463" y="2562225"/>
                        <a:ext cx="1892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4ED233-7C74-486D-8D2A-328FAFD148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843825"/>
              </p:ext>
            </p:extLst>
          </p:nvPr>
        </p:nvGraphicFramePr>
        <p:xfrm>
          <a:off x="1925638" y="3189266"/>
          <a:ext cx="2451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0" imgW="2450880" imgH="380880" progId="Equation.DSMT4">
                  <p:embed/>
                </p:oleObj>
              </mc:Choice>
              <mc:Fallback>
                <p:oleObj name="Equation" r:id="rId10" imgW="24508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25638" y="3189266"/>
                        <a:ext cx="2451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FFBAC8-2082-40B3-858E-183611AAA8E4}"/>
              </a:ext>
            </a:extLst>
          </p:cNvPr>
          <p:cNvCxnSpPr/>
          <p:nvPr/>
        </p:nvCxnSpPr>
        <p:spPr>
          <a:xfrm>
            <a:off x="2603500" y="1585583"/>
            <a:ext cx="1164167" cy="412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0028E1-3F65-4291-A31E-28330D9E1F7D}"/>
              </a:ext>
            </a:extLst>
          </p:cNvPr>
          <p:cNvCxnSpPr>
            <a:cxnSpLocks/>
          </p:cNvCxnSpPr>
          <p:nvPr/>
        </p:nvCxnSpPr>
        <p:spPr>
          <a:xfrm>
            <a:off x="2116663" y="1827872"/>
            <a:ext cx="867837" cy="1295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940C39-2D14-4C03-8DC8-2188D33FB317}"/>
              </a:ext>
            </a:extLst>
          </p:cNvPr>
          <p:cNvCxnSpPr>
            <a:cxnSpLocks/>
          </p:cNvCxnSpPr>
          <p:nvPr/>
        </p:nvCxnSpPr>
        <p:spPr>
          <a:xfrm flipH="1">
            <a:off x="1155700" y="1827501"/>
            <a:ext cx="425979" cy="641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B7F51B3F-9762-482A-B6F0-C7E6C2FAD6B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8958" t="42826" r="39298" b="42410"/>
          <a:stretch/>
        </p:blipFill>
        <p:spPr>
          <a:xfrm>
            <a:off x="5185571" y="2354749"/>
            <a:ext cx="1868659" cy="1795541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DF3CD82-ACD8-4676-A3EB-B909C06F26A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42429" t="42305" r="42663" b="42412"/>
          <a:stretch/>
        </p:blipFill>
        <p:spPr>
          <a:xfrm rot="20850534">
            <a:off x="6655193" y="524660"/>
            <a:ext cx="1271126" cy="18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393" y="1307534"/>
            <a:ext cx="8229600" cy="343376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4393" y="305821"/>
            <a:ext cx="8229600" cy="857250"/>
          </a:xfrm>
        </p:spPr>
        <p:txBody>
          <a:bodyPr/>
          <a:lstStyle/>
          <a:p>
            <a:r>
              <a:rPr lang="en-US" dirty="0"/>
              <a:t>Surface Area of Pyramids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6B9836-787B-4889-8257-A0327C3189F7}"/>
              </a:ext>
            </a:extLst>
          </p:cNvPr>
          <p:cNvSpPr/>
          <p:nvPr/>
        </p:nvSpPr>
        <p:spPr>
          <a:xfrm>
            <a:off x="2228005" y="1411288"/>
            <a:ext cx="246593" cy="34859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9FBC28-FBCF-46FD-BB89-230B4EDBDE64}"/>
              </a:ext>
            </a:extLst>
          </p:cNvPr>
          <p:cNvSpPr/>
          <p:nvPr/>
        </p:nvSpPr>
        <p:spPr>
          <a:xfrm>
            <a:off x="2042154" y="1411288"/>
            <a:ext cx="246593" cy="34859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824FBE-27D7-4EED-961C-8B6C8B2B598D}"/>
              </a:ext>
            </a:extLst>
          </p:cNvPr>
          <p:cNvSpPr/>
          <p:nvPr/>
        </p:nvSpPr>
        <p:spPr>
          <a:xfrm>
            <a:off x="1288600" y="1402552"/>
            <a:ext cx="246593" cy="34859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622672-DEDE-4FFE-8BDA-CDD1979A9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41392"/>
              </p:ext>
            </p:extLst>
          </p:nvPr>
        </p:nvGraphicFramePr>
        <p:xfrm>
          <a:off x="752475" y="1169988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4" imgW="1663560" imgH="787320" progId="Equation.DSMT4">
                  <p:embed/>
                </p:oleObj>
              </mc:Choice>
              <mc:Fallback>
                <p:oleObj name="Equation" r:id="rId4" imgW="1663560" imgH="7873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622672-DEDE-4FFE-8BDA-CDD1979A9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5" y="1169988"/>
                        <a:ext cx="16637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AAD47D0-556E-4DB5-8C98-F3EB5F95E694}"/>
              </a:ext>
            </a:extLst>
          </p:cNvPr>
          <p:cNvSpPr/>
          <p:nvPr/>
        </p:nvSpPr>
        <p:spPr>
          <a:xfrm>
            <a:off x="3770701" y="1681156"/>
            <a:ext cx="3218688" cy="40233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2704E-9B1F-425A-8FEE-9069D48C50A2}"/>
              </a:ext>
            </a:extLst>
          </p:cNvPr>
          <p:cNvSpPr/>
          <p:nvPr/>
        </p:nvSpPr>
        <p:spPr>
          <a:xfrm>
            <a:off x="1831975" y="3175852"/>
            <a:ext cx="2624328" cy="40233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2CD939-C87F-428F-940E-E55D69F5DCB5}"/>
              </a:ext>
            </a:extLst>
          </p:cNvPr>
          <p:cNvSpPr/>
          <p:nvPr/>
        </p:nvSpPr>
        <p:spPr>
          <a:xfrm>
            <a:off x="205421" y="2560019"/>
            <a:ext cx="2011680" cy="39987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0FD985F-DC70-4806-9658-95998112C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810974"/>
              </p:ext>
            </p:extLst>
          </p:nvPr>
        </p:nvGraphicFramePr>
        <p:xfrm>
          <a:off x="3817195" y="1691198"/>
          <a:ext cx="309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6" imgW="3098520" imgH="380880" progId="Equation.DSMT4">
                  <p:embed/>
                </p:oleObj>
              </mc:Choice>
              <mc:Fallback>
                <p:oleObj name="Equation" r:id="rId6" imgW="3098520" imgH="3808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0FD985F-DC70-4806-9658-95998112C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7195" y="1691198"/>
                        <a:ext cx="3098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FFBAC8-2082-40B3-858E-183611AAA8E4}"/>
              </a:ext>
            </a:extLst>
          </p:cNvPr>
          <p:cNvCxnSpPr>
            <a:cxnSpLocks/>
          </p:cNvCxnSpPr>
          <p:nvPr/>
        </p:nvCxnSpPr>
        <p:spPr>
          <a:xfrm>
            <a:off x="2562296" y="1585583"/>
            <a:ext cx="1135011" cy="3076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0028E1-3F65-4291-A31E-28330D9E1F7D}"/>
              </a:ext>
            </a:extLst>
          </p:cNvPr>
          <p:cNvCxnSpPr>
            <a:cxnSpLocks/>
          </p:cNvCxnSpPr>
          <p:nvPr/>
        </p:nvCxnSpPr>
        <p:spPr>
          <a:xfrm>
            <a:off x="2116663" y="1827872"/>
            <a:ext cx="867837" cy="1295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940C39-2D14-4C03-8DC8-2188D33FB317}"/>
              </a:ext>
            </a:extLst>
          </p:cNvPr>
          <p:cNvCxnSpPr>
            <a:cxnSpLocks/>
          </p:cNvCxnSpPr>
          <p:nvPr/>
        </p:nvCxnSpPr>
        <p:spPr>
          <a:xfrm flipH="1">
            <a:off x="968118" y="1827501"/>
            <a:ext cx="425979" cy="641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81423628-05B9-4EAC-95D5-3D122F6522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7305" t="42305" r="36140" b="41071"/>
          <a:stretch/>
        </p:blipFill>
        <p:spPr>
          <a:xfrm>
            <a:off x="5069147" y="2339119"/>
            <a:ext cx="2119818" cy="187793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7F1D1D6-4695-401B-A2BA-8C1A79AA61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41837" t="41824" r="40809" b="41941"/>
          <a:stretch/>
        </p:blipFill>
        <p:spPr>
          <a:xfrm>
            <a:off x="7174967" y="708984"/>
            <a:ext cx="1468648" cy="1944344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EB352D4-4BC4-4133-88BA-50CA65991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158741"/>
              </p:ext>
            </p:extLst>
          </p:nvPr>
        </p:nvGraphicFramePr>
        <p:xfrm>
          <a:off x="259112" y="2572504"/>
          <a:ext cx="189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12" imgW="1892160" imgH="380880" progId="Equation.DSMT4">
                  <p:embed/>
                </p:oleObj>
              </mc:Choice>
              <mc:Fallback>
                <p:oleObj name="Equation" r:id="rId12" imgW="1892160" imgH="380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2F763E2-CDF9-4BB0-ABC3-14F060BC83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9112" y="2572504"/>
                        <a:ext cx="1892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39742E8-B7C4-44BA-97F9-C636CB6BA3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60469"/>
              </p:ext>
            </p:extLst>
          </p:nvPr>
        </p:nvGraphicFramePr>
        <p:xfrm>
          <a:off x="1895481" y="3186520"/>
          <a:ext cx="2451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14" imgW="2450880" imgH="380880" progId="Equation.DSMT4">
                  <p:embed/>
                </p:oleObj>
              </mc:Choice>
              <mc:Fallback>
                <p:oleObj name="Equation" r:id="rId14" imgW="245088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54ED233-7C74-486D-8D2A-328FAFD148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95481" y="3186520"/>
                        <a:ext cx="2451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F5D6410-896D-4CCC-AC97-62D4824E3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720427"/>
              </p:ext>
            </p:extLst>
          </p:nvPr>
        </p:nvGraphicFramePr>
        <p:xfrm>
          <a:off x="774612" y="4026157"/>
          <a:ext cx="756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16" imgW="7569000" imgH="787320" progId="Equation.DSMT4">
                  <p:embed/>
                </p:oleObj>
              </mc:Choice>
              <mc:Fallback>
                <p:oleObj name="Equation" r:id="rId16" imgW="75690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4612" y="4026157"/>
                        <a:ext cx="75692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0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Solidifying Pattern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Surface Area of Prisms and Pyramids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AFC4CD7-5C5D-4E0E-A18C-BAE3963A7065}"/>
              </a:ext>
            </a:extLst>
          </p:cNvPr>
          <p:cNvSpPr/>
          <p:nvPr/>
        </p:nvSpPr>
        <p:spPr>
          <a:xfrm>
            <a:off x="5787406" y="1871646"/>
            <a:ext cx="173128" cy="34859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1360C9-1CFC-4CF2-AD2D-988763D09FE4}"/>
              </a:ext>
            </a:extLst>
          </p:cNvPr>
          <p:cNvSpPr/>
          <p:nvPr/>
        </p:nvSpPr>
        <p:spPr>
          <a:xfrm>
            <a:off x="5122773" y="1389225"/>
            <a:ext cx="173128" cy="348591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 Area of a Sphere: </a:t>
            </a:r>
          </a:p>
          <a:p>
            <a:r>
              <a:rPr lang="en-US" dirty="0"/>
              <a:t>Surface Area of a Hemisphere: 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of Spheres and Hemispheres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622672-DEDE-4FFE-8BDA-CDD1979A9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368017"/>
              </p:ext>
            </p:extLst>
          </p:nvPr>
        </p:nvGraphicFramePr>
        <p:xfrm>
          <a:off x="4211810" y="1334459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4" imgW="1193760" imgH="368280" progId="Equation.DSMT4">
                  <p:embed/>
                </p:oleObj>
              </mc:Choice>
              <mc:Fallback>
                <p:oleObj name="Equation" r:id="rId4" imgW="1193760" imgH="3682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622672-DEDE-4FFE-8BDA-CDD1979A9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810" y="1334459"/>
                        <a:ext cx="1193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14531A56-3DDA-4A57-8684-56925033CBB7}"/>
              </a:ext>
            </a:extLst>
          </p:cNvPr>
          <p:cNvSpPr/>
          <p:nvPr/>
        </p:nvSpPr>
        <p:spPr>
          <a:xfrm>
            <a:off x="7299328" y="1593979"/>
            <a:ext cx="813816" cy="40233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8CA2F33-CD9C-4BF8-ACC3-2BC83A92D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10354"/>
              </p:ext>
            </p:extLst>
          </p:nvPr>
        </p:nvGraphicFramePr>
        <p:xfrm>
          <a:off x="7367063" y="1663324"/>
          <a:ext cx="6985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6" imgW="698400" imgH="253800" progId="Equation.DSMT4">
                  <p:embed/>
                </p:oleObj>
              </mc:Choice>
              <mc:Fallback>
                <p:oleObj name="Equation" r:id="rId6" imgW="69840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0FD985F-DC70-4806-9658-95998112C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67063" y="1663324"/>
                        <a:ext cx="6985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5800E5-A608-4399-B6A5-0C120D0FEDE4}"/>
              </a:ext>
            </a:extLst>
          </p:cNvPr>
          <p:cNvCxnSpPr>
            <a:cxnSpLocks/>
          </p:cNvCxnSpPr>
          <p:nvPr/>
        </p:nvCxnSpPr>
        <p:spPr>
          <a:xfrm>
            <a:off x="5405610" y="1593979"/>
            <a:ext cx="1784009" cy="161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A8C7A2CB-89C9-4F2C-929F-E48B33A04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820088"/>
              </p:ext>
            </p:extLst>
          </p:nvPr>
        </p:nvGraphicFramePr>
        <p:xfrm>
          <a:off x="4900613" y="1817688"/>
          <a:ext cx="1181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8" imgW="1180800" imgH="368280" progId="Equation.DSMT4">
                  <p:embed/>
                </p:oleObj>
              </mc:Choice>
              <mc:Fallback>
                <p:oleObj name="Equation" r:id="rId8" imgW="11808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00613" y="1817688"/>
                        <a:ext cx="1181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37C1ACC-96E6-4108-9568-52694B11118E}"/>
              </a:ext>
            </a:extLst>
          </p:cNvPr>
          <p:cNvCxnSpPr>
            <a:cxnSpLocks/>
          </p:cNvCxnSpPr>
          <p:nvPr/>
        </p:nvCxnSpPr>
        <p:spPr>
          <a:xfrm flipV="1">
            <a:off x="6027910" y="1847979"/>
            <a:ext cx="1161709" cy="268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6" name="Graphic 45">
            <a:extLst>
              <a:ext uri="{FF2B5EF4-FFF2-40B4-BE49-F238E27FC236}">
                <a16:creationId xmlns:a16="http://schemas.microsoft.com/office/drawing/2014/main" id="{01EFA5DC-1753-412A-B9CA-9851D9092B1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4338" t="42943" r="34847" b="43989"/>
          <a:stretch/>
        </p:blipFill>
        <p:spPr>
          <a:xfrm rot="18773211" flipH="1">
            <a:off x="4564198" y="2763999"/>
            <a:ext cx="2359910" cy="141619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D2B279F9-9FB4-4382-AF87-7E4E555E5CE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4255" t="39599" r="34648" b="39676"/>
          <a:stretch/>
        </p:blipFill>
        <p:spPr>
          <a:xfrm rot="605869">
            <a:off x="1093720" y="2427743"/>
            <a:ext cx="2386563" cy="22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Composite Solids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7938"/>
            <a:ext cx="4572000" cy="3448256"/>
          </a:xfrm>
        </p:spPr>
        <p:txBody>
          <a:bodyPr>
            <a:normAutofit/>
          </a:bodyPr>
          <a:lstStyle/>
          <a:p>
            <a:r>
              <a:rPr lang="en-US" dirty="0"/>
              <a:t>Work in groups of 3 on the Creating Composites handout.</a:t>
            </a:r>
          </a:p>
          <a:p>
            <a:r>
              <a:rPr lang="en-US" dirty="0"/>
              <a:t>Select and circle one solid per column (columns 1–4).</a:t>
            </a:r>
          </a:p>
          <a:p>
            <a:r>
              <a:rPr lang="en-US" dirty="0"/>
              <a:t>Create a model using your selected solids.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FE783A62-4A79-4FF3-9820-B2E4989F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422" y="541767"/>
            <a:ext cx="2735316" cy="4224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3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</p:spPr>
        <p:txBody>
          <a:bodyPr anchor="b">
            <a:normAutofit/>
          </a:bodyPr>
          <a:lstStyle/>
          <a:p>
            <a:r>
              <a:rPr lang="en-US" dirty="0"/>
              <a:t>Composite Solids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7938"/>
            <a:ext cx="4572000" cy="3448256"/>
          </a:xfrm>
        </p:spPr>
        <p:txBody>
          <a:bodyPr>
            <a:normAutofit/>
          </a:bodyPr>
          <a:lstStyle/>
          <a:p>
            <a:r>
              <a:rPr lang="en-US" dirty="0"/>
              <a:t>Sketch your model on a piece of blank paper.</a:t>
            </a:r>
          </a:p>
          <a:p>
            <a:r>
              <a:rPr lang="en-US" dirty="0"/>
              <a:t>Find the surface area of your model on the back of your Creating Composites handout.</a:t>
            </a:r>
          </a:p>
          <a:p>
            <a:pPr lvl="1"/>
            <a:r>
              <a:rPr lang="en-US" dirty="0"/>
              <a:t>Show your work.</a:t>
            </a:r>
          </a:p>
          <a:p>
            <a:pPr lvl="1"/>
            <a:r>
              <a:rPr lang="en-US" dirty="0"/>
              <a:t>Label your answer with units.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FE783A62-4A79-4FF3-9820-B2E4989F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422" y="541767"/>
            <a:ext cx="2735316" cy="4224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1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independently on the Exit Ticket.</a:t>
            </a:r>
          </a:p>
          <a:p>
            <a:r>
              <a:rPr lang="en-US" dirty="0"/>
              <a:t>Show your work.</a:t>
            </a:r>
          </a:p>
          <a:p>
            <a:r>
              <a:rPr lang="en-US" dirty="0"/>
              <a:t>Label your answer with the appropriate units.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pic>
        <p:nvPicPr>
          <p:cNvPr id="6" name="Picture 5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FD907D59-ECA0-4778-ADBB-A3CCBBFF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950" y="400051"/>
            <a:ext cx="1974850" cy="13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sz="1400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sz="1400" dirty="0"/>
          </a:p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 (Solution)</a:t>
            </a: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C72530C8-C318-4C0B-AF8D-38B6A7360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836" y="573230"/>
            <a:ext cx="1610770" cy="1182533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DA78B7D-ED93-4C5C-9DDD-5AD68D5BD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4370"/>
              </p:ext>
            </p:extLst>
          </p:nvPr>
        </p:nvGraphicFramePr>
        <p:xfrm>
          <a:off x="8322949" y="1621218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5" imgW="330120" imgH="279360" progId="Equation.DSMT4">
                  <p:embed/>
                </p:oleObj>
              </mc:Choice>
              <mc:Fallback>
                <p:oleObj name="Equation" r:id="rId5" imgW="3301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622672-DEDE-4FFE-8BDA-CDD1979A9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22949" y="1621218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87CE2C4-8410-4278-B4AA-08BDC3F30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534145"/>
              </p:ext>
            </p:extLst>
          </p:nvPr>
        </p:nvGraphicFramePr>
        <p:xfrm>
          <a:off x="6436542" y="1146359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7" imgW="330120" imgH="291960" progId="Equation.DSMT4">
                  <p:embed/>
                </p:oleObj>
              </mc:Choice>
              <mc:Fallback>
                <p:oleObj name="Equation" r:id="rId7" imgW="330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36542" y="1146359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6D86E11-CE96-43F5-B557-9E3E87802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718926"/>
              </p:ext>
            </p:extLst>
          </p:nvPr>
        </p:nvGraphicFramePr>
        <p:xfrm>
          <a:off x="7423872" y="1755763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9" imgW="330120" imgH="291960" progId="Equation.DSMT4">
                  <p:embed/>
                </p:oleObj>
              </mc:Choice>
              <mc:Fallback>
                <p:oleObj name="Equation" r:id="rId9" imgW="330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23872" y="1755763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3D6B4CE-D4BE-4F94-84B1-47FAFE6EA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201459"/>
              </p:ext>
            </p:extLst>
          </p:nvPr>
        </p:nvGraphicFramePr>
        <p:xfrm>
          <a:off x="759642" y="1349050"/>
          <a:ext cx="5842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11" imgW="5841720" imgH="1028520" progId="Equation.DSMT4">
                  <p:embed/>
                </p:oleObj>
              </mc:Choice>
              <mc:Fallback>
                <p:oleObj name="Equation" r:id="rId11" imgW="584172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9642" y="1349050"/>
                        <a:ext cx="5842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738E027-51AE-4B86-AE5D-079DFA7BC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65503"/>
              </p:ext>
            </p:extLst>
          </p:nvPr>
        </p:nvGraphicFramePr>
        <p:xfrm>
          <a:off x="759642" y="3754449"/>
          <a:ext cx="6311901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13" imgW="6311880" imgH="1028520" progId="Equation.DSMT4">
                  <p:embed/>
                </p:oleObj>
              </mc:Choice>
              <mc:Fallback>
                <p:oleObj name="Equation" r:id="rId13" imgW="631188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9642" y="3754449"/>
                        <a:ext cx="6311901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F3BB4DD-BC8B-4D10-B03F-CF9CEC36D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592563"/>
              </p:ext>
            </p:extLst>
          </p:nvPr>
        </p:nvGraphicFramePr>
        <p:xfrm>
          <a:off x="759642" y="2540773"/>
          <a:ext cx="54483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15" imgW="5448240" imgH="1130040" progId="Equation.DSMT4">
                  <p:embed/>
                </p:oleObj>
              </mc:Choice>
              <mc:Fallback>
                <p:oleObj name="Equation" r:id="rId15" imgW="5448240" imgH="1130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9642" y="2540773"/>
                        <a:ext cx="54483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8FC901-4691-4505-A520-341C980FD1CA}"/>
              </a:ext>
            </a:extLst>
          </p:cNvPr>
          <p:cNvSpPr/>
          <p:nvPr/>
        </p:nvSpPr>
        <p:spPr>
          <a:xfrm>
            <a:off x="3680642" y="4322091"/>
            <a:ext cx="1426078" cy="461058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4E3AE51-281D-420F-A842-64FC976699C9}"/>
              </a:ext>
            </a:extLst>
          </p:cNvPr>
          <p:cNvSpPr/>
          <p:nvPr/>
        </p:nvSpPr>
        <p:spPr>
          <a:xfrm>
            <a:off x="5711119" y="4322090"/>
            <a:ext cx="1426078" cy="461058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Why would it be useful to find the surface area?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76631"/>
            <a:ext cx="7772400" cy="1021842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1485229"/>
            <a:ext cx="7772400" cy="2740352"/>
          </a:xfrm>
        </p:spPr>
        <p:txBody>
          <a:bodyPr>
            <a:normAutofit/>
          </a:bodyPr>
          <a:lstStyle/>
          <a:p>
            <a:r>
              <a:rPr lang="en-US" dirty="0"/>
              <a:t>Measure and calculate the surface area of a geometric solid.</a:t>
            </a:r>
          </a:p>
          <a:p>
            <a:r>
              <a:rPr lang="en-US" dirty="0"/>
              <a:t>Solve real-world and mathematical problems using surface area.</a:t>
            </a:r>
          </a:p>
          <a:p>
            <a:r>
              <a:rPr lang="en-US" dirty="0"/>
              <a:t>Explain the process of finding the surface area and </a:t>
            </a:r>
            <a:br>
              <a:rPr lang="en-US" dirty="0"/>
            </a:br>
            <a:r>
              <a:rPr lang="en-US" dirty="0"/>
              <a:t>the meaning of the result.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you need to know if you wanted to paint your room?</a:t>
            </a:r>
          </a:p>
          <a:p>
            <a:endParaRPr lang="en-US" dirty="0"/>
          </a:p>
          <a:p>
            <a:r>
              <a:rPr lang="en-US" dirty="0"/>
              <a:t>Go to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Menti.com</a:t>
            </a:r>
            <a:r>
              <a:rPr lang="en-US" dirty="0"/>
              <a:t>.</a:t>
            </a:r>
          </a:p>
          <a:p>
            <a:r>
              <a:rPr lang="en-US" dirty="0"/>
              <a:t>Enter code: </a:t>
            </a:r>
            <a:r>
              <a:rPr lang="en-US" dirty="0">
                <a:highlight>
                  <a:srgbClr val="FFFF00"/>
                </a:highlight>
              </a:rPr>
              <a:t>&lt;insert code&gt;</a:t>
            </a:r>
          </a:p>
          <a:p>
            <a:r>
              <a:rPr lang="en-US" dirty="0"/>
              <a:t>Quickly enter as many things as you can.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Painting My Room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1262398"/>
          </a:xfrm>
        </p:spPr>
        <p:txBody>
          <a:bodyPr/>
          <a:lstStyle/>
          <a:p>
            <a:r>
              <a:rPr lang="en-US" dirty="0"/>
              <a:t>Work with your group to complete the following:</a:t>
            </a:r>
          </a:p>
          <a:p>
            <a:pPr lvl="1"/>
            <a:r>
              <a:rPr lang="en-US" dirty="0"/>
              <a:t>Measure your chosen solid using centimeters.</a:t>
            </a:r>
          </a:p>
          <a:p>
            <a:pPr lvl="1"/>
            <a:r>
              <a:rPr lang="en-US" dirty="0"/>
              <a:t>Find the surface area of your solid.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Scratching the Surface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0D4B2AC-F6B8-4100-8080-4F1EAE6B6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2698"/>
              </p:ext>
            </p:extLst>
          </p:nvPr>
        </p:nvGraphicFramePr>
        <p:xfrm>
          <a:off x="457200" y="2571750"/>
          <a:ext cx="41148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5841515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9377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>
                          <a:solidFill>
                            <a:schemeClr val="lt1"/>
                          </a:solidFill>
                        </a:rPr>
                        <a:t>Red Groups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76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</a:rPr>
                        <a:t>Cylinder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</a:rPr>
                        <a:t>Triangular Pyramid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2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Triangular 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Square Pyramid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21748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96A38AEE-A8C4-473A-AE39-438DA48D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46396"/>
              </p:ext>
            </p:extLst>
          </p:nvPr>
        </p:nvGraphicFramePr>
        <p:xfrm>
          <a:off x="4572000" y="2571750"/>
          <a:ext cx="41148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46276662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820417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 Groups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76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Pentagonal Prism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Pentagonal Pyramid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02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Hexagonal Prism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Hexagonal Pyramid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21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0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E4B8C5CA-C29B-4B76-B361-E33CA17BD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39614"/>
              </p:ext>
            </p:extLst>
          </p:nvPr>
        </p:nvGraphicFramePr>
        <p:xfrm>
          <a:off x="457200" y="2908300"/>
          <a:ext cx="41148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5841515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9377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>
                          <a:solidFill>
                            <a:schemeClr val="lt1"/>
                          </a:solidFill>
                        </a:rPr>
                        <a:t>Red Groups</a:t>
                      </a:r>
                      <a:endParaRPr kumimoji="0" lang="en-US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76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</a:rPr>
                        <a:t>Cylinder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</a:rPr>
                        <a:t>Triangular Pyramid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2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Triangular 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Square Pyramid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21748"/>
                  </a:ext>
                </a:extLst>
              </a:tr>
            </a:tbl>
          </a:graphicData>
        </a:graphic>
      </p:graphicFrame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1598948"/>
          </a:xfrm>
        </p:spPr>
        <p:txBody>
          <a:bodyPr/>
          <a:lstStyle/>
          <a:p>
            <a:r>
              <a:rPr lang="en-US" dirty="0"/>
              <a:t>Find another person who had the same solid.</a:t>
            </a:r>
          </a:p>
          <a:p>
            <a:r>
              <a:rPr lang="en-US" dirty="0"/>
              <a:t>Compare results and work. Are your results the same?</a:t>
            </a:r>
          </a:p>
          <a:p>
            <a:r>
              <a:rPr lang="en-US" dirty="0"/>
              <a:t>If not, work together to get the same result.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Work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F35C8A6-2B8D-4ABF-8343-2455BC510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80683"/>
              </p:ext>
            </p:extLst>
          </p:nvPr>
        </p:nvGraphicFramePr>
        <p:xfrm>
          <a:off x="4572000" y="2908300"/>
          <a:ext cx="41148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46276662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820417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Blue Groups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76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Pentagonal Prism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Pentagonal Pyramid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02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Hexagonal Prism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Hexagonal Pyramid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21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7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1262398"/>
          </a:xfrm>
        </p:spPr>
        <p:txBody>
          <a:bodyPr>
            <a:normAutofit/>
          </a:bodyPr>
          <a:lstStyle/>
          <a:p>
            <a:r>
              <a:rPr lang="en-US" dirty="0"/>
              <a:t>Divide into 2 groups: </a:t>
            </a:r>
          </a:p>
          <a:p>
            <a:pPr lvl="1"/>
            <a:r>
              <a:rPr lang="en-US" dirty="0"/>
              <a:t>Those who measured prisms</a:t>
            </a:r>
          </a:p>
          <a:p>
            <a:pPr lvl="1"/>
            <a:r>
              <a:rPr lang="en-US" dirty="0"/>
              <a:t>Those who measured pyramids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vs. Pyramids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0D4B2AC-F6B8-4100-8080-4F1EAE6B6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9167"/>
              </p:ext>
            </p:extLst>
          </p:nvPr>
        </p:nvGraphicFramePr>
        <p:xfrm>
          <a:off x="457200" y="2571750"/>
          <a:ext cx="41148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58415151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9377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Prisms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76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Pentagonal Prism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2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Triangular Prism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Hexagonal Prism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21748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96A38AEE-A8C4-473A-AE39-438DA48D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356283"/>
              </p:ext>
            </p:extLst>
          </p:nvPr>
        </p:nvGraphicFramePr>
        <p:xfrm>
          <a:off x="4572000" y="2571750"/>
          <a:ext cx="4114800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46276662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9820417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Pyramids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763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Triangular Pyramid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Pentagonal Pyramid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025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Square Pyramid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Hexagonal Pyramid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21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1"/>
            <a:ext cx="8229600" cy="35269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Work in your new group to see if you can generalize and write the formula for the surface area of your type of solid.</a:t>
            </a:r>
          </a:p>
          <a:p>
            <a:pPr lvl="1"/>
            <a:r>
              <a:rPr lang="en-US" dirty="0"/>
              <a:t>When finding the surface area, is there something that all prisms or </a:t>
            </a:r>
            <a:br>
              <a:rPr lang="en-US" dirty="0"/>
            </a:br>
            <a:r>
              <a:rPr lang="en-US" dirty="0"/>
              <a:t>all pyramids have in common?</a:t>
            </a:r>
          </a:p>
          <a:p>
            <a:pPr lvl="1"/>
            <a:r>
              <a:rPr lang="en-US" dirty="0"/>
              <a:t>Use words to write your formula for the surface area of your solid.</a:t>
            </a:r>
          </a:p>
          <a:p>
            <a:pPr lvl="1"/>
            <a:r>
              <a:rPr lang="en-US" dirty="0"/>
              <a:t>Does your formula hold true for everyone in your group?</a:t>
            </a:r>
          </a:p>
          <a:p>
            <a:r>
              <a:rPr lang="en-US" dirty="0"/>
              <a:t>Record your thinking at the bottom of your </a:t>
            </a:r>
            <a:br>
              <a:rPr lang="en-US" dirty="0"/>
            </a:br>
            <a:r>
              <a:rPr lang="en-US" dirty="0"/>
              <a:t>Scratching the Surface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Prisms vs. Pyramids</a:t>
            </a:r>
          </a:p>
        </p:txBody>
      </p:sp>
    </p:spTree>
    <p:extLst>
      <p:ext uri="{BB962C8B-B14F-4D97-AF65-F5344CB8AC3E}">
        <p14:creationId xmlns:p14="http://schemas.microsoft.com/office/powerpoint/2010/main" val="14892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B5FBFA7F-0F7B-4478-82A3-BA80A93C5E76}" vid="{0F1ACBB8-CC54-4F29-94C9-7DAE17CAD01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5396</TotalTime>
  <Words>824</Words>
  <Application>Microsoft Office PowerPoint</Application>
  <PresentationFormat>On-screen Show (16:9)</PresentationFormat>
  <Paragraphs>138</Paragraphs>
  <Slides>24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A Solidifying Pattern</vt:lpstr>
      <vt:lpstr>Essential Question</vt:lpstr>
      <vt:lpstr>Lesson Objectives</vt:lpstr>
      <vt:lpstr>Painting My Room</vt:lpstr>
      <vt:lpstr>Scratching the Surface</vt:lpstr>
      <vt:lpstr>Check Your Work</vt:lpstr>
      <vt:lpstr>Prisms vs. Pyramids</vt:lpstr>
      <vt:lpstr>Prisms vs. Pyramids</vt:lpstr>
      <vt:lpstr>Surface Area of Prisms and Pyramids</vt:lpstr>
      <vt:lpstr>Foldable</vt:lpstr>
      <vt:lpstr>Foldable</vt:lpstr>
      <vt:lpstr>Foldable</vt:lpstr>
      <vt:lpstr>Foldable</vt:lpstr>
      <vt:lpstr>Foldable</vt:lpstr>
      <vt:lpstr>Foldable</vt:lpstr>
      <vt:lpstr>Foldable</vt:lpstr>
      <vt:lpstr>Surface Area of Prisms</vt:lpstr>
      <vt:lpstr>Surface Area of Pyramids</vt:lpstr>
      <vt:lpstr>Surface Area of Spheres and Hemispheres</vt:lpstr>
      <vt:lpstr>Composite Solids</vt:lpstr>
      <vt:lpstr>Composite Solids</vt:lpstr>
      <vt:lpstr>Exit Ticket</vt:lpstr>
      <vt:lpstr>Exit Ticket (Solution)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22</cp:revision>
  <dcterms:created xsi:type="dcterms:W3CDTF">2021-11-16T19:46:02Z</dcterms:created>
  <dcterms:modified xsi:type="dcterms:W3CDTF">2022-02-08T15:31:42Z</dcterms:modified>
</cp:coreProperties>
</file>