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28"/>
  </p:notesMasterIdLst>
  <p:sldIdLst>
    <p:sldId id="256" r:id="rId3"/>
    <p:sldId id="270" r:id="rId4"/>
    <p:sldId id="262" r:id="rId5"/>
    <p:sldId id="263" r:id="rId6"/>
    <p:sldId id="272" r:id="rId7"/>
    <p:sldId id="273" r:id="rId8"/>
    <p:sldId id="279" r:id="rId9"/>
    <p:sldId id="280" r:id="rId10"/>
    <p:sldId id="274" r:id="rId11"/>
    <p:sldId id="281" r:id="rId12"/>
    <p:sldId id="275" r:id="rId13"/>
    <p:sldId id="276" r:id="rId14"/>
    <p:sldId id="282" r:id="rId15"/>
    <p:sldId id="285" r:id="rId16"/>
    <p:sldId id="284" r:id="rId17"/>
    <p:sldId id="286" r:id="rId18"/>
    <p:sldId id="287" r:id="rId19"/>
    <p:sldId id="288" r:id="rId20"/>
    <p:sldId id="277" r:id="rId21"/>
    <p:sldId id="278" r:id="rId22"/>
    <p:sldId id="289" r:id="rId23"/>
    <p:sldId id="294" r:id="rId24"/>
    <p:sldId id="293" r:id="rId25"/>
    <p:sldId id="291" r:id="rId26"/>
    <p:sldId id="292" r:id="rId27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A3A3"/>
    <a:srgbClr val="9891F3"/>
    <a:srgbClr val="7030A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42" autoAdjust="0"/>
    <p:restoredTop sz="94286"/>
  </p:normalViewPr>
  <p:slideViewPr>
    <p:cSldViewPr snapToGrid="0">
      <p:cViewPr>
        <p:scale>
          <a:sx n="200" d="100"/>
          <a:sy n="200" d="100"/>
        </p:scale>
        <p:origin x="-116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modSld">
      <pc:chgData name="Eike, Michell L." userId="835521cf-4bf5-41b6-b3d8-e14ae4606327" providerId="ADAL" clId="{E2B088EB-2600-4454-9D10-79C1CABF4A00}" dt="2026-06-23T17:20:22.265" v="8" actId="962"/>
      <pc:docMkLst>
        <pc:docMk/>
      </pc:docMkLst>
      <pc:sldChg chg="modSp mod">
        <pc:chgData name="Eike, Michell L." userId="835521cf-4bf5-41b6-b3d8-e14ae4606327" providerId="ADAL" clId="{E2B088EB-2600-4454-9D10-79C1CABF4A00}" dt="2026-06-23T17:20:22.265" v="8" actId="962"/>
        <pc:sldMkLst>
          <pc:docMk/>
          <pc:sldMk cId="2432452528" sldId="272"/>
        </pc:sldMkLst>
        <pc:grpChg chg="mod">
          <ac:chgData name="Eike, Michell L." userId="835521cf-4bf5-41b6-b3d8-e14ae4606327" providerId="ADAL" clId="{E2B088EB-2600-4454-9D10-79C1CABF4A00}" dt="2026-06-23T17:20:22.265" v="8" actId="962"/>
          <ac:grpSpMkLst>
            <pc:docMk/>
            <pc:sldMk cId="2432452528" sldId="272"/>
            <ac:grpSpMk id="22" creationId="{810CF661-7939-6182-434C-0EE613D075FA}"/>
          </ac:grpSpMkLst>
        </pc:grpChg>
      </pc:sldChg>
      <pc:sldChg chg="modSp mod">
        <pc:chgData name="Eike, Michell L." userId="835521cf-4bf5-41b6-b3d8-e14ae4606327" providerId="ADAL" clId="{E2B088EB-2600-4454-9D10-79C1CABF4A00}" dt="2026-06-23T17:20:03.213" v="3" actId="962"/>
        <pc:sldMkLst>
          <pc:docMk/>
          <pc:sldMk cId="1265833393" sldId="278"/>
        </pc:sldMkLst>
        <pc:grpChg chg="mod">
          <ac:chgData name="Eike, Michell L." userId="835521cf-4bf5-41b6-b3d8-e14ae4606327" providerId="ADAL" clId="{E2B088EB-2600-4454-9D10-79C1CABF4A00}" dt="2026-06-23T17:20:03.213" v="3" actId="962"/>
          <ac:grpSpMkLst>
            <pc:docMk/>
            <pc:sldMk cId="1265833393" sldId="278"/>
            <ac:grpSpMk id="3" creationId="{DA5B52FB-180D-FBCC-930F-4BCD599A957D}"/>
          </ac:grpSpMkLst>
        </pc:grpChg>
        <pc:grpChg chg="mod">
          <ac:chgData name="Eike, Michell L." userId="835521cf-4bf5-41b6-b3d8-e14ae4606327" providerId="ADAL" clId="{E2B088EB-2600-4454-9D10-79C1CABF4A00}" dt="2026-06-23T17:19:56.779" v="1" actId="962"/>
          <ac:grpSpMkLst>
            <pc:docMk/>
            <pc:sldMk cId="1265833393" sldId="278"/>
            <ac:grpSpMk id="4" creationId="{5A83B83D-4C89-E966-845F-8F2967C78185}"/>
          </ac:grpSpMkLst>
        </pc:grpChg>
      </pc:sldChg>
      <pc:sldChg chg="modSp mod">
        <pc:chgData name="Eike, Michell L." userId="835521cf-4bf5-41b6-b3d8-e14ae4606327" providerId="ADAL" clId="{E2B088EB-2600-4454-9D10-79C1CABF4A00}" dt="2026-06-23T17:20:17.802" v="7" actId="962"/>
        <pc:sldMkLst>
          <pc:docMk/>
          <pc:sldMk cId="3374211260" sldId="289"/>
        </pc:sldMkLst>
        <pc:grpChg chg="mod">
          <ac:chgData name="Eike, Michell L." userId="835521cf-4bf5-41b6-b3d8-e14ae4606327" providerId="ADAL" clId="{E2B088EB-2600-4454-9D10-79C1CABF4A00}" dt="2026-06-23T17:20:11.425" v="5" actId="962"/>
          <ac:grpSpMkLst>
            <pc:docMk/>
            <pc:sldMk cId="3374211260" sldId="289"/>
            <ac:grpSpMk id="11" creationId="{897FE5E5-292F-8A6B-4943-17B5D98A3B89}"/>
          </ac:grpSpMkLst>
        </pc:grpChg>
        <pc:grpChg chg="mod">
          <ac:chgData name="Eike, Michell L." userId="835521cf-4bf5-41b6-b3d8-e14ae4606327" providerId="ADAL" clId="{E2B088EB-2600-4454-9D10-79C1CABF4A00}" dt="2026-06-23T17:20:17.802" v="7" actId="962"/>
          <ac:grpSpMkLst>
            <pc:docMk/>
            <pc:sldMk cId="3374211260" sldId="289"/>
            <ac:grpSpMk id="12" creationId="{53F53998-1A7A-31A7-E359-7919C594E43F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tech-tool/645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learn.k20center.ou.edu/strategy/1127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Mentimeter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Tech Tools.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https://learn.k20center.ou.edu/tech-tool/645</a:t>
            </a:r>
            <a:endParaRPr lang="en-US" sz="1400" b="0" i="0" u="sng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Quick write.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https://learn.k20center.ou.edu/strategy/1127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15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Bell ringers and exit tickets.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4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Bell ringers and exit tickets.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999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23.wmf"/><Relationship Id="rId7" Type="http://schemas.openxmlformats.org/officeDocument/2006/relationships/image" Target="../media/image25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26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27.wmf"/><Relationship Id="rId7" Type="http://schemas.openxmlformats.org/officeDocument/2006/relationships/image" Target="../media/image25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29.wmf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28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11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3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4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17863-4434-B645-50EA-362B512E4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D3D61-3BBC-E775-9C94-3871D7C67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Prisms vs. Pyramids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2A1B539-7983-3761-EB6F-E22000DA26E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When finding the surface area, is there something that all prisms or all pyramids have in common?</a:t>
            </a:r>
          </a:p>
          <a:p>
            <a:r>
              <a:rPr lang="en-US" dirty="0"/>
              <a:t>Use words to write your formula for the surface area of your solid.</a:t>
            </a:r>
          </a:p>
          <a:p>
            <a:pPr lvl="1"/>
            <a:r>
              <a:rPr lang="en-US" dirty="0"/>
              <a:t>Does your formula hold true for everyone</a:t>
            </a:r>
            <a:br>
              <a:rPr lang="en-US" dirty="0"/>
            </a:br>
            <a:r>
              <a:rPr lang="en-US" dirty="0"/>
              <a:t>in your group?</a:t>
            </a:r>
          </a:p>
        </p:txBody>
      </p:sp>
    </p:spTree>
    <p:extLst>
      <p:ext uri="{BB962C8B-B14F-4D97-AF65-F5344CB8AC3E}">
        <p14:creationId xmlns:p14="http://schemas.microsoft.com/office/powerpoint/2010/main" val="2789997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E28A6-7F19-40B4-FA39-7C6A35203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21FF8-F34F-BA1D-BA94-B80743DDE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Surface Area of Prisms and Pyramids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38CE776-BF78-7327-F503-08959B5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  <a:p>
            <a:r>
              <a:rPr lang="en-US" altLang="en-US" dirty="0"/>
              <a:t> </a:t>
            </a:r>
          </a:p>
        </p:txBody>
      </p:sp>
      <p:graphicFrame>
        <p:nvGraphicFramePr>
          <p:cNvPr id="3" name="Object 2" descr="Surface Area of a Prism: S = 2B + Ph">
            <a:extLst>
              <a:ext uri="{FF2B5EF4-FFF2-40B4-BE49-F238E27FC236}">
                <a16:creationId xmlns:a16="http://schemas.microsoft.com/office/drawing/2014/main" id="{31D865BF-04CC-51FB-A5D8-245579DCB8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1020047"/>
              </p:ext>
            </p:extLst>
          </p:nvPr>
        </p:nvGraphicFramePr>
        <p:xfrm>
          <a:off x="1162050" y="1455738"/>
          <a:ext cx="4965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965480" imgH="380880" progId="Equation.DSMT4">
                  <p:embed/>
                </p:oleObj>
              </mc:Choice>
              <mc:Fallback>
                <p:oleObj name="Equation" r:id="rId2" imgW="4965480" imgH="380880" progId="Equation.DSMT4">
                  <p:embed/>
                  <p:pic>
                    <p:nvPicPr>
                      <p:cNvPr id="3" name="Object 2" descr="Surface Area of a Prism: S = 2B + Ph">
                        <a:extLst>
                          <a:ext uri="{FF2B5EF4-FFF2-40B4-BE49-F238E27FC236}">
                            <a16:creationId xmlns:a16="http://schemas.microsoft.com/office/drawing/2014/main" id="{31D865BF-04CC-51FB-A5D8-245579DCB8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62050" y="1455738"/>
                        <a:ext cx="49657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 descr="Surface Area of a Regular Pyramid: S = B + 0.5Pl">
            <a:extLst>
              <a:ext uri="{FF2B5EF4-FFF2-40B4-BE49-F238E27FC236}">
                <a16:creationId xmlns:a16="http://schemas.microsoft.com/office/drawing/2014/main" id="{A88228BE-3F22-A29C-64D2-2BFC65EF73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3757416"/>
              </p:ext>
            </p:extLst>
          </p:nvPr>
        </p:nvGraphicFramePr>
        <p:xfrm>
          <a:off x="1162050" y="1687475"/>
          <a:ext cx="64643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64160" imgH="787320" progId="Equation.DSMT4">
                  <p:embed/>
                </p:oleObj>
              </mc:Choice>
              <mc:Fallback>
                <p:oleObj name="Equation" r:id="rId4" imgW="6464160" imgH="787320" progId="Equation.DSMT4">
                  <p:embed/>
                  <p:pic>
                    <p:nvPicPr>
                      <p:cNvPr id="4" name="Object 3" descr="Surface Area of a Regular Pyramid: S = B + 0.5Pl">
                        <a:extLst>
                          <a:ext uri="{FF2B5EF4-FFF2-40B4-BE49-F238E27FC236}">
                            <a16:creationId xmlns:a16="http://schemas.microsoft.com/office/drawing/2014/main" id="{A88228BE-3F22-A29C-64D2-2BFC65EF73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62050" y="1687475"/>
                        <a:ext cx="64643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610" name="Graphic 9" descr="cylinder">
            <a:extLst>
              <a:ext uri="{FF2B5EF4-FFF2-40B4-BE49-F238E27FC236}">
                <a16:creationId xmlns:a16="http://schemas.microsoft.com/office/drawing/2014/main" id="{099DA49D-0CA8-0A7D-9B3F-3135F5BD6424}"/>
              </a:ext>
            </a:extLst>
          </p:cNvPr>
          <p:cNvGrpSpPr/>
          <p:nvPr/>
        </p:nvGrpSpPr>
        <p:grpSpPr>
          <a:xfrm>
            <a:off x="1118395" y="2681342"/>
            <a:ext cx="1026802" cy="1800750"/>
            <a:chOff x="1022510" y="3489173"/>
            <a:chExt cx="1026802" cy="1800750"/>
          </a:xfrm>
          <a:noFill/>
        </p:grpSpPr>
        <p:sp>
          <p:nvSpPr>
            <p:cNvPr id="25611" name="Freeform: Shape 25610">
              <a:extLst>
                <a:ext uri="{FF2B5EF4-FFF2-40B4-BE49-F238E27FC236}">
                  <a16:creationId xmlns:a16="http://schemas.microsoft.com/office/drawing/2014/main" id="{33D58990-F9F7-CDC4-DB76-0589ECDFD4CA}"/>
                </a:ext>
              </a:extLst>
            </p:cNvPr>
            <p:cNvSpPr/>
            <p:nvPr/>
          </p:nvSpPr>
          <p:spPr>
            <a:xfrm>
              <a:off x="2048572" y="3629871"/>
              <a:ext cx="740" cy="1499129"/>
            </a:xfrm>
            <a:custGeom>
              <a:avLst/>
              <a:gdLst>
                <a:gd name="csX0" fmla="*/ 741 w 740"/>
                <a:gd name="csY0" fmla="*/ 1499129 h 1499129"/>
                <a:gd name="csX1" fmla="*/ 0 w 740"/>
                <a:gd name="csY1" fmla="*/ 0 h 14991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740" h="1499129">
                  <a:moveTo>
                    <a:pt x="741" y="1499129"/>
                  </a:moveTo>
                  <a:lnTo>
                    <a:pt x="0" y="0"/>
                  </a:lnTo>
                </a:path>
              </a:pathLst>
            </a:custGeom>
            <a:ln w="2645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612" name="Graphic 9">
              <a:extLst>
                <a:ext uri="{FF2B5EF4-FFF2-40B4-BE49-F238E27FC236}">
                  <a16:creationId xmlns:a16="http://schemas.microsoft.com/office/drawing/2014/main" id="{7BDC2ABB-9142-92B3-B1BA-67C5AC84747F}"/>
                </a:ext>
              </a:extLst>
            </p:cNvPr>
            <p:cNvGrpSpPr/>
            <p:nvPr/>
          </p:nvGrpSpPr>
          <p:grpSpPr>
            <a:xfrm>
              <a:off x="1022510" y="3489173"/>
              <a:ext cx="1026802" cy="1800750"/>
              <a:chOff x="1022510" y="3489173"/>
              <a:chExt cx="1026802" cy="1800750"/>
            </a:xfrm>
            <a:noFill/>
          </p:grpSpPr>
          <p:grpSp>
            <p:nvGrpSpPr>
              <p:cNvPr id="25613" name="Graphic 9">
                <a:extLst>
                  <a:ext uri="{FF2B5EF4-FFF2-40B4-BE49-F238E27FC236}">
                    <a16:creationId xmlns:a16="http://schemas.microsoft.com/office/drawing/2014/main" id="{8CFDF677-4EBF-073F-F8D0-A5A3FB9AF837}"/>
                  </a:ext>
                </a:extLst>
              </p:cNvPr>
              <p:cNvGrpSpPr/>
              <p:nvPr/>
            </p:nvGrpSpPr>
            <p:grpSpPr>
              <a:xfrm>
                <a:off x="1022613" y="4969726"/>
                <a:ext cx="1026699" cy="159274"/>
                <a:chOff x="1022613" y="4969726"/>
                <a:chExt cx="1026699" cy="159274"/>
              </a:xfrm>
              <a:noFill/>
            </p:grpSpPr>
            <p:sp>
              <p:nvSpPr>
                <p:cNvPr id="25614" name="Freeform: Shape 25613">
                  <a:extLst>
                    <a:ext uri="{FF2B5EF4-FFF2-40B4-BE49-F238E27FC236}">
                      <a16:creationId xmlns:a16="http://schemas.microsoft.com/office/drawing/2014/main" id="{D6B7EB60-C339-7EB1-4C17-5D94DDFEB951}"/>
                    </a:ext>
                  </a:extLst>
                </p:cNvPr>
                <p:cNvSpPr/>
                <p:nvPr/>
              </p:nvSpPr>
              <p:spPr>
                <a:xfrm>
                  <a:off x="2039682" y="5099155"/>
                  <a:ext cx="9630" cy="29845"/>
                </a:xfrm>
                <a:custGeom>
                  <a:avLst/>
                  <a:gdLst>
                    <a:gd name="csX0" fmla="*/ 9631 w 9630"/>
                    <a:gd name="csY0" fmla="*/ 29845 h 29845"/>
                    <a:gd name="csX1" fmla="*/ 0 w 9630"/>
                    <a:gd name="csY1" fmla="*/ 0 h 298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630" h="29845">
                      <a:moveTo>
                        <a:pt x="9631" y="29845"/>
                      </a:moveTo>
                      <a:cubicBezTo>
                        <a:pt x="9419" y="19897"/>
                        <a:pt x="6244" y="9948"/>
                        <a:pt x="0" y="0"/>
                      </a:cubicBezTo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15" name="Freeform: Shape 25614">
                  <a:extLst>
                    <a:ext uri="{FF2B5EF4-FFF2-40B4-BE49-F238E27FC236}">
                      <a16:creationId xmlns:a16="http://schemas.microsoft.com/office/drawing/2014/main" id="{B5CF0D49-0FBF-F789-FBE3-7AE294FD75DB}"/>
                    </a:ext>
                  </a:extLst>
                </p:cNvPr>
                <p:cNvSpPr/>
                <p:nvPr/>
              </p:nvSpPr>
              <p:spPr>
                <a:xfrm>
                  <a:off x="1051728" y="4969726"/>
                  <a:ext cx="941599" cy="105510"/>
                </a:xfrm>
                <a:custGeom>
                  <a:avLst/>
                  <a:gdLst>
                    <a:gd name="csX0" fmla="*/ 941599 w 941599"/>
                    <a:gd name="csY0" fmla="*/ 87942 h 105510"/>
                    <a:gd name="csX1" fmla="*/ 258233 w 941599"/>
                    <a:gd name="csY1" fmla="*/ 15870 h 105510"/>
                    <a:gd name="csX2" fmla="*/ 0 w 941599"/>
                    <a:gd name="csY2" fmla="*/ 105511 h 1055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941599" h="105510">
                      <a:moveTo>
                        <a:pt x="941599" y="87942"/>
                      </a:moveTo>
                      <a:cubicBezTo>
                        <a:pt x="814599" y="10261"/>
                        <a:pt x="510434" y="-22018"/>
                        <a:pt x="258233" y="15870"/>
                      </a:cubicBezTo>
                      <a:cubicBezTo>
                        <a:pt x="132398" y="34814"/>
                        <a:pt x="43180" y="67622"/>
                        <a:pt x="0" y="105511"/>
                      </a:cubicBezTo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custDash>
                    <a:ds d="444750" sp="444750"/>
                  </a:custDash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16" name="Freeform: Shape 25615">
                  <a:extLst>
                    <a:ext uri="{FF2B5EF4-FFF2-40B4-BE49-F238E27FC236}">
                      <a16:creationId xmlns:a16="http://schemas.microsoft.com/office/drawing/2014/main" id="{34218B78-7C0D-6046-DC94-8C9DC8B7582D}"/>
                    </a:ext>
                  </a:extLst>
                </p:cNvPr>
                <p:cNvSpPr/>
                <p:nvPr/>
              </p:nvSpPr>
              <p:spPr>
                <a:xfrm>
                  <a:off x="1022613" y="5098944"/>
                  <a:ext cx="8688" cy="30056"/>
                </a:xfrm>
                <a:custGeom>
                  <a:avLst/>
                  <a:gdLst>
                    <a:gd name="csX0" fmla="*/ 8689 w 8688"/>
                    <a:gd name="csY0" fmla="*/ 0 h 30056"/>
                    <a:gd name="csX1" fmla="*/ 11 w 8688"/>
                    <a:gd name="csY1" fmla="*/ 30057 h 3005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688" h="30056">
                      <a:moveTo>
                        <a:pt x="8689" y="0"/>
                      </a:moveTo>
                      <a:cubicBezTo>
                        <a:pt x="2762" y="9843"/>
                        <a:pt x="-201" y="19897"/>
                        <a:pt x="11" y="30057"/>
                      </a:cubicBezTo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5617" name="Freeform: Shape 25616">
                <a:extLst>
                  <a:ext uri="{FF2B5EF4-FFF2-40B4-BE49-F238E27FC236}">
                    <a16:creationId xmlns:a16="http://schemas.microsoft.com/office/drawing/2014/main" id="{3A29259C-815E-5084-7F3D-AB155F9F1F3E}"/>
                  </a:ext>
                </a:extLst>
              </p:cNvPr>
              <p:cNvSpPr/>
              <p:nvPr/>
            </p:nvSpPr>
            <p:spPr>
              <a:xfrm>
                <a:off x="1022510" y="5129000"/>
                <a:ext cx="1026802" cy="160922"/>
              </a:xfrm>
              <a:custGeom>
                <a:avLst/>
                <a:gdLst>
                  <a:gd name="csX0" fmla="*/ 1026803 w 1026802"/>
                  <a:gd name="csY0" fmla="*/ 0 h 160922"/>
                  <a:gd name="csX1" fmla="*/ 974310 w 1026802"/>
                  <a:gd name="csY1" fmla="*/ 69956 h 160922"/>
                  <a:gd name="csX2" fmla="*/ 287451 w 1026802"/>
                  <a:gd name="csY2" fmla="*/ 144886 h 160922"/>
                  <a:gd name="csX3" fmla="*/ 8 w 1026802"/>
                  <a:gd name="csY3" fmla="*/ 0 h 1609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026802" h="160922">
                    <a:moveTo>
                      <a:pt x="1026803" y="0"/>
                    </a:moveTo>
                    <a:cubicBezTo>
                      <a:pt x="1026380" y="23495"/>
                      <a:pt x="1009446" y="47307"/>
                      <a:pt x="974310" y="69956"/>
                    </a:cubicBezTo>
                    <a:cubicBezTo>
                      <a:pt x="849532" y="149966"/>
                      <a:pt x="541980" y="183515"/>
                      <a:pt x="287451" y="144886"/>
                    </a:cubicBezTo>
                    <a:cubicBezTo>
                      <a:pt x="104783" y="117157"/>
                      <a:pt x="-1051" y="59796"/>
                      <a:pt x="8" y="0"/>
                    </a:cubicBezTo>
                  </a:path>
                </a:pathLst>
              </a:custGeom>
              <a:noFill/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8" name="Freeform: Shape 25617">
                <a:extLst>
                  <a:ext uri="{FF2B5EF4-FFF2-40B4-BE49-F238E27FC236}">
                    <a16:creationId xmlns:a16="http://schemas.microsoft.com/office/drawing/2014/main" id="{464FBBAD-F617-5FFC-3D3C-88EAD0393658}"/>
                  </a:ext>
                </a:extLst>
              </p:cNvPr>
              <p:cNvSpPr/>
              <p:nvPr/>
            </p:nvSpPr>
            <p:spPr>
              <a:xfrm>
                <a:off x="1024946" y="3489173"/>
                <a:ext cx="1023631" cy="313251"/>
              </a:xfrm>
              <a:custGeom>
                <a:avLst/>
                <a:gdLst>
                  <a:gd name="csX0" fmla="*/ 971238 w 1023631"/>
                  <a:gd name="csY0" fmla="*/ 88522 h 313251"/>
                  <a:gd name="csX1" fmla="*/ 737135 w 1023631"/>
                  <a:gd name="csY1" fmla="*/ 297649 h 313251"/>
                  <a:gd name="csX2" fmla="*/ 52393 w 1023631"/>
                  <a:gd name="csY2" fmla="*/ 224729 h 313251"/>
                  <a:gd name="csX3" fmla="*/ 286497 w 1023631"/>
                  <a:gd name="csY3" fmla="*/ 15603 h 313251"/>
                  <a:gd name="csX4" fmla="*/ 971238 w 1023631"/>
                  <a:gd name="csY4" fmla="*/ 88522 h 3132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023631" h="313251">
                    <a:moveTo>
                      <a:pt x="971238" y="88522"/>
                    </a:moveTo>
                    <a:cubicBezTo>
                      <a:pt x="1095698" y="166415"/>
                      <a:pt x="990817" y="259972"/>
                      <a:pt x="737135" y="297649"/>
                    </a:cubicBezTo>
                    <a:cubicBezTo>
                      <a:pt x="483453" y="335219"/>
                      <a:pt x="176853" y="302623"/>
                      <a:pt x="52393" y="224729"/>
                    </a:cubicBezTo>
                    <a:cubicBezTo>
                      <a:pt x="-72067" y="146836"/>
                      <a:pt x="32814" y="53280"/>
                      <a:pt x="286497" y="15603"/>
                    </a:cubicBezTo>
                    <a:cubicBezTo>
                      <a:pt x="540179" y="-21968"/>
                      <a:pt x="846778" y="10629"/>
                      <a:pt x="971238" y="88522"/>
                    </a:cubicBezTo>
                    <a:close/>
                  </a:path>
                </a:pathLst>
              </a:custGeom>
              <a:noFill/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9" name="Freeform: Shape 25618">
                <a:extLst>
                  <a:ext uri="{FF2B5EF4-FFF2-40B4-BE49-F238E27FC236}">
                    <a16:creationId xmlns:a16="http://schemas.microsoft.com/office/drawing/2014/main" id="{6A70FD4F-EE13-74C7-C797-34DA713E7EC5}"/>
                  </a:ext>
                </a:extLst>
              </p:cNvPr>
              <p:cNvSpPr/>
              <p:nvPr/>
            </p:nvSpPr>
            <p:spPr>
              <a:xfrm>
                <a:off x="1022518" y="3629342"/>
                <a:ext cx="2434" cy="1499658"/>
              </a:xfrm>
              <a:custGeom>
                <a:avLst/>
                <a:gdLst>
                  <a:gd name="csX0" fmla="*/ 0 w 2434"/>
                  <a:gd name="csY0" fmla="*/ 1499659 h 1499658"/>
                  <a:gd name="csX1" fmla="*/ 2434 w 2434"/>
                  <a:gd name="csY1" fmla="*/ 0 h 14996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2434" h="1499658">
                    <a:moveTo>
                      <a:pt x="0" y="1499659"/>
                    </a:moveTo>
                    <a:lnTo>
                      <a:pt x="2434" y="0"/>
                    </a:lnTo>
                  </a:path>
                </a:pathLst>
              </a:custGeom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5635" name="Graphic 9" descr="pentagonal prism">
            <a:extLst>
              <a:ext uri="{FF2B5EF4-FFF2-40B4-BE49-F238E27FC236}">
                <a16:creationId xmlns:a16="http://schemas.microsoft.com/office/drawing/2014/main" id="{E4200988-DB7C-CEE9-B721-C53D5031F9FD}"/>
              </a:ext>
            </a:extLst>
          </p:cNvPr>
          <p:cNvGrpSpPr/>
          <p:nvPr/>
        </p:nvGrpSpPr>
        <p:grpSpPr>
          <a:xfrm>
            <a:off x="2570151" y="2670910"/>
            <a:ext cx="1496800" cy="1800860"/>
            <a:chOff x="2472752" y="3489113"/>
            <a:chExt cx="1496800" cy="1800860"/>
          </a:xfrm>
          <a:noFill/>
        </p:grpSpPr>
        <p:sp>
          <p:nvSpPr>
            <p:cNvPr id="25636" name="Freeform: Shape 25635">
              <a:extLst>
                <a:ext uri="{FF2B5EF4-FFF2-40B4-BE49-F238E27FC236}">
                  <a16:creationId xmlns:a16="http://schemas.microsoft.com/office/drawing/2014/main" id="{E06A34C3-73EB-D631-AE05-335D399D3EB9}"/>
                </a:ext>
              </a:extLst>
            </p:cNvPr>
            <p:cNvSpPr/>
            <p:nvPr/>
          </p:nvSpPr>
          <p:spPr>
            <a:xfrm>
              <a:off x="2472752" y="4969510"/>
              <a:ext cx="1493414" cy="320463"/>
            </a:xfrm>
            <a:custGeom>
              <a:avLst/>
              <a:gdLst>
                <a:gd name="csX0" fmla="*/ 1493414 w 1493414"/>
                <a:gd name="csY0" fmla="*/ 70062 h 320463"/>
                <a:gd name="csX1" fmla="*/ 1119611 w 1493414"/>
                <a:gd name="csY1" fmla="*/ 320463 h 320463"/>
                <a:gd name="csX2" fmla="*/ 187431 w 1493414"/>
                <a:gd name="csY2" fmla="*/ 286597 h 320463"/>
                <a:gd name="csX3" fmla="*/ 0 w 1493414"/>
                <a:gd name="csY3" fmla="*/ 0 h 3204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493414" h="320463">
                  <a:moveTo>
                    <a:pt x="1493414" y="70062"/>
                  </a:moveTo>
                  <a:lnTo>
                    <a:pt x="1119611" y="320463"/>
                  </a:lnTo>
                  <a:lnTo>
                    <a:pt x="187431" y="286597"/>
                  </a:lnTo>
                  <a:lnTo>
                    <a:pt x="0" y="0"/>
                  </a:lnTo>
                </a:path>
              </a:pathLst>
            </a:custGeom>
            <a:noFill/>
            <a:ln w="2645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637" name="Graphic 9">
              <a:extLst>
                <a:ext uri="{FF2B5EF4-FFF2-40B4-BE49-F238E27FC236}">
                  <a16:creationId xmlns:a16="http://schemas.microsoft.com/office/drawing/2014/main" id="{5D8A9AA5-9129-C577-0175-6961DF5A9942}"/>
                </a:ext>
              </a:extLst>
            </p:cNvPr>
            <p:cNvGrpSpPr/>
            <p:nvPr/>
          </p:nvGrpSpPr>
          <p:grpSpPr>
            <a:xfrm>
              <a:off x="2472752" y="3489113"/>
              <a:ext cx="1493414" cy="1550458"/>
              <a:chOff x="2472752" y="3489113"/>
              <a:chExt cx="1493414" cy="1550458"/>
            </a:xfrm>
            <a:noFill/>
          </p:grpSpPr>
          <p:grpSp>
            <p:nvGrpSpPr>
              <p:cNvPr id="25638" name="Graphic 9">
                <a:extLst>
                  <a:ext uri="{FF2B5EF4-FFF2-40B4-BE49-F238E27FC236}">
                    <a16:creationId xmlns:a16="http://schemas.microsoft.com/office/drawing/2014/main" id="{9109947C-0BA4-6581-5DBC-DF22D6B00549}"/>
                  </a:ext>
                </a:extLst>
              </p:cNvPr>
              <p:cNvGrpSpPr/>
              <p:nvPr/>
            </p:nvGrpSpPr>
            <p:grpSpPr>
              <a:xfrm>
                <a:off x="3287034" y="3495675"/>
                <a:ext cx="679132" cy="1543896"/>
                <a:chOff x="3287034" y="3495675"/>
                <a:chExt cx="679132" cy="1543896"/>
              </a:xfrm>
              <a:noFill/>
            </p:grpSpPr>
            <p:sp>
              <p:nvSpPr>
                <p:cNvPr id="25639" name="Freeform: Shape 25638">
                  <a:extLst>
                    <a:ext uri="{FF2B5EF4-FFF2-40B4-BE49-F238E27FC236}">
                      <a16:creationId xmlns:a16="http://schemas.microsoft.com/office/drawing/2014/main" id="{0C0AB96A-517E-7241-E646-B02F75106097}"/>
                    </a:ext>
                  </a:extLst>
                </p:cNvPr>
                <p:cNvSpPr/>
                <p:nvPr/>
              </p:nvSpPr>
              <p:spPr>
                <a:xfrm>
                  <a:off x="3935792" y="5030152"/>
                  <a:ext cx="30374" cy="9419"/>
                </a:xfrm>
                <a:custGeom>
                  <a:avLst/>
                  <a:gdLst>
                    <a:gd name="csX0" fmla="*/ 30374 w 30374"/>
                    <a:gd name="csY0" fmla="*/ 9419 h 9419"/>
                    <a:gd name="csX1" fmla="*/ 0 w 30374"/>
                    <a:gd name="csY1" fmla="*/ 0 h 941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0374" h="9419">
                      <a:moveTo>
                        <a:pt x="30374" y="9419"/>
                      </a:moveTo>
                      <a:lnTo>
                        <a:pt x="0" y="0"/>
                      </a:lnTo>
                    </a:path>
                  </a:pathLst>
                </a:custGeom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40" name="Freeform: Shape 25639">
                  <a:extLst>
                    <a:ext uri="{FF2B5EF4-FFF2-40B4-BE49-F238E27FC236}">
                      <a16:creationId xmlns:a16="http://schemas.microsoft.com/office/drawing/2014/main" id="{C9C5CBC7-77F2-81D9-7AEF-3E4CF242A5FF}"/>
                    </a:ext>
                  </a:extLst>
                </p:cNvPr>
                <p:cNvSpPr/>
                <p:nvPr/>
              </p:nvSpPr>
              <p:spPr>
                <a:xfrm>
                  <a:off x="3345560" y="4847272"/>
                  <a:ext cx="534034" cy="165523"/>
                </a:xfrm>
                <a:custGeom>
                  <a:avLst/>
                  <a:gdLst>
                    <a:gd name="csX0" fmla="*/ 534035 w 534034"/>
                    <a:gd name="csY0" fmla="*/ 165523 h 165523"/>
                    <a:gd name="csX1" fmla="*/ 0 w 534034"/>
                    <a:gd name="csY1" fmla="*/ 0 h 16552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34034" h="165523">
                      <a:moveTo>
                        <a:pt x="534035" y="165523"/>
                      </a:moveTo>
                      <a:lnTo>
                        <a:pt x="0" y="0"/>
                      </a:lnTo>
                    </a:path>
                  </a:pathLst>
                </a:custGeom>
                <a:ln w="26458" cap="rnd">
                  <a:solidFill>
                    <a:srgbClr val="000000"/>
                  </a:solidFill>
                  <a:custDash>
                    <a:ds d="417000" sp="417000"/>
                  </a:custDash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41" name="Freeform: Shape 25640">
                  <a:extLst>
                    <a:ext uri="{FF2B5EF4-FFF2-40B4-BE49-F238E27FC236}">
                      <a16:creationId xmlns:a16="http://schemas.microsoft.com/office/drawing/2014/main" id="{F286FBEA-31FD-0A7E-456E-8C23720AE854}"/>
                    </a:ext>
                  </a:extLst>
                </p:cNvPr>
                <p:cNvSpPr/>
                <p:nvPr/>
              </p:nvSpPr>
              <p:spPr>
                <a:xfrm>
                  <a:off x="3287034" y="4797424"/>
                  <a:ext cx="30374" cy="41169"/>
                </a:xfrm>
                <a:custGeom>
                  <a:avLst/>
                  <a:gdLst>
                    <a:gd name="csX0" fmla="*/ 30374 w 30374"/>
                    <a:gd name="csY0" fmla="*/ 41169 h 41169"/>
                    <a:gd name="csX1" fmla="*/ 0 w 30374"/>
                    <a:gd name="csY1" fmla="*/ 31750 h 41169"/>
                    <a:gd name="csX2" fmla="*/ 0 w 30374"/>
                    <a:gd name="csY2" fmla="*/ 0 h 4116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0374" h="41169">
                      <a:moveTo>
                        <a:pt x="30374" y="41169"/>
                      </a:moveTo>
                      <a:lnTo>
                        <a:pt x="0" y="3175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42" name="Freeform: Shape 25641">
                  <a:extLst>
                    <a:ext uri="{FF2B5EF4-FFF2-40B4-BE49-F238E27FC236}">
                      <a16:creationId xmlns:a16="http://schemas.microsoft.com/office/drawing/2014/main" id="{77D51574-F464-0ADF-85AD-7CF6373E1E20}"/>
                    </a:ext>
                  </a:extLst>
                </p:cNvPr>
                <p:cNvSpPr/>
                <p:nvPr/>
              </p:nvSpPr>
              <p:spPr>
                <a:xfrm>
                  <a:off x="3287034" y="3557693"/>
                  <a:ext cx="10583" cy="1179300"/>
                </a:xfrm>
                <a:custGeom>
                  <a:avLst/>
                  <a:gdLst>
                    <a:gd name="csX0" fmla="*/ 0 w 10583"/>
                    <a:gd name="csY0" fmla="*/ 1179301 h 1179300"/>
                    <a:gd name="csX1" fmla="*/ 0 w 10583"/>
                    <a:gd name="csY1" fmla="*/ 0 h 11793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583" h="1179300">
                      <a:moveTo>
                        <a:pt x="0" y="1179301"/>
                      </a:moveTo>
                      <a:lnTo>
                        <a:pt x="0" y="0"/>
                      </a:lnTo>
                    </a:path>
                  </a:pathLst>
                </a:custGeom>
                <a:ln w="26458" cap="rnd">
                  <a:solidFill>
                    <a:srgbClr val="000000"/>
                  </a:solidFill>
                  <a:custDash>
                    <a:ds d="428250" sp="428250"/>
                  </a:custDash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43" name="Freeform: Shape 25642">
                  <a:extLst>
                    <a:ext uri="{FF2B5EF4-FFF2-40B4-BE49-F238E27FC236}">
                      <a16:creationId xmlns:a16="http://schemas.microsoft.com/office/drawing/2014/main" id="{D334050F-2216-CDF5-FF1C-2E1A8F7762B4}"/>
                    </a:ext>
                  </a:extLst>
                </p:cNvPr>
                <p:cNvSpPr/>
                <p:nvPr/>
              </p:nvSpPr>
              <p:spPr>
                <a:xfrm>
                  <a:off x="3287034" y="3495675"/>
                  <a:ext cx="10583" cy="31750"/>
                </a:xfrm>
                <a:custGeom>
                  <a:avLst/>
                  <a:gdLst>
                    <a:gd name="csX0" fmla="*/ 0 w 10583"/>
                    <a:gd name="csY0" fmla="*/ 31750 h 31750"/>
                    <a:gd name="csX1" fmla="*/ 0 w 10583"/>
                    <a:gd name="csY1" fmla="*/ 0 h 317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583" h="31750">
                      <a:moveTo>
                        <a:pt x="0" y="31750"/>
                      </a:moveTo>
                      <a:lnTo>
                        <a:pt x="0" y="0"/>
                      </a:lnTo>
                    </a:path>
                  </a:pathLst>
                </a:custGeom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5644" name="Graphic 9">
                <a:extLst>
                  <a:ext uri="{FF2B5EF4-FFF2-40B4-BE49-F238E27FC236}">
                    <a16:creationId xmlns:a16="http://schemas.microsoft.com/office/drawing/2014/main" id="{4DE0BCCF-24E7-8CF6-846E-AC55732830C2}"/>
                  </a:ext>
                </a:extLst>
              </p:cNvPr>
              <p:cNvGrpSpPr/>
              <p:nvPr/>
            </p:nvGrpSpPr>
            <p:grpSpPr>
              <a:xfrm>
                <a:off x="2472752" y="3489113"/>
                <a:ext cx="814281" cy="1480396"/>
                <a:chOff x="2472752" y="3489113"/>
                <a:chExt cx="814281" cy="1480396"/>
              </a:xfrm>
              <a:noFill/>
            </p:grpSpPr>
            <p:sp>
              <p:nvSpPr>
                <p:cNvPr id="25645" name="Freeform: Shape 25644">
                  <a:extLst>
                    <a:ext uri="{FF2B5EF4-FFF2-40B4-BE49-F238E27FC236}">
                      <a16:creationId xmlns:a16="http://schemas.microsoft.com/office/drawing/2014/main" id="{5AE8D92C-857C-3615-6159-58B4A3EF805D}"/>
                    </a:ext>
                  </a:extLst>
                </p:cNvPr>
                <p:cNvSpPr/>
                <p:nvPr/>
              </p:nvSpPr>
              <p:spPr>
                <a:xfrm>
                  <a:off x="3287034" y="3489113"/>
                  <a:ext cx="10583" cy="31750"/>
                </a:xfrm>
                <a:custGeom>
                  <a:avLst/>
                  <a:gdLst>
                    <a:gd name="csX0" fmla="*/ 0 w 10583"/>
                    <a:gd name="csY0" fmla="*/ 0 h 31750"/>
                    <a:gd name="csX1" fmla="*/ 0 w 10583"/>
                    <a:gd name="csY1" fmla="*/ 31750 h 317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583" h="31750">
                      <a:moveTo>
                        <a:pt x="0" y="0"/>
                      </a:moveTo>
                      <a:lnTo>
                        <a:pt x="0" y="31750"/>
                      </a:lnTo>
                    </a:path>
                  </a:pathLst>
                </a:custGeom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46" name="Freeform: Shape 25645">
                  <a:extLst>
                    <a:ext uri="{FF2B5EF4-FFF2-40B4-BE49-F238E27FC236}">
                      <a16:creationId xmlns:a16="http://schemas.microsoft.com/office/drawing/2014/main" id="{95A4031A-4112-05F9-4E1D-67CF162B9A30}"/>
                    </a:ext>
                  </a:extLst>
                </p:cNvPr>
                <p:cNvSpPr/>
                <p:nvPr/>
              </p:nvSpPr>
              <p:spPr>
                <a:xfrm>
                  <a:off x="3287034" y="3581717"/>
                  <a:ext cx="10583" cy="1185333"/>
                </a:xfrm>
                <a:custGeom>
                  <a:avLst/>
                  <a:gdLst>
                    <a:gd name="csX0" fmla="*/ 0 w 10583"/>
                    <a:gd name="csY0" fmla="*/ 0 h 1185333"/>
                    <a:gd name="csX1" fmla="*/ 0 w 10583"/>
                    <a:gd name="csY1" fmla="*/ 1185333 h 118533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583" h="1185333">
                      <a:moveTo>
                        <a:pt x="0" y="0"/>
                      </a:moveTo>
                      <a:lnTo>
                        <a:pt x="0" y="1185333"/>
                      </a:lnTo>
                    </a:path>
                  </a:pathLst>
                </a:custGeom>
                <a:ln w="26458" cap="rnd">
                  <a:solidFill>
                    <a:srgbClr val="000000"/>
                  </a:solidFill>
                  <a:custDash>
                    <a:ds d="430500" sp="430500"/>
                  </a:custDash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47" name="Freeform: Shape 25646">
                  <a:extLst>
                    <a:ext uri="{FF2B5EF4-FFF2-40B4-BE49-F238E27FC236}">
                      <a16:creationId xmlns:a16="http://schemas.microsoft.com/office/drawing/2014/main" id="{BD459E1B-C8AE-48C8-0129-AC6BFD95E8F3}"/>
                    </a:ext>
                  </a:extLst>
                </p:cNvPr>
                <p:cNvSpPr/>
                <p:nvPr/>
              </p:nvSpPr>
              <p:spPr>
                <a:xfrm>
                  <a:off x="3255813" y="4797424"/>
                  <a:ext cx="31220" cy="37147"/>
                </a:xfrm>
                <a:custGeom>
                  <a:avLst/>
                  <a:gdLst>
                    <a:gd name="csX0" fmla="*/ 31221 w 31220"/>
                    <a:gd name="csY0" fmla="*/ 0 h 37147"/>
                    <a:gd name="csX1" fmla="*/ 31221 w 31220"/>
                    <a:gd name="csY1" fmla="*/ 31750 h 37147"/>
                    <a:gd name="csX2" fmla="*/ 0 w 31220"/>
                    <a:gd name="csY2" fmla="*/ 37148 h 371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1220" h="37147">
                      <a:moveTo>
                        <a:pt x="31221" y="0"/>
                      </a:moveTo>
                      <a:lnTo>
                        <a:pt x="31221" y="31750"/>
                      </a:lnTo>
                      <a:lnTo>
                        <a:pt x="0" y="37148"/>
                      </a:lnTo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48" name="Freeform: Shape 25647">
                  <a:extLst>
                    <a:ext uri="{FF2B5EF4-FFF2-40B4-BE49-F238E27FC236}">
                      <a16:creationId xmlns:a16="http://schemas.microsoft.com/office/drawing/2014/main" id="{5CF3713B-FC53-E2C9-6E1D-8B904ADACF0A}"/>
                    </a:ext>
                  </a:extLst>
                </p:cNvPr>
                <p:cNvSpPr/>
                <p:nvPr/>
              </p:nvSpPr>
              <p:spPr>
                <a:xfrm>
                  <a:off x="2532971" y="4844520"/>
                  <a:ext cx="664950" cy="114617"/>
                </a:xfrm>
                <a:custGeom>
                  <a:avLst/>
                  <a:gdLst>
                    <a:gd name="csX0" fmla="*/ 664951 w 664950"/>
                    <a:gd name="csY0" fmla="*/ 0 h 114617"/>
                    <a:gd name="csX1" fmla="*/ 0 w 664950"/>
                    <a:gd name="csY1" fmla="*/ 114617 h 11461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64950" h="114617">
                      <a:moveTo>
                        <a:pt x="664951" y="0"/>
                      </a:moveTo>
                      <a:lnTo>
                        <a:pt x="0" y="114617"/>
                      </a:lnTo>
                    </a:path>
                  </a:pathLst>
                </a:custGeom>
                <a:ln w="26458" cap="rnd">
                  <a:solidFill>
                    <a:srgbClr val="000000"/>
                  </a:solidFill>
                  <a:custDash>
                    <a:ds d="415500" sp="415500"/>
                  </a:custDash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49" name="Freeform: Shape 25648">
                  <a:extLst>
                    <a:ext uri="{FF2B5EF4-FFF2-40B4-BE49-F238E27FC236}">
                      <a16:creationId xmlns:a16="http://schemas.microsoft.com/office/drawing/2014/main" id="{6AEFF002-08AB-9B4B-3FE0-EC25EC4A0E61}"/>
                    </a:ext>
                  </a:extLst>
                </p:cNvPr>
                <p:cNvSpPr/>
                <p:nvPr/>
              </p:nvSpPr>
              <p:spPr>
                <a:xfrm>
                  <a:off x="2472752" y="4964112"/>
                  <a:ext cx="31326" cy="5397"/>
                </a:xfrm>
                <a:custGeom>
                  <a:avLst/>
                  <a:gdLst>
                    <a:gd name="csX0" fmla="*/ 31327 w 31326"/>
                    <a:gd name="csY0" fmla="*/ 0 h 5397"/>
                    <a:gd name="csX1" fmla="*/ 0 w 31326"/>
                    <a:gd name="csY1" fmla="*/ 5398 h 539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1326" h="5397">
                      <a:moveTo>
                        <a:pt x="31327" y="0"/>
                      </a:moveTo>
                      <a:lnTo>
                        <a:pt x="0" y="5398"/>
                      </a:lnTo>
                    </a:path>
                  </a:pathLst>
                </a:custGeom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5650" name="Freeform: Shape 25649">
              <a:extLst>
                <a:ext uri="{FF2B5EF4-FFF2-40B4-BE49-F238E27FC236}">
                  <a16:creationId xmlns:a16="http://schemas.microsoft.com/office/drawing/2014/main" id="{0E59F24E-6781-F077-858F-81F87B2A5409}"/>
                </a:ext>
              </a:extLst>
            </p:cNvPr>
            <p:cNvSpPr/>
            <p:nvPr/>
          </p:nvSpPr>
          <p:spPr>
            <a:xfrm>
              <a:off x="2472752" y="3617594"/>
              <a:ext cx="187430" cy="1638511"/>
            </a:xfrm>
            <a:custGeom>
              <a:avLst/>
              <a:gdLst>
                <a:gd name="csX0" fmla="*/ 0 w 187430"/>
                <a:gd name="csY0" fmla="*/ 1351915 h 1638511"/>
                <a:gd name="csX1" fmla="*/ 3387 w 187430"/>
                <a:gd name="csY1" fmla="*/ 0 h 1638511"/>
                <a:gd name="csX2" fmla="*/ 187431 w 187430"/>
                <a:gd name="csY2" fmla="*/ 296969 h 1638511"/>
                <a:gd name="csX3" fmla="*/ 187431 w 187430"/>
                <a:gd name="csY3" fmla="*/ 1638512 h 1638511"/>
                <a:gd name="csX4" fmla="*/ 0 w 187430"/>
                <a:gd name="csY4" fmla="*/ 1351915 h 16385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7430" h="1638511">
                  <a:moveTo>
                    <a:pt x="0" y="1351915"/>
                  </a:moveTo>
                  <a:lnTo>
                    <a:pt x="3387" y="0"/>
                  </a:lnTo>
                  <a:lnTo>
                    <a:pt x="187431" y="296969"/>
                  </a:lnTo>
                  <a:lnTo>
                    <a:pt x="187431" y="1638512"/>
                  </a:lnTo>
                  <a:lnTo>
                    <a:pt x="0" y="1351915"/>
                  </a:lnTo>
                  <a:close/>
                </a:path>
              </a:pathLst>
            </a:custGeom>
            <a:noFill/>
            <a:ln w="2645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51" name="Freeform: Shape 25650">
              <a:extLst>
                <a:ext uri="{FF2B5EF4-FFF2-40B4-BE49-F238E27FC236}">
                  <a16:creationId xmlns:a16="http://schemas.microsoft.com/office/drawing/2014/main" id="{CCAF3D87-6363-65C4-7551-BBA75434A089}"/>
                </a:ext>
              </a:extLst>
            </p:cNvPr>
            <p:cNvSpPr/>
            <p:nvPr/>
          </p:nvSpPr>
          <p:spPr>
            <a:xfrm>
              <a:off x="3591093" y="3693689"/>
              <a:ext cx="378459" cy="1596284"/>
            </a:xfrm>
            <a:custGeom>
              <a:avLst/>
              <a:gdLst>
                <a:gd name="csX0" fmla="*/ 1270 w 378459"/>
                <a:gd name="csY0" fmla="*/ 1596284 h 1596284"/>
                <a:gd name="csX1" fmla="*/ 0 w 378459"/>
                <a:gd name="csY1" fmla="*/ 251884 h 1596284"/>
                <a:gd name="csX2" fmla="*/ 378460 w 378459"/>
                <a:gd name="csY2" fmla="*/ 0 h 1596284"/>
                <a:gd name="csX3" fmla="*/ 375073 w 378459"/>
                <a:gd name="csY3" fmla="*/ 1345883 h 1596284"/>
                <a:gd name="csX4" fmla="*/ 1270 w 378459"/>
                <a:gd name="csY4" fmla="*/ 1596284 h 15962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78459" h="1596284">
                  <a:moveTo>
                    <a:pt x="1270" y="1596284"/>
                  </a:moveTo>
                  <a:lnTo>
                    <a:pt x="0" y="251884"/>
                  </a:lnTo>
                  <a:lnTo>
                    <a:pt x="378460" y="0"/>
                  </a:lnTo>
                  <a:lnTo>
                    <a:pt x="375073" y="1345883"/>
                  </a:lnTo>
                  <a:lnTo>
                    <a:pt x="1270" y="1596284"/>
                  </a:lnTo>
                  <a:close/>
                </a:path>
              </a:pathLst>
            </a:custGeom>
            <a:noFill/>
            <a:ln w="2645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52" name="Freeform: Shape 25651">
              <a:extLst>
                <a:ext uri="{FF2B5EF4-FFF2-40B4-BE49-F238E27FC236}">
                  <a16:creationId xmlns:a16="http://schemas.microsoft.com/office/drawing/2014/main" id="{EAE936F4-174B-FCB4-8996-52353F16936C}"/>
                </a:ext>
              </a:extLst>
            </p:cNvPr>
            <p:cNvSpPr/>
            <p:nvPr/>
          </p:nvSpPr>
          <p:spPr>
            <a:xfrm>
              <a:off x="2476139" y="3489113"/>
              <a:ext cx="1493414" cy="456459"/>
            </a:xfrm>
            <a:custGeom>
              <a:avLst/>
              <a:gdLst>
                <a:gd name="csX0" fmla="*/ 1114954 w 1493414"/>
                <a:gd name="csY0" fmla="*/ 456459 h 456459"/>
                <a:gd name="csX1" fmla="*/ 184044 w 1493414"/>
                <a:gd name="csY1" fmla="*/ 425450 h 456459"/>
                <a:gd name="csX2" fmla="*/ 0 w 1493414"/>
                <a:gd name="csY2" fmla="*/ 128482 h 456459"/>
                <a:gd name="csX3" fmla="*/ 810895 w 1493414"/>
                <a:gd name="csY3" fmla="*/ 0 h 456459"/>
                <a:gd name="csX4" fmla="*/ 1493414 w 1493414"/>
                <a:gd name="csY4" fmla="*/ 204576 h 456459"/>
                <a:gd name="csX5" fmla="*/ 1114954 w 1493414"/>
                <a:gd name="csY5" fmla="*/ 456459 h 4564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493414" h="456459">
                  <a:moveTo>
                    <a:pt x="1114954" y="456459"/>
                  </a:moveTo>
                  <a:lnTo>
                    <a:pt x="184044" y="425450"/>
                  </a:lnTo>
                  <a:lnTo>
                    <a:pt x="0" y="128482"/>
                  </a:lnTo>
                  <a:lnTo>
                    <a:pt x="810895" y="0"/>
                  </a:lnTo>
                  <a:lnTo>
                    <a:pt x="1493414" y="204576"/>
                  </a:lnTo>
                  <a:lnTo>
                    <a:pt x="1114954" y="456459"/>
                  </a:lnTo>
                  <a:close/>
                </a:path>
              </a:pathLst>
            </a:custGeom>
            <a:noFill/>
            <a:ln w="2645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620" name="Graphic 9" descr="rectangular pyramid">
            <a:extLst>
              <a:ext uri="{FF2B5EF4-FFF2-40B4-BE49-F238E27FC236}">
                <a16:creationId xmlns:a16="http://schemas.microsoft.com/office/drawing/2014/main" id="{28894057-2C95-75F4-73F3-6EDB84200F3E}"/>
              </a:ext>
            </a:extLst>
          </p:cNvPr>
          <p:cNvGrpSpPr/>
          <p:nvPr/>
        </p:nvGrpSpPr>
        <p:grpSpPr>
          <a:xfrm>
            <a:off x="5225998" y="2656345"/>
            <a:ext cx="1315508" cy="1794510"/>
            <a:chOff x="5111389" y="3489113"/>
            <a:chExt cx="1315508" cy="1794510"/>
          </a:xfrm>
          <a:noFill/>
        </p:grpSpPr>
        <p:sp>
          <p:nvSpPr>
            <p:cNvPr id="25621" name="Freeform: Shape 25620">
              <a:extLst>
                <a:ext uri="{FF2B5EF4-FFF2-40B4-BE49-F238E27FC236}">
                  <a16:creationId xmlns:a16="http://schemas.microsoft.com/office/drawing/2014/main" id="{3FB1ECD9-490A-DFFC-9DBA-358ACAA1AC38}"/>
                </a:ext>
              </a:extLst>
            </p:cNvPr>
            <p:cNvSpPr/>
            <p:nvPr/>
          </p:nvSpPr>
          <p:spPr>
            <a:xfrm>
              <a:off x="5111389" y="3489113"/>
              <a:ext cx="1107439" cy="1794509"/>
            </a:xfrm>
            <a:custGeom>
              <a:avLst/>
              <a:gdLst>
                <a:gd name="csX0" fmla="*/ 659130 w 1107439"/>
                <a:gd name="csY0" fmla="*/ 0 h 1794509"/>
                <a:gd name="csX1" fmla="*/ 1107440 w 1107439"/>
                <a:gd name="csY1" fmla="*/ 1794510 h 1794509"/>
                <a:gd name="csX2" fmla="*/ 0 w 1107439"/>
                <a:gd name="csY2" fmla="*/ 1752071 h 1794509"/>
                <a:gd name="csX3" fmla="*/ 659130 w 1107439"/>
                <a:gd name="csY3" fmla="*/ 0 h 17945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107439" h="1794509">
                  <a:moveTo>
                    <a:pt x="659130" y="0"/>
                  </a:moveTo>
                  <a:lnTo>
                    <a:pt x="1107440" y="1794510"/>
                  </a:lnTo>
                  <a:lnTo>
                    <a:pt x="0" y="1752071"/>
                  </a:lnTo>
                  <a:lnTo>
                    <a:pt x="659130" y="0"/>
                  </a:lnTo>
                </a:path>
              </a:pathLst>
            </a:custGeom>
            <a:noFill/>
            <a:ln w="2645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622" name="Graphic 9">
              <a:extLst>
                <a:ext uri="{FF2B5EF4-FFF2-40B4-BE49-F238E27FC236}">
                  <a16:creationId xmlns:a16="http://schemas.microsoft.com/office/drawing/2014/main" id="{BFC26982-EC69-BE38-DD38-0C7E1AAC941B}"/>
                </a:ext>
              </a:extLst>
            </p:cNvPr>
            <p:cNvGrpSpPr/>
            <p:nvPr/>
          </p:nvGrpSpPr>
          <p:grpSpPr>
            <a:xfrm>
              <a:off x="5111389" y="3489113"/>
              <a:ext cx="1315508" cy="1794510"/>
              <a:chOff x="5111389" y="3489113"/>
              <a:chExt cx="1315508" cy="1794510"/>
            </a:xfrm>
            <a:noFill/>
          </p:grpSpPr>
          <p:grpSp>
            <p:nvGrpSpPr>
              <p:cNvPr id="25623" name="Graphic 9">
                <a:extLst>
                  <a:ext uri="{FF2B5EF4-FFF2-40B4-BE49-F238E27FC236}">
                    <a16:creationId xmlns:a16="http://schemas.microsoft.com/office/drawing/2014/main" id="{292A3FA4-EB4C-2030-55FE-F089D48CA3F6}"/>
                  </a:ext>
                </a:extLst>
              </p:cNvPr>
              <p:cNvGrpSpPr/>
              <p:nvPr/>
            </p:nvGrpSpPr>
            <p:grpSpPr>
              <a:xfrm>
                <a:off x="5111389" y="3489113"/>
                <a:ext cx="1315508" cy="1752070"/>
                <a:chOff x="5111389" y="3489113"/>
                <a:chExt cx="1315508" cy="1752070"/>
              </a:xfrm>
              <a:noFill/>
            </p:grpSpPr>
            <p:grpSp>
              <p:nvGrpSpPr>
                <p:cNvPr id="25624" name="Graphic 9">
                  <a:extLst>
                    <a:ext uri="{FF2B5EF4-FFF2-40B4-BE49-F238E27FC236}">
                      <a16:creationId xmlns:a16="http://schemas.microsoft.com/office/drawing/2014/main" id="{57AB0DB1-115B-0FE2-699E-1CC3B8866598}"/>
                    </a:ext>
                  </a:extLst>
                </p:cNvPr>
                <p:cNvGrpSpPr/>
                <p:nvPr/>
              </p:nvGrpSpPr>
              <p:grpSpPr>
                <a:xfrm>
                  <a:off x="5321785" y="3489113"/>
                  <a:ext cx="1105111" cy="1530561"/>
                  <a:chOff x="5321785" y="3489113"/>
                  <a:chExt cx="1105111" cy="1530561"/>
                </a:xfrm>
                <a:noFill/>
              </p:grpSpPr>
              <p:sp>
                <p:nvSpPr>
                  <p:cNvPr id="25625" name="Freeform: Shape 25624">
                    <a:extLst>
                      <a:ext uri="{FF2B5EF4-FFF2-40B4-BE49-F238E27FC236}">
                        <a16:creationId xmlns:a16="http://schemas.microsoft.com/office/drawing/2014/main" id="{9B5D6CC3-ECA2-DB3D-CF6B-DD503501308A}"/>
                      </a:ext>
                    </a:extLst>
                  </p:cNvPr>
                  <p:cNvSpPr/>
                  <p:nvPr/>
                </p:nvSpPr>
                <p:spPr>
                  <a:xfrm>
                    <a:off x="6395253" y="5018299"/>
                    <a:ext cx="31644" cy="1375"/>
                  </a:xfrm>
                  <a:custGeom>
                    <a:avLst/>
                    <a:gdLst>
                      <a:gd name="csX0" fmla="*/ 31644 w 31644"/>
                      <a:gd name="csY0" fmla="*/ 1376 h 1375"/>
                      <a:gd name="csX1" fmla="*/ 0 w 31644"/>
                      <a:gd name="csY1" fmla="*/ 0 h 137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31644" h="1375">
                        <a:moveTo>
                          <a:pt x="31644" y="1376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26" name="Freeform: Shape 25625">
                    <a:extLst>
                      <a:ext uri="{FF2B5EF4-FFF2-40B4-BE49-F238E27FC236}">
                        <a16:creationId xmlns:a16="http://schemas.microsoft.com/office/drawing/2014/main" id="{5DBD3437-6FC5-696D-2380-82FE3C274C2D}"/>
                      </a:ext>
                    </a:extLst>
                  </p:cNvPr>
                  <p:cNvSpPr/>
                  <p:nvPr/>
                </p:nvSpPr>
                <p:spPr>
                  <a:xfrm>
                    <a:off x="5384121" y="4972367"/>
                    <a:ext cx="949854" cy="43074"/>
                  </a:xfrm>
                  <a:custGeom>
                    <a:avLst/>
                    <a:gdLst>
                      <a:gd name="csX0" fmla="*/ 949854 w 949854"/>
                      <a:gd name="csY0" fmla="*/ 43074 h 43074"/>
                      <a:gd name="csX1" fmla="*/ 0 w 949854"/>
                      <a:gd name="csY1" fmla="*/ 0 h 43074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949854" h="43074">
                        <a:moveTo>
                          <a:pt x="949854" y="43074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435000" sp="43500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27" name="Freeform: Shape 25626">
                    <a:extLst>
                      <a:ext uri="{FF2B5EF4-FFF2-40B4-BE49-F238E27FC236}">
                        <a16:creationId xmlns:a16="http://schemas.microsoft.com/office/drawing/2014/main" id="{5E9CCD3B-4063-E768-03E9-F402E365B3A5}"/>
                      </a:ext>
                    </a:extLst>
                  </p:cNvPr>
                  <p:cNvSpPr/>
                  <p:nvPr/>
                </p:nvSpPr>
                <p:spPr>
                  <a:xfrm>
                    <a:off x="5321785" y="4939135"/>
                    <a:ext cx="31750" cy="31855"/>
                  </a:xfrm>
                  <a:custGeom>
                    <a:avLst/>
                    <a:gdLst>
                      <a:gd name="csX0" fmla="*/ 31750 w 31750"/>
                      <a:gd name="csY0" fmla="*/ 31856 h 31855"/>
                      <a:gd name="csX1" fmla="*/ 0 w 31750"/>
                      <a:gd name="csY1" fmla="*/ 30374 h 31855"/>
                      <a:gd name="csX2" fmla="*/ 9207 w 31750"/>
                      <a:gd name="csY2" fmla="*/ 0 h 3185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31750" h="31855">
                        <a:moveTo>
                          <a:pt x="31750" y="31856"/>
                        </a:moveTo>
                        <a:lnTo>
                          <a:pt x="0" y="30374"/>
                        </a:lnTo>
                        <a:lnTo>
                          <a:pt x="9207" y="0"/>
                        </a:lnTo>
                      </a:path>
                    </a:pathLst>
                  </a:custGeom>
                  <a:noFill/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28" name="Freeform: Shape 25627">
                    <a:extLst>
                      <a:ext uri="{FF2B5EF4-FFF2-40B4-BE49-F238E27FC236}">
                        <a16:creationId xmlns:a16="http://schemas.microsoft.com/office/drawing/2014/main" id="{827B2C36-F7D5-77FF-BD1B-8F9E8D53728C}"/>
                      </a:ext>
                    </a:extLst>
                  </p:cNvPr>
                  <p:cNvSpPr/>
                  <p:nvPr/>
                </p:nvSpPr>
                <p:spPr>
                  <a:xfrm>
                    <a:off x="5349725" y="3550390"/>
                    <a:ext cx="402166" cy="1327044"/>
                  </a:xfrm>
                  <a:custGeom>
                    <a:avLst/>
                    <a:gdLst>
                      <a:gd name="csX0" fmla="*/ 0 w 402166"/>
                      <a:gd name="csY0" fmla="*/ 1327044 h 1327044"/>
                      <a:gd name="csX1" fmla="*/ 402167 w 402166"/>
                      <a:gd name="csY1" fmla="*/ 0 h 1327044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402166" h="1327044">
                        <a:moveTo>
                          <a:pt x="0" y="1327044"/>
                        </a:moveTo>
                        <a:lnTo>
                          <a:pt x="402167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456750" sp="45675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29" name="Freeform: Shape 25628">
                    <a:extLst>
                      <a:ext uri="{FF2B5EF4-FFF2-40B4-BE49-F238E27FC236}">
                        <a16:creationId xmlns:a16="http://schemas.microsoft.com/office/drawing/2014/main" id="{16924345-D3B7-322A-3A2D-2610B06EF0CF}"/>
                      </a:ext>
                    </a:extLst>
                  </p:cNvPr>
                  <p:cNvSpPr/>
                  <p:nvPr/>
                </p:nvSpPr>
                <p:spPr>
                  <a:xfrm>
                    <a:off x="5761311" y="3489113"/>
                    <a:ext cx="9207" cy="30479"/>
                  </a:xfrm>
                  <a:custGeom>
                    <a:avLst/>
                    <a:gdLst>
                      <a:gd name="csX0" fmla="*/ 0 w 9207"/>
                      <a:gd name="csY0" fmla="*/ 30480 h 30479"/>
                      <a:gd name="csX1" fmla="*/ 9208 w 9207"/>
                      <a:gd name="csY1" fmla="*/ 0 h 3047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9207" h="30479">
                        <a:moveTo>
                          <a:pt x="0" y="30480"/>
                        </a:moveTo>
                        <a:lnTo>
                          <a:pt x="9208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5630" name="Graphic 9">
                  <a:extLst>
                    <a:ext uri="{FF2B5EF4-FFF2-40B4-BE49-F238E27FC236}">
                      <a16:creationId xmlns:a16="http://schemas.microsoft.com/office/drawing/2014/main" id="{5A1D5421-5E0A-B269-6DD1-53D3681D00F2}"/>
                    </a:ext>
                  </a:extLst>
                </p:cNvPr>
                <p:cNvGrpSpPr/>
                <p:nvPr/>
              </p:nvGrpSpPr>
              <p:grpSpPr>
                <a:xfrm>
                  <a:off x="5111389" y="4969510"/>
                  <a:ext cx="210396" cy="271674"/>
                  <a:chOff x="5111389" y="4969510"/>
                  <a:chExt cx="210396" cy="271674"/>
                </a:xfrm>
              </p:grpSpPr>
              <p:sp>
                <p:nvSpPr>
                  <p:cNvPr id="25631" name="Freeform: Shape 25630">
                    <a:extLst>
                      <a:ext uri="{FF2B5EF4-FFF2-40B4-BE49-F238E27FC236}">
                        <a16:creationId xmlns:a16="http://schemas.microsoft.com/office/drawing/2014/main" id="{335B7D7F-2E4A-ACFF-D673-6E7BDE5FC908}"/>
                      </a:ext>
                    </a:extLst>
                  </p:cNvPr>
                  <p:cNvSpPr/>
                  <p:nvPr/>
                </p:nvSpPr>
                <p:spPr>
                  <a:xfrm>
                    <a:off x="5111389" y="5215995"/>
                    <a:ext cx="19473" cy="25188"/>
                  </a:xfrm>
                  <a:custGeom>
                    <a:avLst/>
                    <a:gdLst>
                      <a:gd name="csX0" fmla="*/ 0 w 19473"/>
                      <a:gd name="csY0" fmla="*/ 25188 h 25188"/>
                      <a:gd name="csX1" fmla="*/ 19473 w 19473"/>
                      <a:gd name="csY1" fmla="*/ 0 h 2518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9473" h="25188">
                        <a:moveTo>
                          <a:pt x="0" y="25188"/>
                        </a:moveTo>
                        <a:lnTo>
                          <a:pt x="19473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32" name="Freeform: Shape 25631">
                    <a:extLst>
                      <a:ext uri="{FF2B5EF4-FFF2-40B4-BE49-F238E27FC236}">
                        <a16:creationId xmlns:a16="http://schemas.microsoft.com/office/drawing/2014/main" id="{A64ED6B5-B524-8910-414E-CCEFC3A93349}"/>
                      </a:ext>
                    </a:extLst>
                  </p:cNvPr>
                  <p:cNvSpPr/>
                  <p:nvPr/>
                </p:nvSpPr>
                <p:spPr>
                  <a:xfrm>
                    <a:off x="5165152" y="5016817"/>
                    <a:ext cx="120014" cy="154939"/>
                  </a:xfrm>
                  <a:custGeom>
                    <a:avLst/>
                    <a:gdLst>
                      <a:gd name="csX0" fmla="*/ 0 w 120014"/>
                      <a:gd name="csY0" fmla="*/ 154940 h 154939"/>
                      <a:gd name="csX1" fmla="*/ 120015 w 120014"/>
                      <a:gd name="csY1" fmla="*/ 0 h 15493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20014" h="154939">
                        <a:moveTo>
                          <a:pt x="0" y="154940"/>
                        </a:moveTo>
                        <a:lnTo>
                          <a:pt x="120015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396750" sp="39675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33" name="Freeform: Shape 25632">
                    <a:extLst>
                      <a:ext uri="{FF2B5EF4-FFF2-40B4-BE49-F238E27FC236}">
                        <a16:creationId xmlns:a16="http://schemas.microsoft.com/office/drawing/2014/main" id="{A420010C-CB50-C145-0478-69E66D3561D1}"/>
                      </a:ext>
                    </a:extLst>
                  </p:cNvPr>
                  <p:cNvSpPr/>
                  <p:nvPr/>
                </p:nvSpPr>
                <p:spPr>
                  <a:xfrm>
                    <a:off x="5302312" y="4969510"/>
                    <a:ext cx="19473" cy="25082"/>
                  </a:xfrm>
                  <a:custGeom>
                    <a:avLst/>
                    <a:gdLst>
                      <a:gd name="csX0" fmla="*/ 0 w 19473"/>
                      <a:gd name="csY0" fmla="*/ 25083 h 25082"/>
                      <a:gd name="csX1" fmla="*/ 19473 w 19473"/>
                      <a:gd name="csY1" fmla="*/ 0 h 2508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9473" h="25082">
                        <a:moveTo>
                          <a:pt x="0" y="25083"/>
                        </a:moveTo>
                        <a:lnTo>
                          <a:pt x="19473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5634" name="Freeform: Shape 25633">
                <a:extLst>
                  <a:ext uri="{FF2B5EF4-FFF2-40B4-BE49-F238E27FC236}">
                    <a16:creationId xmlns:a16="http://schemas.microsoft.com/office/drawing/2014/main" id="{CB0F3648-C227-88E7-FB81-8C974753062E}"/>
                  </a:ext>
                </a:extLst>
              </p:cNvPr>
              <p:cNvSpPr/>
              <p:nvPr/>
            </p:nvSpPr>
            <p:spPr>
              <a:xfrm>
                <a:off x="5770519" y="3489113"/>
                <a:ext cx="656378" cy="1794509"/>
              </a:xfrm>
              <a:custGeom>
                <a:avLst/>
                <a:gdLst>
                  <a:gd name="csX0" fmla="*/ 0 w 656378"/>
                  <a:gd name="csY0" fmla="*/ 0 h 1794509"/>
                  <a:gd name="csX1" fmla="*/ 656379 w 656378"/>
                  <a:gd name="csY1" fmla="*/ 1530562 h 1794509"/>
                  <a:gd name="csX2" fmla="*/ 448310 w 656378"/>
                  <a:gd name="csY2" fmla="*/ 1794510 h 1794509"/>
                  <a:gd name="csX3" fmla="*/ 0 w 656378"/>
                  <a:gd name="csY3" fmla="*/ 0 h 17945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656378" h="1794509">
                    <a:moveTo>
                      <a:pt x="0" y="0"/>
                    </a:moveTo>
                    <a:lnTo>
                      <a:pt x="656379" y="1530562"/>
                    </a:lnTo>
                    <a:lnTo>
                      <a:pt x="448310" y="1794510"/>
                    </a:lnTo>
                    <a:lnTo>
                      <a:pt x="0" y="0"/>
                    </a:lnTo>
                  </a:path>
                </a:pathLst>
              </a:custGeom>
              <a:noFill/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5601" name="Graphic 9" descr="cone">
            <a:extLst>
              <a:ext uri="{FF2B5EF4-FFF2-40B4-BE49-F238E27FC236}">
                <a16:creationId xmlns:a16="http://schemas.microsoft.com/office/drawing/2014/main" id="{F15B21D8-15AD-11BF-34B2-302AF9DEC378}"/>
              </a:ext>
            </a:extLst>
          </p:cNvPr>
          <p:cNvGrpSpPr/>
          <p:nvPr/>
        </p:nvGrpSpPr>
        <p:grpSpPr>
          <a:xfrm>
            <a:off x="6839690" y="2677472"/>
            <a:ext cx="1158572" cy="1806197"/>
            <a:chOff x="6726762" y="3484985"/>
            <a:chExt cx="1158572" cy="1806197"/>
          </a:xfrm>
          <a:noFill/>
        </p:grpSpPr>
        <p:grpSp>
          <p:nvGrpSpPr>
            <p:cNvPr id="25603" name="Graphic 9">
              <a:extLst>
                <a:ext uri="{FF2B5EF4-FFF2-40B4-BE49-F238E27FC236}">
                  <a16:creationId xmlns:a16="http://schemas.microsoft.com/office/drawing/2014/main" id="{8E518677-61C8-32AB-23D3-68B6F1A0120D}"/>
                </a:ext>
              </a:extLst>
            </p:cNvPr>
            <p:cNvGrpSpPr/>
            <p:nvPr/>
          </p:nvGrpSpPr>
          <p:grpSpPr>
            <a:xfrm>
              <a:off x="6726762" y="4895388"/>
              <a:ext cx="1158572" cy="395794"/>
              <a:chOff x="6726762" y="4895388"/>
              <a:chExt cx="1158572" cy="395794"/>
            </a:xfrm>
            <a:noFill/>
          </p:grpSpPr>
          <p:grpSp>
            <p:nvGrpSpPr>
              <p:cNvPr id="25604" name="Graphic 9">
                <a:extLst>
                  <a:ext uri="{FF2B5EF4-FFF2-40B4-BE49-F238E27FC236}">
                    <a16:creationId xmlns:a16="http://schemas.microsoft.com/office/drawing/2014/main" id="{D386C033-42C0-F6D0-2DCE-2E9F3B2D37FB}"/>
                  </a:ext>
                </a:extLst>
              </p:cNvPr>
              <p:cNvGrpSpPr/>
              <p:nvPr/>
            </p:nvGrpSpPr>
            <p:grpSpPr>
              <a:xfrm>
                <a:off x="6728204" y="4895388"/>
                <a:ext cx="1155700" cy="183024"/>
                <a:chOff x="6728204" y="4895388"/>
                <a:chExt cx="1155700" cy="183024"/>
              </a:xfrm>
              <a:noFill/>
            </p:grpSpPr>
            <p:sp>
              <p:nvSpPr>
                <p:cNvPr id="25605" name="Freeform: Shape 25604">
                  <a:extLst>
                    <a:ext uri="{FF2B5EF4-FFF2-40B4-BE49-F238E27FC236}">
                      <a16:creationId xmlns:a16="http://schemas.microsoft.com/office/drawing/2014/main" id="{423B7681-15DA-453A-49B9-4058A4B93B8B}"/>
                    </a:ext>
                  </a:extLst>
                </p:cNvPr>
                <p:cNvSpPr/>
                <p:nvPr/>
              </p:nvSpPr>
              <p:spPr>
                <a:xfrm>
                  <a:off x="7872898" y="5048567"/>
                  <a:ext cx="11007" cy="29739"/>
                </a:xfrm>
                <a:custGeom>
                  <a:avLst/>
                  <a:gdLst>
                    <a:gd name="csX0" fmla="*/ 11007 w 11007"/>
                    <a:gd name="csY0" fmla="*/ 29739 h 29739"/>
                    <a:gd name="csX1" fmla="*/ 0 w 11007"/>
                    <a:gd name="csY1" fmla="*/ 0 h 2973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007" h="29739">
                      <a:moveTo>
                        <a:pt x="11007" y="29739"/>
                      </a:moveTo>
                      <a:cubicBezTo>
                        <a:pt x="8467" y="19685"/>
                        <a:pt x="5186" y="9842"/>
                        <a:pt x="0" y="0"/>
                      </a:cubicBezTo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06" name="Freeform: Shape 25605">
                  <a:extLst>
                    <a:ext uri="{FF2B5EF4-FFF2-40B4-BE49-F238E27FC236}">
                      <a16:creationId xmlns:a16="http://schemas.microsoft.com/office/drawing/2014/main" id="{0E589AB3-6E7A-A1BA-39DA-C2E5A0B0C816}"/>
                    </a:ext>
                  </a:extLst>
                </p:cNvPr>
                <p:cNvSpPr/>
                <p:nvPr/>
              </p:nvSpPr>
              <p:spPr>
                <a:xfrm>
                  <a:off x="6759108" y="4895388"/>
                  <a:ext cx="1071033" cy="128943"/>
                </a:xfrm>
                <a:custGeom>
                  <a:avLst/>
                  <a:gdLst>
                    <a:gd name="csX0" fmla="*/ 1071034 w 1071033"/>
                    <a:gd name="csY0" fmla="*/ 107036 h 128943"/>
                    <a:gd name="csX1" fmla="*/ 1065636 w 1071033"/>
                    <a:gd name="csY1" fmla="*/ 103438 h 128943"/>
                    <a:gd name="csX2" fmla="*/ 292524 w 1071033"/>
                    <a:gd name="csY2" fmla="*/ 18242 h 128943"/>
                    <a:gd name="csX3" fmla="*/ 0 w 1071033"/>
                    <a:gd name="csY3" fmla="*/ 128943 h 1289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1071033" h="128943">
                      <a:moveTo>
                        <a:pt x="1071034" y="107036"/>
                      </a:moveTo>
                      <a:cubicBezTo>
                        <a:pt x="1069340" y="105872"/>
                        <a:pt x="1067541" y="104602"/>
                        <a:pt x="1065636" y="103438"/>
                      </a:cubicBezTo>
                      <a:cubicBezTo>
                        <a:pt x="925195" y="12421"/>
                        <a:pt x="579014" y="-25679"/>
                        <a:pt x="292524" y="18242"/>
                      </a:cubicBezTo>
                      <a:cubicBezTo>
                        <a:pt x="146156" y="40678"/>
                        <a:pt x="46884" y="84070"/>
                        <a:pt x="0" y="128943"/>
                      </a:cubicBezTo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custDash>
                    <a:ds d="450750" sp="450750"/>
                  </a:custDash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07" name="Freeform: Shape 25606">
                  <a:extLst>
                    <a:ext uri="{FF2B5EF4-FFF2-40B4-BE49-F238E27FC236}">
                      <a16:creationId xmlns:a16="http://schemas.microsoft.com/office/drawing/2014/main" id="{C4CD7F25-BC4C-CC17-FA7F-4A7F3CA0C8FF}"/>
                    </a:ext>
                  </a:extLst>
                </p:cNvPr>
                <p:cNvSpPr/>
                <p:nvPr/>
              </p:nvSpPr>
              <p:spPr>
                <a:xfrm>
                  <a:off x="6728204" y="5048779"/>
                  <a:ext cx="10583" cy="29633"/>
                </a:xfrm>
                <a:custGeom>
                  <a:avLst/>
                  <a:gdLst>
                    <a:gd name="csX0" fmla="*/ 10583 w 10583"/>
                    <a:gd name="csY0" fmla="*/ 0 h 29633"/>
                    <a:gd name="csX1" fmla="*/ 0 w 10583"/>
                    <a:gd name="csY1" fmla="*/ 29633 h 2963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583" h="29633">
                      <a:moveTo>
                        <a:pt x="10583" y="0"/>
                      </a:moveTo>
                      <a:cubicBezTo>
                        <a:pt x="4339" y="10054"/>
                        <a:pt x="741" y="20003"/>
                        <a:pt x="0" y="29633"/>
                      </a:cubicBezTo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5608" name="Freeform: Shape 25607">
                <a:extLst>
                  <a:ext uri="{FF2B5EF4-FFF2-40B4-BE49-F238E27FC236}">
                    <a16:creationId xmlns:a16="http://schemas.microsoft.com/office/drawing/2014/main" id="{CB79D5EF-EB38-BAEC-F2C4-BA3280FC008A}"/>
                  </a:ext>
                </a:extLst>
              </p:cNvPr>
              <p:cNvSpPr/>
              <p:nvPr/>
            </p:nvSpPr>
            <p:spPr>
              <a:xfrm>
                <a:off x="6726762" y="5078306"/>
                <a:ext cx="1158572" cy="212876"/>
              </a:xfrm>
              <a:custGeom>
                <a:avLst/>
                <a:gdLst>
                  <a:gd name="csX0" fmla="*/ 1157143 w 1158572"/>
                  <a:gd name="csY0" fmla="*/ 0 h 212876"/>
                  <a:gd name="csX1" fmla="*/ 1097982 w 1158572"/>
                  <a:gd name="csY1" fmla="*/ 92498 h 212876"/>
                  <a:gd name="csX2" fmla="*/ 324869 w 1158572"/>
                  <a:gd name="csY2" fmla="*/ 191664 h 212876"/>
                  <a:gd name="csX3" fmla="*/ 1337 w 1158572"/>
                  <a:gd name="csY3" fmla="*/ 0 h 2128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158572" h="212876">
                    <a:moveTo>
                      <a:pt x="1157143" y="0"/>
                    </a:moveTo>
                    <a:cubicBezTo>
                      <a:pt x="1165292" y="29528"/>
                      <a:pt x="1137669" y="62653"/>
                      <a:pt x="1097982" y="92498"/>
                    </a:cubicBezTo>
                    <a:cubicBezTo>
                      <a:pt x="957541" y="198332"/>
                      <a:pt x="611360" y="242782"/>
                      <a:pt x="324869" y="191664"/>
                    </a:cubicBezTo>
                    <a:cubicBezTo>
                      <a:pt x="119235" y="154940"/>
                      <a:pt x="-14961" y="71861"/>
                      <a:pt x="1337" y="0"/>
                    </a:cubicBezTo>
                  </a:path>
                </a:pathLst>
              </a:custGeom>
              <a:noFill/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09" name="Freeform: Shape 25608">
              <a:extLst>
                <a:ext uri="{FF2B5EF4-FFF2-40B4-BE49-F238E27FC236}">
                  <a16:creationId xmlns:a16="http://schemas.microsoft.com/office/drawing/2014/main" id="{FAA678B8-C566-78E2-B29A-FC773B95BBCC}"/>
                </a:ext>
              </a:extLst>
            </p:cNvPr>
            <p:cNvSpPr/>
            <p:nvPr/>
          </p:nvSpPr>
          <p:spPr>
            <a:xfrm>
              <a:off x="6728522" y="3484985"/>
              <a:ext cx="1155382" cy="1610465"/>
            </a:xfrm>
            <a:custGeom>
              <a:avLst/>
              <a:gdLst>
                <a:gd name="csX0" fmla="*/ 0 w 1155382"/>
                <a:gd name="csY0" fmla="*/ 1609090 h 1610465"/>
                <a:gd name="csX1" fmla="*/ 579543 w 1155382"/>
                <a:gd name="csY1" fmla="*/ 0 h 1610465"/>
                <a:gd name="csX2" fmla="*/ 1155382 w 1155382"/>
                <a:gd name="csY2" fmla="*/ 1610466 h 161046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155382" h="1610465">
                  <a:moveTo>
                    <a:pt x="0" y="1609090"/>
                  </a:moveTo>
                  <a:lnTo>
                    <a:pt x="579543" y="0"/>
                  </a:lnTo>
                  <a:lnTo>
                    <a:pt x="1155382" y="1610466"/>
                  </a:lnTo>
                </a:path>
              </a:pathLst>
            </a:custGeom>
            <a:noFill/>
            <a:ln w="2645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4365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0960A-1DB6-E3C1-7AC7-DF6EED768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8F3F1-6837-BDCA-4F47-DC94F4DB3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Foldable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6B13C57-458C-B3BB-2B63-0FBEC133E32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48615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(1)</a:t>
            </a:r>
            <a:r>
              <a:rPr lang="en-US" dirty="0"/>
              <a:t> Place the paper </a:t>
            </a:r>
            <a:br>
              <a:rPr lang="en-US" dirty="0"/>
            </a:br>
            <a:r>
              <a:rPr lang="en-US" dirty="0"/>
              <a:t>such that the</a:t>
            </a:r>
            <a:br>
              <a:rPr lang="en-US" dirty="0"/>
            </a:br>
            <a:r>
              <a:rPr lang="en-US" dirty="0"/>
              <a:t>K20 LEARN logo</a:t>
            </a:r>
            <a:br>
              <a:rPr lang="en-US" dirty="0"/>
            </a:br>
            <a:r>
              <a:rPr lang="en-US" dirty="0"/>
              <a:t>(in the bottom-right corner) is facing you.</a:t>
            </a:r>
            <a:endParaRPr lang="en-US" altLang="en-US" dirty="0"/>
          </a:p>
        </p:txBody>
      </p:sp>
      <p:sp>
        <p:nvSpPr>
          <p:cNvPr id="3" name="Rectangle 2" descr="Demonstrating Step 1: Place the paper &#10;such that the K20 LEARN logo (in the bottom-right corner) is facing you.&#10;">
            <a:extLst>
              <a:ext uri="{FF2B5EF4-FFF2-40B4-BE49-F238E27FC236}">
                <a16:creationId xmlns:a16="http://schemas.microsoft.com/office/drawing/2014/main" id="{6644E6B3-0DDC-2022-7766-54A9D6350C94}"/>
              </a:ext>
            </a:extLst>
          </p:cNvPr>
          <p:cNvSpPr/>
          <p:nvPr/>
        </p:nvSpPr>
        <p:spPr>
          <a:xfrm>
            <a:off x="4114800" y="0"/>
            <a:ext cx="5029200" cy="514350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Selected photo">
            <a:extLst>
              <a:ext uri="{FF2B5EF4-FFF2-40B4-BE49-F238E27FC236}">
                <a16:creationId xmlns:a16="http://schemas.microsoft.com/office/drawing/2014/main" id="{BBBD159F-C4E0-1C00-524E-D2ACE9561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949" y="635772"/>
            <a:ext cx="2904701" cy="3872935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B117779-7342-D318-1C5C-A713074D5F67}"/>
              </a:ext>
            </a:extLst>
          </p:cNvPr>
          <p:cNvSpPr/>
          <p:nvPr/>
        </p:nvSpPr>
        <p:spPr>
          <a:xfrm>
            <a:off x="3859976" y="1078716"/>
            <a:ext cx="120700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Step 1</a:t>
            </a:r>
          </a:p>
        </p:txBody>
      </p:sp>
    </p:spTree>
    <p:extLst>
      <p:ext uri="{BB962C8B-B14F-4D97-AF65-F5344CB8AC3E}">
        <p14:creationId xmlns:p14="http://schemas.microsoft.com/office/powerpoint/2010/main" val="3944869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06A1C-5C54-17D2-34E6-C47F05ADC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F7903-6611-C372-64D7-C2009600B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Foldable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7C9069E-9BF8-516E-C093-DA8350BDC91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(2)</a:t>
            </a:r>
            <a:r>
              <a:rPr lang="en-US" dirty="0"/>
              <a:t> Take the right edge of the paper and match it up with the vertical line. </a:t>
            </a:r>
            <a:r>
              <a:rPr lang="en-US" b="1" dirty="0">
                <a:solidFill>
                  <a:schemeClr val="accent3"/>
                </a:solidFill>
              </a:rPr>
              <a:t>(3) </a:t>
            </a:r>
            <a:r>
              <a:rPr lang="en-US" dirty="0"/>
              <a:t>Fold the paper.</a:t>
            </a:r>
            <a:endParaRPr lang="en-US" altLang="en-US" dirty="0"/>
          </a:p>
        </p:txBody>
      </p:sp>
      <p:sp>
        <p:nvSpPr>
          <p:cNvPr id="6" name="Rectangle 5" descr="Demonstrating Step 2: Take the right edge of the paper and match it up with the vertical line.">
            <a:extLst>
              <a:ext uri="{FF2B5EF4-FFF2-40B4-BE49-F238E27FC236}">
                <a16:creationId xmlns:a16="http://schemas.microsoft.com/office/drawing/2014/main" id="{B7C8E2EF-6A49-81ED-5583-D7CFDCF5B6DD}"/>
              </a:ext>
            </a:extLst>
          </p:cNvPr>
          <p:cNvSpPr/>
          <p:nvPr/>
        </p:nvSpPr>
        <p:spPr>
          <a:xfrm>
            <a:off x="0" y="2277914"/>
            <a:ext cx="9144000" cy="2865586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Selected photo">
            <a:extLst>
              <a:ext uri="{FF2B5EF4-FFF2-40B4-BE49-F238E27FC236}">
                <a16:creationId xmlns:a16="http://schemas.microsoft.com/office/drawing/2014/main" id="{7A0A1359-0ACF-A45F-E70B-A1E234A59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063" y="2521383"/>
            <a:ext cx="3255264" cy="2441448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solidFill>
              <a:schemeClr val="tx1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6AB0AA8-C49C-C792-CF39-D05DDD1C3B00}"/>
              </a:ext>
            </a:extLst>
          </p:cNvPr>
          <p:cNvSpPr/>
          <p:nvPr/>
        </p:nvSpPr>
        <p:spPr>
          <a:xfrm>
            <a:off x="371322" y="2463969"/>
            <a:ext cx="120700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Step 2</a:t>
            </a:r>
          </a:p>
        </p:txBody>
      </p:sp>
      <p:pic>
        <p:nvPicPr>
          <p:cNvPr id="9" name="Picture 2" descr="Selected photo">
            <a:extLst>
              <a:ext uri="{FF2B5EF4-FFF2-40B4-BE49-F238E27FC236}">
                <a16:creationId xmlns:a16="http://schemas.microsoft.com/office/drawing/2014/main" id="{2B8EE6B5-8D17-78A9-E0D6-6106CDAE5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671" y="2502027"/>
            <a:ext cx="3255264" cy="2441448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C71D808-A15D-D5B0-2A7D-06B60D1B09FC}"/>
              </a:ext>
            </a:extLst>
          </p:cNvPr>
          <p:cNvSpPr/>
          <p:nvPr/>
        </p:nvSpPr>
        <p:spPr>
          <a:xfrm>
            <a:off x="4934194" y="2463969"/>
            <a:ext cx="120700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Step 3</a:t>
            </a:r>
          </a:p>
        </p:txBody>
      </p:sp>
    </p:spTree>
    <p:extLst>
      <p:ext uri="{BB962C8B-B14F-4D97-AF65-F5344CB8AC3E}">
        <p14:creationId xmlns:p14="http://schemas.microsoft.com/office/powerpoint/2010/main" val="1356434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AF56F-0F4A-9B52-2D9A-30D5E52B9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A504D-4433-BF83-5553-C390BFFC2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Foldable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906ED57-3C95-0730-0577-B495F9A7482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(4)</a:t>
            </a:r>
            <a:r>
              <a:rPr lang="en-US" dirty="0"/>
              <a:t> Take the left edge of the paper and match it up with the previous fold. </a:t>
            </a:r>
            <a:r>
              <a:rPr lang="en-US" b="1" dirty="0">
                <a:solidFill>
                  <a:schemeClr val="accent3"/>
                </a:solidFill>
              </a:rPr>
              <a:t>(5)</a:t>
            </a:r>
            <a:r>
              <a:rPr lang="en-US" dirty="0"/>
              <a:t> Fold.</a:t>
            </a:r>
            <a:endParaRPr lang="en-US" altLang="en-US" dirty="0"/>
          </a:p>
        </p:txBody>
      </p:sp>
      <p:sp>
        <p:nvSpPr>
          <p:cNvPr id="6" name="Rectangle 5" descr="Demonstrating Step 4: Take the left edge of the paper and match it up with the previous fold.">
            <a:extLst>
              <a:ext uri="{FF2B5EF4-FFF2-40B4-BE49-F238E27FC236}">
                <a16:creationId xmlns:a16="http://schemas.microsoft.com/office/drawing/2014/main" id="{89BAFD13-C94E-2098-6549-A715C80DBCC3}"/>
              </a:ext>
            </a:extLst>
          </p:cNvPr>
          <p:cNvSpPr/>
          <p:nvPr/>
        </p:nvSpPr>
        <p:spPr>
          <a:xfrm>
            <a:off x="0" y="2277914"/>
            <a:ext cx="9144000" cy="2865586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elected photo">
            <a:extLst>
              <a:ext uri="{FF2B5EF4-FFF2-40B4-BE49-F238E27FC236}">
                <a16:creationId xmlns:a16="http://schemas.microsoft.com/office/drawing/2014/main" id="{EF0A6F70-51FD-4E32-9DB8-808F0C4D8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74183" y="2095523"/>
            <a:ext cx="2439023" cy="3252031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solidFill>
              <a:schemeClr val="tx1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D9F681-F7E8-8120-01C8-DA0E21CBFD3D}"/>
              </a:ext>
            </a:extLst>
          </p:cNvPr>
          <p:cNvSpPr/>
          <p:nvPr/>
        </p:nvSpPr>
        <p:spPr>
          <a:xfrm>
            <a:off x="371322" y="2463969"/>
            <a:ext cx="120700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Step 4</a:t>
            </a:r>
          </a:p>
        </p:txBody>
      </p:sp>
      <p:pic>
        <p:nvPicPr>
          <p:cNvPr id="4" name="Picture 2" descr="Selected photo">
            <a:extLst>
              <a:ext uri="{FF2B5EF4-FFF2-40B4-BE49-F238E27FC236}">
                <a16:creationId xmlns:a16="http://schemas.microsoft.com/office/drawing/2014/main" id="{3288B467-1554-1F45-7071-197510B00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1" b="5916"/>
          <a:stretch>
            <a:fillRect/>
          </a:stretch>
        </p:blipFill>
        <p:spPr bwMode="auto">
          <a:xfrm>
            <a:off x="5640136" y="2570479"/>
            <a:ext cx="3255264" cy="2166621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84811B-85B4-8F04-CE5C-9E1DE95DD07B}"/>
              </a:ext>
            </a:extLst>
          </p:cNvPr>
          <p:cNvSpPr/>
          <p:nvPr/>
        </p:nvSpPr>
        <p:spPr>
          <a:xfrm>
            <a:off x="4934194" y="2463969"/>
            <a:ext cx="120700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Step 5</a:t>
            </a:r>
          </a:p>
        </p:txBody>
      </p:sp>
    </p:spTree>
    <p:extLst>
      <p:ext uri="{BB962C8B-B14F-4D97-AF65-F5344CB8AC3E}">
        <p14:creationId xmlns:p14="http://schemas.microsoft.com/office/powerpoint/2010/main" val="2231243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67CC8-14AF-80B5-E429-A37A4828D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F0EA7-6E42-3B37-C5A1-EAE08A1C3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Foldable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D4F6279-65E4-AC51-1F63-0CAD9DB47F4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48615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You should now have your paper folded into thirds, like a brochure.</a:t>
            </a:r>
            <a:endParaRPr lang="en-US" altLang="en-US" dirty="0"/>
          </a:p>
        </p:txBody>
      </p:sp>
      <p:sp>
        <p:nvSpPr>
          <p:cNvPr id="6" name="Rectangle 5" descr="Demonstrating that you should now have your paper foldered into thirds, like a brochure.">
            <a:extLst>
              <a:ext uri="{FF2B5EF4-FFF2-40B4-BE49-F238E27FC236}">
                <a16:creationId xmlns:a16="http://schemas.microsoft.com/office/drawing/2014/main" id="{D5CDE126-4340-A898-36CD-579D101CBF78}"/>
              </a:ext>
            </a:extLst>
          </p:cNvPr>
          <p:cNvSpPr/>
          <p:nvPr/>
        </p:nvSpPr>
        <p:spPr>
          <a:xfrm>
            <a:off x="4114800" y="0"/>
            <a:ext cx="5029200" cy="514350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Selected photo">
            <a:extLst>
              <a:ext uri="{FF2B5EF4-FFF2-40B4-BE49-F238E27FC236}">
                <a16:creationId xmlns:a16="http://schemas.microsoft.com/office/drawing/2014/main" id="{BFD8FE53-C45C-9EFA-ADD5-3234A91BE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215" y="1116798"/>
            <a:ext cx="3877056" cy="2907792"/>
          </a:xfrm>
          <a:prstGeom prst="rect">
            <a:avLst/>
          </a:prstGeom>
          <a:solidFill>
            <a:srgbClr val="000000">
              <a:shade val="95000"/>
            </a:srgbClr>
          </a:solidFill>
          <a:ln w="317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202E862-F15F-0CF1-4349-196FF733DE22}"/>
              </a:ext>
            </a:extLst>
          </p:cNvPr>
          <p:cNvSpPr/>
          <p:nvPr/>
        </p:nvSpPr>
        <p:spPr>
          <a:xfrm>
            <a:off x="3867359" y="1075626"/>
            <a:ext cx="202996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Check Point</a:t>
            </a:r>
          </a:p>
        </p:txBody>
      </p:sp>
    </p:spTree>
    <p:extLst>
      <p:ext uri="{BB962C8B-B14F-4D97-AF65-F5344CB8AC3E}">
        <p14:creationId xmlns:p14="http://schemas.microsoft.com/office/powerpoint/2010/main" val="305794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8E4A4-03FD-C17A-9F57-18B6E485A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CF0F0-80BB-BC93-BC45-8324F2C27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Foldable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571B400-55F3-0905-29EF-1ACF533B879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(6)</a:t>
            </a:r>
            <a:r>
              <a:rPr lang="en-US" dirty="0"/>
              <a:t> Open the first third and cut along the 2 dashed lines. </a:t>
            </a:r>
            <a:r>
              <a:rPr lang="en-US" b="1" dirty="0">
                <a:solidFill>
                  <a:schemeClr val="accent3"/>
                </a:solidFill>
              </a:rPr>
              <a:t>(7)</a:t>
            </a:r>
            <a:r>
              <a:rPr lang="en-US" dirty="0"/>
              <a:t> Stop cutting when you get to the fold.</a:t>
            </a:r>
            <a:endParaRPr lang="en-US" altLang="en-US" dirty="0"/>
          </a:p>
        </p:txBody>
      </p:sp>
      <p:sp>
        <p:nvSpPr>
          <p:cNvPr id="6" name="Rectangle 5" descr="Demonstrating Step 7: Stop cutting when you get to the fold.">
            <a:extLst>
              <a:ext uri="{FF2B5EF4-FFF2-40B4-BE49-F238E27FC236}">
                <a16:creationId xmlns:a16="http://schemas.microsoft.com/office/drawing/2014/main" id="{376D888F-00BD-FF29-4AB8-D36B2125EE2E}"/>
              </a:ext>
            </a:extLst>
          </p:cNvPr>
          <p:cNvSpPr/>
          <p:nvPr/>
        </p:nvSpPr>
        <p:spPr>
          <a:xfrm>
            <a:off x="0" y="2277914"/>
            <a:ext cx="9144000" cy="2865586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Selected photo">
            <a:extLst>
              <a:ext uri="{FF2B5EF4-FFF2-40B4-BE49-F238E27FC236}">
                <a16:creationId xmlns:a16="http://schemas.microsoft.com/office/drawing/2014/main" id="{5B29E3C5-DCC4-ED25-4B22-2423AEEC6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71354" y="2093310"/>
            <a:ext cx="2441448" cy="3255264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solidFill>
              <a:schemeClr val="tx1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8A59439-3E32-AFD7-6D07-964F7A4F8910}"/>
              </a:ext>
            </a:extLst>
          </p:cNvPr>
          <p:cNvSpPr/>
          <p:nvPr/>
        </p:nvSpPr>
        <p:spPr>
          <a:xfrm>
            <a:off x="371322" y="2463969"/>
            <a:ext cx="120700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Step 6</a:t>
            </a:r>
          </a:p>
        </p:txBody>
      </p:sp>
      <p:pic>
        <p:nvPicPr>
          <p:cNvPr id="5" name="Picture 2" descr="Selected photo">
            <a:extLst>
              <a:ext uri="{FF2B5EF4-FFF2-40B4-BE49-F238E27FC236}">
                <a16:creationId xmlns:a16="http://schemas.microsoft.com/office/drawing/2014/main" id="{BD2A73F6-AEA0-7547-F771-17D31721C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640136" y="2521383"/>
            <a:ext cx="3255264" cy="2441448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solidFill>
              <a:schemeClr val="tx1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4B0A7E5-E069-3D9A-5961-0BF60CAEAFC1}"/>
              </a:ext>
            </a:extLst>
          </p:cNvPr>
          <p:cNvSpPr/>
          <p:nvPr/>
        </p:nvSpPr>
        <p:spPr>
          <a:xfrm>
            <a:off x="4934194" y="2463969"/>
            <a:ext cx="120700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Step 7</a:t>
            </a:r>
          </a:p>
        </p:txBody>
      </p:sp>
    </p:spTree>
    <p:extLst>
      <p:ext uri="{BB962C8B-B14F-4D97-AF65-F5344CB8AC3E}">
        <p14:creationId xmlns:p14="http://schemas.microsoft.com/office/powerpoint/2010/main" val="4136531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65339-4802-A835-EFAC-40B4DB23C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4B394-FB0C-9402-C6E8-D735B294C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Foldable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FA8E28F-11B3-425F-68D0-8C2E0423680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(8)</a:t>
            </a:r>
            <a:r>
              <a:rPr lang="en-US" dirty="0"/>
              <a:t> Open the right third and cut along the 2 dashed lines. </a:t>
            </a:r>
            <a:r>
              <a:rPr lang="en-US" b="1" dirty="0">
                <a:solidFill>
                  <a:schemeClr val="accent3"/>
                </a:solidFill>
              </a:rPr>
              <a:t>(9)</a:t>
            </a:r>
            <a:r>
              <a:rPr lang="en-US" dirty="0"/>
              <a:t> Stop cutting when you get to the fold.</a:t>
            </a:r>
            <a:endParaRPr lang="en-US" altLang="en-US" dirty="0"/>
          </a:p>
        </p:txBody>
      </p:sp>
      <p:sp>
        <p:nvSpPr>
          <p:cNvPr id="6" name="Rectangle 5" descr="Demonstrating Step 8: Open the right third and cut along the 2 dashed lines.&#10;&#10;Demonstrating Step 9: Stop cutting when you get to the fold.">
            <a:extLst>
              <a:ext uri="{FF2B5EF4-FFF2-40B4-BE49-F238E27FC236}">
                <a16:creationId xmlns:a16="http://schemas.microsoft.com/office/drawing/2014/main" id="{F52E04A2-C704-5A13-800C-1AB413913140}"/>
              </a:ext>
            </a:extLst>
          </p:cNvPr>
          <p:cNvSpPr/>
          <p:nvPr/>
        </p:nvSpPr>
        <p:spPr>
          <a:xfrm>
            <a:off x="0" y="2277914"/>
            <a:ext cx="9144000" cy="2865586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Selected photo">
            <a:extLst>
              <a:ext uri="{FF2B5EF4-FFF2-40B4-BE49-F238E27FC236}">
                <a16:creationId xmlns:a16="http://schemas.microsoft.com/office/drawing/2014/main" id="{C0CC3F59-C9AF-B632-A85E-05D41B8D4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46" y="2479053"/>
            <a:ext cx="3255264" cy="2441448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solidFill>
              <a:schemeClr val="tx1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AEB2FF-08D8-F3C1-BA10-EAF7939C7AAA}"/>
              </a:ext>
            </a:extLst>
          </p:cNvPr>
          <p:cNvSpPr/>
          <p:nvPr/>
        </p:nvSpPr>
        <p:spPr>
          <a:xfrm>
            <a:off x="371322" y="2463969"/>
            <a:ext cx="120700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Step 8</a:t>
            </a:r>
          </a:p>
        </p:txBody>
      </p:sp>
      <p:pic>
        <p:nvPicPr>
          <p:cNvPr id="3" name="Picture 2" descr="Selected photo">
            <a:extLst>
              <a:ext uri="{FF2B5EF4-FFF2-40B4-BE49-F238E27FC236}">
                <a16:creationId xmlns:a16="http://schemas.microsoft.com/office/drawing/2014/main" id="{C303C686-2EC2-D435-ACF8-184874E8E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136" y="2495985"/>
            <a:ext cx="3255264" cy="2441449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solidFill>
              <a:schemeClr val="tx1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9AA8299-9355-7208-C6FB-F5A82166A9F5}"/>
              </a:ext>
            </a:extLst>
          </p:cNvPr>
          <p:cNvSpPr/>
          <p:nvPr/>
        </p:nvSpPr>
        <p:spPr>
          <a:xfrm>
            <a:off x="4934194" y="2463969"/>
            <a:ext cx="120700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Step 9</a:t>
            </a:r>
          </a:p>
        </p:txBody>
      </p:sp>
    </p:spTree>
    <p:extLst>
      <p:ext uri="{BB962C8B-B14F-4D97-AF65-F5344CB8AC3E}">
        <p14:creationId xmlns:p14="http://schemas.microsoft.com/office/powerpoint/2010/main" val="2636104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C41CB-CAEE-EA57-0976-81789C6A0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EFC59-A979-F2E0-1602-2D69FE883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Foldable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9949AF3-6C0B-3E66-F6D1-5240B0075D7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Close the right, then left sides into the center.</a:t>
            </a:r>
            <a:endParaRPr lang="en-US" altLang="en-US" dirty="0"/>
          </a:p>
        </p:txBody>
      </p:sp>
      <p:sp>
        <p:nvSpPr>
          <p:cNvPr id="6" name="Rectangle 5" descr="Demonstrating Steps 10 &amp; 11: Close the right, then left sides into the center.">
            <a:extLst>
              <a:ext uri="{FF2B5EF4-FFF2-40B4-BE49-F238E27FC236}">
                <a16:creationId xmlns:a16="http://schemas.microsoft.com/office/drawing/2014/main" id="{1FC80AEB-F9D5-77F0-1440-D5C1CABB2508}"/>
              </a:ext>
            </a:extLst>
          </p:cNvPr>
          <p:cNvSpPr/>
          <p:nvPr/>
        </p:nvSpPr>
        <p:spPr>
          <a:xfrm>
            <a:off x="0" y="2277914"/>
            <a:ext cx="9144000" cy="2865586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Selected photo">
            <a:extLst>
              <a:ext uri="{FF2B5EF4-FFF2-40B4-BE49-F238E27FC236}">
                <a16:creationId xmlns:a16="http://schemas.microsoft.com/office/drawing/2014/main" id="{0C813313-D695-5369-E737-1740E4DEF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46" y="2432490"/>
            <a:ext cx="3255264" cy="2441448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solidFill>
              <a:schemeClr val="tx1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A9CEE0-3977-9E63-2E1C-DDC769190FF7}"/>
              </a:ext>
            </a:extLst>
          </p:cNvPr>
          <p:cNvSpPr/>
          <p:nvPr/>
        </p:nvSpPr>
        <p:spPr>
          <a:xfrm>
            <a:off x="371322" y="2463969"/>
            <a:ext cx="120700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Step 10</a:t>
            </a:r>
          </a:p>
        </p:txBody>
      </p:sp>
      <p:pic>
        <p:nvPicPr>
          <p:cNvPr id="5" name="Picture 2" descr="Selected photo">
            <a:extLst>
              <a:ext uri="{FF2B5EF4-FFF2-40B4-BE49-F238E27FC236}">
                <a16:creationId xmlns:a16="http://schemas.microsoft.com/office/drawing/2014/main" id="{F9A24C95-F04E-72A8-8221-634A938AE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47044" y="2097543"/>
            <a:ext cx="2441448" cy="3255264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solidFill>
              <a:schemeClr val="tx1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2CF49D8-B9CA-1E67-721F-34F8B51B77EF}"/>
              </a:ext>
            </a:extLst>
          </p:cNvPr>
          <p:cNvSpPr/>
          <p:nvPr/>
        </p:nvSpPr>
        <p:spPr>
          <a:xfrm>
            <a:off x="4934194" y="2463969"/>
            <a:ext cx="1207008" cy="4830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Step 11</a:t>
            </a:r>
          </a:p>
        </p:txBody>
      </p:sp>
    </p:spTree>
    <p:extLst>
      <p:ext uri="{BB962C8B-B14F-4D97-AF65-F5344CB8AC3E}">
        <p14:creationId xmlns:p14="http://schemas.microsoft.com/office/powerpoint/2010/main" val="3609151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375B7-CC50-6C06-BBB7-81E94D458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11EB3-BD17-F02B-E7BC-5EAD46F30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Surface Area of Prisms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BADA54C-8740-8181-9996-C741B89DF99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sz="2400" dirty="0"/>
              <a:t>Notice that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400" dirty="0"/>
              <a:t> represents the area of the lateral faces.</a:t>
            </a:r>
            <a:endParaRPr lang="en-US" altLang="en-US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3CC245-3003-7369-CFFD-B523C6C8A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84981" y="1452916"/>
            <a:ext cx="246593" cy="3485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C5AEF5-F2F8-4580-FEAD-681E1BA42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25487" y="1452916"/>
            <a:ext cx="246593" cy="348591"/>
          </a:xfrm>
          <a:prstGeom prst="rect">
            <a:avLst/>
          </a:prstGeom>
          <a:solidFill>
            <a:srgbClr val="E1A3A3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7B60E5-0EFF-20D0-2A21-DA103D710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76452" y="1452916"/>
            <a:ext cx="246593" cy="348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Object 5" descr="S = 2B + Ph">
            <a:extLst>
              <a:ext uri="{FF2B5EF4-FFF2-40B4-BE49-F238E27FC236}">
                <a16:creationId xmlns:a16="http://schemas.microsoft.com/office/drawing/2014/main" id="{4ADA6742-AD43-664D-A615-0A2EB1E598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6315398"/>
              </p:ext>
            </p:extLst>
          </p:nvPr>
        </p:nvGraphicFramePr>
        <p:xfrm>
          <a:off x="1164195" y="1461382"/>
          <a:ext cx="16383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38000" imgH="304560" progId="Equation.DSMT4">
                  <p:embed/>
                </p:oleObj>
              </mc:Choice>
              <mc:Fallback>
                <p:oleObj name="Equation" r:id="rId2" imgW="1638000" imgH="304560" progId="Equation.DSMT4">
                  <p:embed/>
                  <p:pic>
                    <p:nvPicPr>
                      <p:cNvPr id="6" name="Object 5" descr="S = 2B + Ph">
                        <a:extLst>
                          <a:ext uri="{FF2B5EF4-FFF2-40B4-BE49-F238E27FC236}">
                            <a16:creationId xmlns:a16="http://schemas.microsoft.com/office/drawing/2014/main" id="{4ADA6742-AD43-664D-A615-0A2EB1E598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64195" y="1461382"/>
                        <a:ext cx="16383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3" name="Group 62" descr="Prism with perimeter of the base highlighted in blue to match the variable P in the formula; similarly, the height is highlighted in red to match the variable h in the formula; and the base is yellow to match the variable B of the formula">
            <a:extLst>
              <a:ext uri="{FF2B5EF4-FFF2-40B4-BE49-F238E27FC236}">
                <a16:creationId xmlns:a16="http://schemas.microsoft.com/office/drawing/2014/main" id="{8C6AF7EA-8CAB-C456-B66C-83FB5C9E8DAA}"/>
              </a:ext>
            </a:extLst>
          </p:cNvPr>
          <p:cNvGrpSpPr/>
          <p:nvPr/>
        </p:nvGrpSpPr>
        <p:grpSpPr>
          <a:xfrm>
            <a:off x="5777365" y="2528053"/>
            <a:ext cx="1564308" cy="1549120"/>
            <a:chOff x="7214046" y="2755588"/>
            <a:chExt cx="1564308" cy="154912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D34B89B-B0F8-5534-BFC4-E5E843345113}"/>
                </a:ext>
              </a:extLst>
            </p:cNvPr>
            <p:cNvSpPr/>
            <p:nvPr/>
          </p:nvSpPr>
          <p:spPr>
            <a:xfrm rot="742786">
              <a:off x="7214046" y="3891279"/>
              <a:ext cx="1306105" cy="396337"/>
            </a:xfrm>
            <a:custGeom>
              <a:avLst/>
              <a:gdLst>
                <a:gd name="csX0" fmla="*/ 939800 w 1254442"/>
                <a:gd name="csY0" fmla="*/ 387879 h 387879"/>
                <a:gd name="csX1" fmla="*/ 154940 w 1254442"/>
                <a:gd name="csY1" fmla="*/ 359410 h 387879"/>
                <a:gd name="csX2" fmla="*/ 0 w 1254442"/>
                <a:gd name="csY2" fmla="*/ 119486 h 387879"/>
                <a:gd name="csX3" fmla="*/ 682730 w 1254442"/>
                <a:gd name="csY3" fmla="*/ 0 h 387879"/>
                <a:gd name="csX4" fmla="*/ 1254442 w 1254442"/>
                <a:gd name="csY4" fmla="*/ 177059 h 387879"/>
                <a:gd name="csX5" fmla="*/ 939800 w 1254442"/>
                <a:gd name="csY5" fmla="*/ 387879 h 3878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254442" h="387879">
                  <a:moveTo>
                    <a:pt x="939800" y="387879"/>
                  </a:moveTo>
                  <a:lnTo>
                    <a:pt x="154940" y="359410"/>
                  </a:lnTo>
                  <a:lnTo>
                    <a:pt x="0" y="119486"/>
                  </a:lnTo>
                  <a:lnTo>
                    <a:pt x="682730" y="0"/>
                  </a:lnTo>
                  <a:lnTo>
                    <a:pt x="1254442" y="177059"/>
                  </a:lnTo>
                  <a:lnTo>
                    <a:pt x="939800" y="387879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1058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2" name="Graphic 18">
              <a:extLst>
                <a:ext uri="{FF2B5EF4-FFF2-40B4-BE49-F238E27FC236}">
                  <a16:creationId xmlns:a16="http://schemas.microsoft.com/office/drawing/2014/main" id="{CEB653F0-B6C2-9330-CFB6-9D4B36DB677E}"/>
                </a:ext>
              </a:extLst>
            </p:cNvPr>
            <p:cNvGrpSpPr/>
            <p:nvPr/>
          </p:nvGrpSpPr>
          <p:grpSpPr>
            <a:xfrm rot="742786">
              <a:off x="7331017" y="2755588"/>
              <a:ext cx="1312055" cy="1549120"/>
              <a:chOff x="5614564" y="2846493"/>
              <a:chExt cx="1260157" cy="1516062"/>
            </a:xfrm>
            <a:no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393A6D4-9B14-B497-E662-26C637A1501F}"/>
                  </a:ext>
                </a:extLst>
              </p:cNvPr>
              <p:cNvSpPr/>
              <p:nvPr/>
            </p:nvSpPr>
            <p:spPr>
              <a:xfrm>
                <a:off x="5614564" y="4092786"/>
                <a:ext cx="1257299" cy="269769"/>
              </a:xfrm>
              <a:custGeom>
                <a:avLst/>
                <a:gdLst>
                  <a:gd name="csX0" fmla="*/ 1257300 w 1257299"/>
                  <a:gd name="csY0" fmla="*/ 58949 h 269769"/>
                  <a:gd name="csX1" fmla="*/ 942658 w 1257299"/>
                  <a:gd name="csY1" fmla="*/ 269769 h 269769"/>
                  <a:gd name="csX2" fmla="*/ 157797 w 1257299"/>
                  <a:gd name="csY2" fmla="*/ 241300 h 269769"/>
                  <a:gd name="csX3" fmla="*/ 0 w 1257299"/>
                  <a:gd name="csY3" fmla="*/ 0 h 2697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257299" h="269769">
                    <a:moveTo>
                      <a:pt x="1257300" y="58949"/>
                    </a:moveTo>
                    <a:lnTo>
                      <a:pt x="942658" y="269769"/>
                    </a:lnTo>
                    <a:lnTo>
                      <a:pt x="157797" y="241300"/>
                    </a:lnTo>
                    <a:lnTo>
                      <a:pt x="0" y="0"/>
                    </a:lnTo>
                  </a:path>
                </a:pathLst>
              </a:custGeom>
              <a:noFill/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4" name="Graphic 18">
                <a:extLst>
                  <a:ext uri="{FF2B5EF4-FFF2-40B4-BE49-F238E27FC236}">
                    <a16:creationId xmlns:a16="http://schemas.microsoft.com/office/drawing/2014/main" id="{051A4CB8-E39C-90D6-8CCC-C5F9AB48460C}"/>
                  </a:ext>
                </a:extLst>
              </p:cNvPr>
              <p:cNvGrpSpPr/>
              <p:nvPr/>
            </p:nvGrpSpPr>
            <p:grpSpPr>
              <a:xfrm>
                <a:off x="5614564" y="2846493"/>
                <a:ext cx="1257299" cy="1305242"/>
                <a:chOff x="5614564" y="2846493"/>
                <a:chExt cx="1257299" cy="1305242"/>
              </a:xfrm>
              <a:noFill/>
            </p:grpSpPr>
            <p:grpSp>
              <p:nvGrpSpPr>
                <p:cNvPr id="25" name="Graphic 18">
                  <a:extLst>
                    <a:ext uri="{FF2B5EF4-FFF2-40B4-BE49-F238E27FC236}">
                      <a16:creationId xmlns:a16="http://schemas.microsoft.com/office/drawing/2014/main" id="{1C708CC2-C631-9AF0-D90D-8689BF89545B}"/>
                    </a:ext>
                  </a:extLst>
                </p:cNvPr>
                <p:cNvGrpSpPr/>
                <p:nvPr/>
              </p:nvGrpSpPr>
              <p:grpSpPr>
                <a:xfrm>
                  <a:off x="6300152" y="2851996"/>
                  <a:ext cx="571711" cy="1299739"/>
                  <a:chOff x="6300152" y="2851996"/>
                  <a:chExt cx="571711" cy="1299739"/>
                </a:xfrm>
                <a:noFill/>
              </p:grpSpPr>
              <p:sp>
                <p:nvSpPr>
                  <p:cNvPr id="26" name="Freeform: Shape 25">
                    <a:extLst>
                      <a:ext uri="{FF2B5EF4-FFF2-40B4-BE49-F238E27FC236}">
                        <a16:creationId xmlns:a16="http://schemas.microsoft.com/office/drawing/2014/main" id="{4567D326-EC38-8FF8-AF74-910E3B1EA914}"/>
                      </a:ext>
                    </a:extLst>
                  </p:cNvPr>
                  <p:cNvSpPr/>
                  <p:nvPr/>
                </p:nvSpPr>
                <p:spPr>
                  <a:xfrm>
                    <a:off x="6841595" y="4142422"/>
                    <a:ext cx="30268" cy="9313"/>
                  </a:xfrm>
                  <a:custGeom>
                    <a:avLst/>
                    <a:gdLst>
                      <a:gd name="csX0" fmla="*/ 30268 w 30268"/>
                      <a:gd name="csY0" fmla="*/ 9313 h 9313"/>
                      <a:gd name="csX1" fmla="*/ 0 w 30268"/>
                      <a:gd name="csY1" fmla="*/ 0 h 931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30268" h="9313">
                        <a:moveTo>
                          <a:pt x="30268" y="9313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" name="Freeform: Shape 26">
                    <a:extLst>
                      <a:ext uri="{FF2B5EF4-FFF2-40B4-BE49-F238E27FC236}">
                        <a16:creationId xmlns:a16="http://schemas.microsoft.com/office/drawing/2014/main" id="{2FAC530E-757B-71A0-0995-093ADDAC0E43}"/>
                      </a:ext>
                    </a:extLst>
                  </p:cNvPr>
                  <p:cNvSpPr/>
                  <p:nvPr/>
                </p:nvSpPr>
                <p:spPr>
                  <a:xfrm>
                    <a:off x="6358890" y="3992880"/>
                    <a:ext cx="425873" cy="131868"/>
                  </a:xfrm>
                  <a:custGeom>
                    <a:avLst/>
                    <a:gdLst>
                      <a:gd name="csX0" fmla="*/ 425874 w 425873"/>
                      <a:gd name="csY0" fmla="*/ 131868 h 131868"/>
                      <a:gd name="csX1" fmla="*/ 0 w 425873"/>
                      <a:gd name="csY1" fmla="*/ 0 h 13186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425873" h="131868">
                        <a:moveTo>
                          <a:pt x="425874" y="131868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421500" sp="42150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" name="Freeform: Shape 27">
                    <a:extLst>
                      <a:ext uri="{FF2B5EF4-FFF2-40B4-BE49-F238E27FC236}">
                        <a16:creationId xmlns:a16="http://schemas.microsoft.com/office/drawing/2014/main" id="{7DBD6CB8-461B-49B1-991C-4A22486F7960}"/>
                      </a:ext>
                    </a:extLst>
                  </p:cNvPr>
                  <p:cNvSpPr/>
                  <p:nvPr/>
                </p:nvSpPr>
                <p:spPr>
                  <a:xfrm>
                    <a:off x="6300152" y="3942926"/>
                    <a:ext cx="30374" cy="41169"/>
                  </a:xfrm>
                  <a:custGeom>
                    <a:avLst/>
                    <a:gdLst>
                      <a:gd name="csX0" fmla="*/ 30374 w 30374"/>
                      <a:gd name="csY0" fmla="*/ 41169 h 41169"/>
                      <a:gd name="csX1" fmla="*/ 0 w 30374"/>
                      <a:gd name="csY1" fmla="*/ 31750 h 41169"/>
                      <a:gd name="csX2" fmla="*/ 0 w 30374"/>
                      <a:gd name="csY2" fmla="*/ 0 h 4116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30374" h="41169">
                        <a:moveTo>
                          <a:pt x="30374" y="41169"/>
                        </a:moveTo>
                        <a:lnTo>
                          <a:pt x="0" y="3175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52E21917-D734-2FEB-97BA-8001114763F9}"/>
                      </a:ext>
                    </a:extLst>
                  </p:cNvPr>
                  <p:cNvSpPr/>
                  <p:nvPr/>
                </p:nvSpPr>
                <p:spPr>
                  <a:xfrm>
                    <a:off x="6300152" y="2914861"/>
                    <a:ext cx="10583" cy="965729"/>
                  </a:xfrm>
                  <a:custGeom>
                    <a:avLst/>
                    <a:gdLst>
                      <a:gd name="csX0" fmla="*/ 0 w 10583"/>
                      <a:gd name="csY0" fmla="*/ 965729 h 965729"/>
                      <a:gd name="csX1" fmla="*/ 0 w 10583"/>
                      <a:gd name="csY1" fmla="*/ 0 h 96572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0583" h="965729">
                        <a:moveTo>
                          <a:pt x="0" y="965729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441750" sp="44175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71AFD5CC-2FC1-5B8D-3D3B-521878EA5C19}"/>
                      </a:ext>
                    </a:extLst>
                  </p:cNvPr>
                  <p:cNvSpPr/>
                  <p:nvPr/>
                </p:nvSpPr>
                <p:spPr>
                  <a:xfrm>
                    <a:off x="6300152" y="2851996"/>
                    <a:ext cx="10583" cy="31750"/>
                  </a:xfrm>
                  <a:custGeom>
                    <a:avLst/>
                    <a:gdLst>
                      <a:gd name="csX0" fmla="*/ 0 w 10583"/>
                      <a:gd name="csY0" fmla="*/ 31750 h 31750"/>
                      <a:gd name="csX1" fmla="*/ 0 w 10583"/>
                      <a:gd name="csY1" fmla="*/ 0 h 3175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0583" h="31750">
                        <a:moveTo>
                          <a:pt x="0" y="31750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" name="Graphic 18">
                  <a:extLst>
                    <a:ext uri="{FF2B5EF4-FFF2-40B4-BE49-F238E27FC236}">
                      <a16:creationId xmlns:a16="http://schemas.microsoft.com/office/drawing/2014/main" id="{EF891EEA-63D5-E731-1434-466A540D7723}"/>
                    </a:ext>
                  </a:extLst>
                </p:cNvPr>
                <p:cNvGrpSpPr/>
                <p:nvPr/>
              </p:nvGrpSpPr>
              <p:grpSpPr>
                <a:xfrm>
                  <a:off x="5614564" y="2846493"/>
                  <a:ext cx="685588" cy="1246293"/>
                  <a:chOff x="5614564" y="2846493"/>
                  <a:chExt cx="685588" cy="1246293"/>
                </a:xfrm>
                <a:noFill/>
              </p:grpSpPr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3F252453-860C-5482-A4DE-0A102FEB8814}"/>
                      </a:ext>
                    </a:extLst>
                  </p:cNvPr>
                  <p:cNvSpPr/>
                  <p:nvPr/>
                </p:nvSpPr>
                <p:spPr>
                  <a:xfrm>
                    <a:off x="6300152" y="2846493"/>
                    <a:ext cx="10583" cy="31750"/>
                  </a:xfrm>
                  <a:custGeom>
                    <a:avLst/>
                    <a:gdLst>
                      <a:gd name="csX0" fmla="*/ 0 w 10583"/>
                      <a:gd name="csY0" fmla="*/ 0 h 31750"/>
                      <a:gd name="csX1" fmla="*/ 0 w 10583"/>
                      <a:gd name="csY1" fmla="*/ 31750 h 3175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0583" h="31750">
                        <a:moveTo>
                          <a:pt x="0" y="0"/>
                        </a:moveTo>
                        <a:lnTo>
                          <a:pt x="0" y="3175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0432ABE3-434B-E69E-3E05-58FDFABAF257}"/>
                      </a:ext>
                    </a:extLst>
                  </p:cNvPr>
                  <p:cNvSpPr/>
                  <p:nvPr/>
                </p:nvSpPr>
                <p:spPr>
                  <a:xfrm>
                    <a:off x="6300152" y="2940790"/>
                    <a:ext cx="10583" cy="970809"/>
                  </a:xfrm>
                  <a:custGeom>
                    <a:avLst/>
                    <a:gdLst>
                      <a:gd name="csX0" fmla="*/ 0 w 10583"/>
                      <a:gd name="csY0" fmla="*/ 0 h 970809"/>
                      <a:gd name="csX1" fmla="*/ 0 w 10583"/>
                      <a:gd name="csY1" fmla="*/ 970809 h 97080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0583" h="970809">
                        <a:moveTo>
                          <a:pt x="0" y="0"/>
                        </a:moveTo>
                        <a:lnTo>
                          <a:pt x="0" y="970809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444000" sp="44400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2AAF3489-B765-6490-9555-9CBA80813CE7}"/>
                      </a:ext>
                    </a:extLst>
                  </p:cNvPr>
                  <p:cNvSpPr/>
                  <p:nvPr/>
                </p:nvSpPr>
                <p:spPr>
                  <a:xfrm>
                    <a:off x="6268931" y="3942926"/>
                    <a:ext cx="31220" cy="37147"/>
                  </a:xfrm>
                  <a:custGeom>
                    <a:avLst/>
                    <a:gdLst>
                      <a:gd name="csX0" fmla="*/ 31220 w 31220"/>
                      <a:gd name="csY0" fmla="*/ 0 h 37147"/>
                      <a:gd name="csX1" fmla="*/ 31220 w 31220"/>
                      <a:gd name="csY1" fmla="*/ 31750 h 37147"/>
                      <a:gd name="csX2" fmla="*/ 0 w 31220"/>
                      <a:gd name="csY2" fmla="*/ 37148 h 3714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31220" h="37147">
                        <a:moveTo>
                          <a:pt x="31220" y="0"/>
                        </a:moveTo>
                        <a:lnTo>
                          <a:pt x="31220" y="31750"/>
                        </a:lnTo>
                        <a:lnTo>
                          <a:pt x="0" y="37148"/>
                        </a:lnTo>
                      </a:path>
                    </a:pathLst>
                  </a:custGeom>
                  <a:noFill/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" name="Freeform: Shape 34">
                    <a:extLst>
                      <a:ext uri="{FF2B5EF4-FFF2-40B4-BE49-F238E27FC236}">
                        <a16:creationId xmlns:a16="http://schemas.microsoft.com/office/drawing/2014/main" id="{6BDDAFDC-9E91-4FA0-D94F-96F61EEE8E69}"/>
                      </a:ext>
                    </a:extLst>
                  </p:cNvPr>
                  <p:cNvSpPr/>
                  <p:nvPr/>
                </p:nvSpPr>
                <p:spPr>
                  <a:xfrm>
                    <a:off x="5674148" y="3989810"/>
                    <a:ext cx="538056" cy="92709"/>
                  </a:xfrm>
                  <a:custGeom>
                    <a:avLst/>
                    <a:gdLst>
                      <a:gd name="csX0" fmla="*/ 538056 w 538056"/>
                      <a:gd name="csY0" fmla="*/ 0 h 92709"/>
                      <a:gd name="csX1" fmla="*/ 0 w 538056"/>
                      <a:gd name="csY1" fmla="*/ 92710 h 9270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538056" h="92709">
                        <a:moveTo>
                          <a:pt x="538056" y="0"/>
                        </a:moveTo>
                        <a:lnTo>
                          <a:pt x="0" y="9271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407250" sp="40725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" name="Freeform: Shape 35">
                    <a:extLst>
                      <a:ext uri="{FF2B5EF4-FFF2-40B4-BE49-F238E27FC236}">
                        <a16:creationId xmlns:a16="http://schemas.microsoft.com/office/drawing/2014/main" id="{5CAB45A5-AB0B-1CD2-5B43-087EACEED01F}"/>
                      </a:ext>
                    </a:extLst>
                  </p:cNvPr>
                  <p:cNvSpPr/>
                  <p:nvPr/>
                </p:nvSpPr>
                <p:spPr>
                  <a:xfrm>
                    <a:off x="5614564" y="4087389"/>
                    <a:ext cx="31326" cy="5397"/>
                  </a:xfrm>
                  <a:custGeom>
                    <a:avLst/>
                    <a:gdLst>
                      <a:gd name="csX0" fmla="*/ 31326 w 31326"/>
                      <a:gd name="csY0" fmla="*/ 0 h 5397"/>
                      <a:gd name="csX1" fmla="*/ 0 w 31326"/>
                      <a:gd name="csY1" fmla="*/ 5398 h 539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31326" h="5397">
                        <a:moveTo>
                          <a:pt x="31326" y="0"/>
                        </a:moveTo>
                        <a:lnTo>
                          <a:pt x="0" y="5398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5A50F7A-9EA2-CE8B-9509-AE9A3FF58458}"/>
                  </a:ext>
                </a:extLst>
              </p:cNvPr>
              <p:cNvSpPr/>
              <p:nvPr/>
            </p:nvSpPr>
            <p:spPr>
              <a:xfrm>
                <a:off x="5614564" y="2954549"/>
                <a:ext cx="157797" cy="1379537"/>
              </a:xfrm>
              <a:custGeom>
                <a:avLst/>
                <a:gdLst>
                  <a:gd name="csX0" fmla="*/ 0 w 157797"/>
                  <a:gd name="csY0" fmla="*/ 1138237 h 1379537"/>
                  <a:gd name="csX1" fmla="*/ 2858 w 157797"/>
                  <a:gd name="csY1" fmla="*/ 0 h 1379537"/>
                  <a:gd name="csX2" fmla="*/ 157797 w 157797"/>
                  <a:gd name="csY2" fmla="*/ 250084 h 1379537"/>
                  <a:gd name="csX3" fmla="*/ 157797 w 157797"/>
                  <a:gd name="csY3" fmla="*/ 1379537 h 1379537"/>
                  <a:gd name="csX4" fmla="*/ 0 w 157797"/>
                  <a:gd name="csY4" fmla="*/ 1138237 h 137953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57797" h="1379537">
                    <a:moveTo>
                      <a:pt x="0" y="1138237"/>
                    </a:moveTo>
                    <a:lnTo>
                      <a:pt x="2858" y="0"/>
                    </a:lnTo>
                    <a:lnTo>
                      <a:pt x="157797" y="250084"/>
                    </a:lnTo>
                    <a:lnTo>
                      <a:pt x="157797" y="1379537"/>
                    </a:lnTo>
                    <a:lnTo>
                      <a:pt x="0" y="1138237"/>
                    </a:lnTo>
                    <a:close/>
                  </a:path>
                </a:pathLst>
              </a:custGeom>
              <a:noFill/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91E7979-A4E7-DFAF-E4BB-6723F539869C}"/>
                  </a:ext>
                </a:extLst>
              </p:cNvPr>
              <p:cNvSpPr/>
              <p:nvPr/>
            </p:nvSpPr>
            <p:spPr>
              <a:xfrm>
                <a:off x="6556057" y="3018684"/>
                <a:ext cx="318664" cy="1343871"/>
              </a:xfrm>
              <a:custGeom>
                <a:avLst/>
                <a:gdLst>
                  <a:gd name="csX0" fmla="*/ 1165 w 318664"/>
                  <a:gd name="csY0" fmla="*/ 1343872 h 1343871"/>
                  <a:gd name="csX1" fmla="*/ 0 w 318664"/>
                  <a:gd name="csY1" fmla="*/ 212090 h 1343871"/>
                  <a:gd name="csX2" fmla="*/ 318665 w 318664"/>
                  <a:gd name="csY2" fmla="*/ 0 h 1343871"/>
                  <a:gd name="csX3" fmla="*/ 315807 w 318664"/>
                  <a:gd name="csY3" fmla="*/ 1133052 h 1343871"/>
                  <a:gd name="csX4" fmla="*/ 1165 w 318664"/>
                  <a:gd name="csY4" fmla="*/ 1343872 h 13438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18664" h="1343871">
                    <a:moveTo>
                      <a:pt x="1165" y="1343872"/>
                    </a:moveTo>
                    <a:lnTo>
                      <a:pt x="0" y="212090"/>
                    </a:lnTo>
                    <a:lnTo>
                      <a:pt x="318665" y="0"/>
                    </a:lnTo>
                    <a:lnTo>
                      <a:pt x="315807" y="1133052"/>
                    </a:lnTo>
                    <a:lnTo>
                      <a:pt x="1165" y="1343872"/>
                    </a:lnTo>
                    <a:close/>
                  </a:path>
                </a:pathLst>
              </a:custGeom>
              <a:noFill/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2A757B2-F611-1287-7365-C1AD72EA8BE6}"/>
                  </a:ext>
                </a:extLst>
              </p:cNvPr>
              <p:cNvSpPr/>
              <p:nvPr/>
            </p:nvSpPr>
            <p:spPr>
              <a:xfrm>
                <a:off x="5617421" y="2846493"/>
                <a:ext cx="1257299" cy="384280"/>
              </a:xfrm>
              <a:custGeom>
                <a:avLst/>
                <a:gdLst>
                  <a:gd name="csX0" fmla="*/ 938635 w 1257299"/>
                  <a:gd name="csY0" fmla="*/ 384281 h 384280"/>
                  <a:gd name="csX1" fmla="*/ 154940 w 1257299"/>
                  <a:gd name="csY1" fmla="*/ 358140 h 384280"/>
                  <a:gd name="csX2" fmla="*/ 0 w 1257299"/>
                  <a:gd name="csY2" fmla="*/ 108056 h 384280"/>
                  <a:gd name="csX3" fmla="*/ 682730 w 1257299"/>
                  <a:gd name="csY3" fmla="*/ 0 h 384280"/>
                  <a:gd name="csX4" fmla="*/ 1257300 w 1257299"/>
                  <a:gd name="csY4" fmla="*/ 172191 h 384280"/>
                  <a:gd name="csX5" fmla="*/ 938635 w 1257299"/>
                  <a:gd name="csY5" fmla="*/ 384281 h 3842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257299" h="384280">
                    <a:moveTo>
                      <a:pt x="938635" y="384281"/>
                    </a:moveTo>
                    <a:lnTo>
                      <a:pt x="154940" y="358140"/>
                    </a:lnTo>
                    <a:lnTo>
                      <a:pt x="0" y="108056"/>
                    </a:lnTo>
                    <a:lnTo>
                      <a:pt x="682730" y="0"/>
                    </a:lnTo>
                    <a:lnTo>
                      <a:pt x="1257300" y="172191"/>
                    </a:lnTo>
                    <a:lnTo>
                      <a:pt x="938635" y="384281"/>
                    </a:lnTo>
                    <a:close/>
                  </a:path>
                </a:pathLst>
              </a:custGeom>
              <a:noFill/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5AE1E42-7696-6B4D-E24B-AF4DE650511C}"/>
                </a:ext>
              </a:extLst>
            </p:cNvPr>
            <p:cNvSpPr/>
            <p:nvPr/>
          </p:nvSpPr>
          <p:spPr>
            <a:xfrm rot="742786">
              <a:off x="8629110" y="3072319"/>
              <a:ext cx="2975" cy="1157757"/>
            </a:xfrm>
            <a:custGeom>
              <a:avLst/>
              <a:gdLst>
                <a:gd name="csX0" fmla="*/ 2858 w 2857"/>
                <a:gd name="csY0" fmla="*/ 0 h 1133051"/>
                <a:gd name="csX1" fmla="*/ 0 w 2857"/>
                <a:gd name="csY1" fmla="*/ 1133052 h 11330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857" h="1133051">
                  <a:moveTo>
                    <a:pt x="2858" y="0"/>
                  </a:moveTo>
                  <a:lnTo>
                    <a:pt x="0" y="1133052"/>
                  </a:lnTo>
                </a:path>
              </a:pathLst>
            </a:custGeom>
            <a:ln w="50800" cap="rnd">
              <a:solidFill>
                <a:srgbClr val="971D20"/>
              </a:solidFill>
              <a:prstDash val="solid"/>
              <a:round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68B961F-A7A1-3ADC-AB49-48F5224A3988}"/>
                </a:ext>
              </a:extLst>
            </p:cNvPr>
            <p:cNvSpPr/>
            <p:nvPr/>
          </p:nvSpPr>
          <p:spPr>
            <a:xfrm rot="742786">
              <a:off x="7472249" y="2768420"/>
              <a:ext cx="1306105" cy="396337"/>
            </a:xfrm>
            <a:custGeom>
              <a:avLst/>
              <a:gdLst>
                <a:gd name="csX0" fmla="*/ 939800 w 1254442"/>
                <a:gd name="csY0" fmla="*/ 387879 h 387879"/>
                <a:gd name="csX1" fmla="*/ 154940 w 1254442"/>
                <a:gd name="csY1" fmla="*/ 359410 h 387879"/>
                <a:gd name="csX2" fmla="*/ 0 w 1254442"/>
                <a:gd name="csY2" fmla="*/ 119486 h 387879"/>
                <a:gd name="csX3" fmla="*/ 682730 w 1254442"/>
                <a:gd name="csY3" fmla="*/ 0 h 387879"/>
                <a:gd name="csX4" fmla="*/ 1254442 w 1254442"/>
                <a:gd name="csY4" fmla="*/ 177059 h 387879"/>
                <a:gd name="csX5" fmla="*/ 939800 w 1254442"/>
                <a:gd name="csY5" fmla="*/ 387879 h 3878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254442" h="387879">
                  <a:moveTo>
                    <a:pt x="939800" y="387879"/>
                  </a:moveTo>
                  <a:lnTo>
                    <a:pt x="154940" y="359410"/>
                  </a:lnTo>
                  <a:lnTo>
                    <a:pt x="0" y="119486"/>
                  </a:lnTo>
                  <a:lnTo>
                    <a:pt x="682730" y="0"/>
                  </a:lnTo>
                  <a:lnTo>
                    <a:pt x="1254442" y="177059"/>
                  </a:lnTo>
                  <a:lnTo>
                    <a:pt x="939800" y="387879"/>
                  </a:lnTo>
                  <a:close/>
                </a:path>
              </a:pathLst>
            </a:custGeom>
            <a:noFill/>
            <a:ln w="50800" cap="rnd">
              <a:solidFill>
                <a:srgbClr val="285782"/>
              </a:solidFill>
              <a:prstDash val="solid"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600" name="Group 25599" descr="Prism with perimeter of the base highlighted in blue to match the variable P in the formula; similarly, the height is highlighted in red to match the variable h in the formula; and the base is yellow to match the variable B of the formula">
            <a:extLst>
              <a:ext uri="{FF2B5EF4-FFF2-40B4-BE49-F238E27FC236}">
                <a16:creationId xmlns:a16="http://schemas.microsoft.com/office/drawing/2014/main" id="{34DD2464-8676-B8D9-2178-C901819C1CCA}"/>
              </a:ext>
            </a:extLst>
          </p:cNvPr>
          <p:cNvGrpSpPr/>
          <p:nvPr/>
        </p:nvGrpSpPr>
        <p:grpSpPr>
          <a:xfrm>
            <a:off x="7120683" y="735180"/>
            <a:ext cx="1138186" cy="1536735"/>
            <a:chOff x="7120683" y="735180"/>
            <a:chExt cx="1138186" cy="153673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97F199A-D886-CEAA-B020-D32FEF95FE65}"/>
                </a:ext>
              </a:extLst>
            </p:cNvPr>
            <p:cNvSpPr/>
            <p:nvPr/>
          </p:nvSpPr>
          <p:spPr>
            <a:xfrm rot="20863426">
              <a:off x="7383175" y="1989339"/>
              <a:ext cx="875694" cy="267876"/>
            </a:xfrm>
            <a:custGeom>
              <a:avLst/>
              <a:gdLst>
                <a:gd name="csX0" fmla="*/ 805008 w 848392"/>
                <a:gd name="csY0" fmla="*/ 73353 h 259524"/>
                <a:gd name="csX1" fmla="*/ 610910 w 848392"/>
                <a:gd name="csY1" fmla="*/ 246602 h 259524"/>
                <a:gd name="csX2" fmla="*/ 43431 w 848392"/>
                <a:gd name="csY2" fmla="*/ 186171 h 259524"/>
                <a:gd name="csX3" fmla="*/ 237529 w 848392"/>
                <a:gd name="csY3" fmla="*/ 12922 h 259524"/>
                <a:gd name="csX4" fmla="*/ 805008 w 848392"/>
                <a:gd name="csY4" fmla="*/ 73353 h 259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48392" h="259524">
                  <a:moveTo>
                    <a:pt x="805008" y="73353"/>
                  </a:moveTo>
                  <a:cubicBezTo>
                    <a:pt x="908089" y="137911"/>
                    <a:pt x="821200" y="215487"/>
                    <a:pt x="610910" y="246602"/>
                  </a:cubicBezTo>
                  <a:cubicBezTo>
                    <a:pt x="400619" y="277717"/>
                    <a:pt x="146619" y="250730"/>
                    <a:pt x="43431" y="186171"/>
                  </a:cubicBezTo>
                  <a:cubicBezTo>
                    <a:pt x="-59756" y="121613"/>
                    <a:pt x="27238" y="44037"/>
                    <a:pt x="237529" y="12922"/>
                  </a:cubicBezTo>
                  <a:cubicBezTo>
                    <a:pt x="447820" y="-18193"/>
                    <a:pt x="701820" y="8794"/>
                    <a:pt x="805008" y="7335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31750"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5" name="Graphic 18">
              <a:extLst>
                <a:ext uri="{FF2B5EF4-FFF2-40B4-BE49-F238E27FC236}">
                  <a16:creationId xmlns:a16="http://schemas.microsoft.com/office/drawing/2014/main" id="{82B3F3F2-436F-C775-B1A7-D045E7F8998D}"/>
                </a:ext>
              </a:extLst>
            </p:cNvPr>
            <p:cNvGrpSpPr/>
            <p:nvPr/>
          </p:nvGrpSpPr>
          <p:grpSpPr>
            <a:xfrm rot="20863426">
              <a:off x="7246260" y="735180"/>
              <a:ext cx="878400" cy="1536735"/>
              <a:chOff x="7327467" y="2899928"/>
              <a:chExt cx="851014" cy="1488824"/>
            </a:xfrm>
            <a:noFill/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E97F2B3-EDC6-91BD-BD3E-26A0CB03E987}"/>
                  </a:ext>
                </a:extLst>
              </p:cNvPr>
              <p:cNvSpPr/>
              <p:nvPr/>
            </p:nvSpPr>
            <p:spPr>
              <a:xfrm>
                <a:off x="8177847" y="3016461"/>
                <a:ext cx="634" cy="1242483"/>
              </a:xfrm>
              <a:custGeom>
                <a:avLst/>
                <a:gdLst>
                  <a:gd name="csX0" fmla="*/ 635 w 634"/>
                  <a:gd name="csY0" fmla="*/ 1242484 h 1242483"/>
                  <a:gd name="csX1" fmla="*/ 0 w 634"/>
                  <a:gd name="csY1" fmla="*/ 0 h 12424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634" h="1242483">
                    <a:moveTo>
                      <a:pt x="635" y="1242484"/>
                    </a:moveTo>
                    <a:lnTo>
                      <a:pt x="0" y="0"/>
                    </a:lnTo>
                  </a:path>
                </a:pathLst>
              </a:custGeom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7" name="Graphic 18">
                <a:extLst>
                  <a:ext uri="{FF2B5EF4-FFF2-40B4-BE49-F238E27FC236}">
                    <a16:creationId xmlns:a16="http://schemas.microsoft.com/office/drawing/2014/main" id="{C2C50704-8FA4-CD91-96EE-27F0018D8B5C}"/>
                  </a:ext>
                </a:extLst>
              </p:cNvPr>
              <p:cNvGrpSpPr/>
              <p:nvPr/>
            </p:nvGrpSpPr>
            <p:grpSpPr>
              <a:xfrm>
                <a:off x="7327467" y="2899928"/>
                <a:ext cx="851014" cy="1488824"/>
                <a:chOff x="7327467" y="2899928"/>
                <a:chExt cx="851014" cy="1488824"/>
              </a:xfrm>
              <a:noFill/>
            </p:grpSpPr>
            <p:grpSp>
              <p:nvGrpSpPr>
                <p:cNvPr id="48" name="Graphic 18">
                  <a:extLst>
                    <a:ext uri="{FF2B5EF4-FFF2-40B4-BE49-F238E27FC236}">
                      <a16:creationId xmlns:a16="http://schemas.microsoft.com/office/drawing/2014/main" id="{83C853B5-5CD6-2273-61E4-234B813E05A7}"/>
                    </a:ext>
                  </a:extLst>
                </p:cNvPr>
                <p:cNvGrpSpPr/>
                <p:nvPr/>
              </p:nvGrpSpPr>
              <p:grpSpPr>
                <a:xfrm>
                  <a:off x="7327467" y="4129154"/>
                  <a:ext cx="851014" cy="129790"/>
                  <a:chOff x="7327467" y="4129154"/>
                  <a:chExt cx="851014" cy="129790"/>
                </a:xfrm>
                <a:noFill/>
              </p:grpSpPr>
              <p:sp>
                <p:nvSpPr>
                  <p:cNvPr id="49" name="Freeform: Shape 48">
                    <a:extLst>
                      <a:ext uri="{FF2B5EF4-FFF2-40B4-BE49-F238E27FC236}">
                        <a16:creationId xmlns:a16="http://schemas.microsoft.com/office/drawing/2014/main" id="{4692270B-3DA3-0815-F355-F7974D9C077F}"/>
                      </a:ext>
                    </a:extLst>
                  </p:cNvPr>
                  <p:cNvSpPr/>
                  <p:nvPr/>
                </p:nvSpPr>
                <p:spPr>
                  <a:xfrm>
                    <a:off x="8167052" y="4229946"/>
                    <a:ext cx="11430" cy="28998"/>
                  </a:xfrm>
                  <a:custGeom>
                    <a:avLst/>
                    <a:gdLst>
                      <a:gd name="csX0" fmla="*/ 11430 w 11430"/>
                      <a:gd name="csY0" fmla="*/ 28999 h 28998"/>
                      <a:gd name="csX1" fmla="*/ 0 w 11430"/>
                      <a:gd name="csY1" fmla="*/ 0 h 2899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1430" h="28998">
                        <a:moveTo>
                          <a:pt x="11430" y="28999"/>
                        </a:moveTo>
                        <a:cubicBezTo>
                          <a:pt x="11218" y="19368"/>
                          <a:pt x="7514" y="9631"/>
                          <a:pt x="0" y="0"/>
                        </a:cubicBezTo>
                      </a:path>
                    </a:pathLst>
                  </a:custGeom>
                  <a:noFill/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" name="Freeform: Shape 49">
                    <a:extLst>
                      <a:ext uri="{FF2B5EF4-FFF2-40B4-BE49-F238E27FC236}">
                        <a16:creationId xmlns:a16="http://schemas.microsoft.com/office/drawing/2014/main" id="{D22CD164-6CBC-BCDE-D483-4C9CD589694A}"/>
                      </a:ext>
                    </a:extLst>
                  </p:cNvPr>
                  <p:cNvSpPr/>
                  <p:nvPr/>
                </p:nvSpPr>
                <p:spPr>
                  <a:xfrm>
                    <a:off x="7362507" y="4129154"/>
                    <a:ext cx="750887" cy="77614"/>
                  </a:xfrm>
                  <a:custGeom>
                    <a:avLst/>
                    <a:gdLst>
                      <a:gd name="csX0" fmla="*/ 750888 w 750887"/>
                      <a:gd name="csY0" fmla="*/ 61528 h 77614"/>
                      <a:gd name="csX1" fmla="*/ 203200 w 750887"/>
                      <a:gd name="csY1" fmla="*/ 12950 h 77614"/>
                      <a:gd name="csX2" fmla="*/ 0 w 750887"/>
                      <a:gd name="csY2" fmla="*/ 77614 h 77614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750887" h="77614">
                        <a:moveTo>
                          <a:pt x="750888" y="61528"/>
                        </a:moveTo>
                        <a:cubicBezTo>
                          <a:pt x="636694" y="5648"/>
                          <a:pt x="400686" y="-16260"/>
                          <a:pt x="203200" y="12950"/>
                        </a:cubicBezTo>
                        <a:cubicBezTo>
                          <a:pt x="108479" y="26920"/>
                          <a:pt x="38735" y="50310"/>
                          <a:pt x="0" y="77614"/>
                        </a:cubicBezTo>
                      </a:path>
                    </a:pathLst>
                  </a:custGeom>
                  <a:noFill/>
                  <a:ln w="26458" cap="rnd">
                    <a:solidFill>
                      <a:srgbClr val="000000"/>
                    </a:solidFill>
                    <a:custDash>
                      <a:ds d="474750" sp="47475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" name="Freeform: Shape 50">
                    <a:extLst>
                      <a:ext uri="{FF2B5EF4-FFF2-40B4-BE49-F238E27FC236}">
                        <a16:creationId xmlns:a16="http://schemas.microsoft.com/office/drawing/2014/main" id="{45DB7360-E69E-D3E2-6832-5E9B4F5D5DF4}"/>
                      </a:ext>
                    </a:extLst>
                  </p:cNvPr>
                  <p:cNvSpPr/>
                  <p:nvPr/>
                </p:nvSpPr>
                <p:spPr>
                  <a:xfrm>
                    <a:off x="7327467" y="4229629"/>
                    <a:ext cx="10486" cy="29316"/>
                  </a:xfrm>
                  <a:custGeom>
                    <a:avLst/>
                    <a:gdLst>
                      <a:gd name="csX0" fmla="*/ 10486 w 10486"/>
                      <a:gd name="csY0" fmla="*/ 0 h 29316"/>
                      <a:gd name="csX1" fmla="*/ 9 w 10486"/>
                      <a:gd name="csY1" fmla="*/ 29316 h 29316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0486" h="29316">
                        <a:moveTo>
                          <a:pt x="10486" y="0"/>
                        </a:moveTo>
                        <a:cubicBezTo>
                          <a:pt x="3396" y="9525"/>
                          <a:pt x="-202" y="19473"/>
                          <a:pt x="9" y="29316"/>
                        </a:cubicBezTo>
                      </a:path>
                    </a:pathLst>
                  </a:custGeom>
                  <a:noFill/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CDABF4B6-C820-99B9-23D0-3C7972382B88}"/>
                    </a:ext>
                  </a:extLst>
                </p:cNvPr>
                <p:cNvSpPr/>
                <p:nvPr/>
              </p:nvSpPr>
              <p:spPr>
                <a:xfrm>
                  <a:off x="7327470" y="4258945"/>
                  <a:ext cx="851012" cy="129808"/>
                </a:xfrm>
                <a:custGeom>
                  <a:avLst/>
                  <a:gdLst>
                    <a:gd name="csX0" fmla="*/ 851012 w 851012"/>
                    <a:gd name="csY0" fmla="*/ 0 h 129808"/>
                    <a:gd name="csX1" fmla="*/ 807514 w 851012"/>
                    <a:gd name="csY1" fmla="*/ 56409 h 129808"/>
                    <a:gd name="csX2" fmla="*/ 238237 w 851012"/>
                    <a:gd name="csY2" fmla="*/ 116840 h 129808"/>
                    <a:gd name="csX3" fmla="*/ 6 w 851012"/>
                    <a:gd name="csY3" fmla="*/ 0 h 12980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851012" h="129808">
                      <a:moveTo>
                        <a:pt x="851012" y="0"/>
                      </a:moveTo>
                      <a:cubicBezTo>
                        <a:pt x="850694" y="18944"/>
                        <a:pt x="836618" y="38206"/>
                        <a:pt x="807514" y="56409"/>
                      </a:cubicBezTo>
                      <a:cubicBezTo>
                        <a:pt x="704116" y="120967"/>
                        <a:pt x="449163" y="148061"/>
                        <a:pt x="238237" y="116840"/>
                      </a:cubicBezTo>
                      <a:cubicBezTo>
                        <a:pt x="86790" y="94509"/>
                        <a:pt x="-840" y="48154"/>
                        <a:pt x="6" y="0"/>
                      </a:cubicBezTo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AFEB3494-DB0D-A0F9-A40A-F3EB3329529C}"/>
                    </a:ext>
                  </a:extLst>
                </p:cNvPr>
                <p:cNvSpPr/>
                <p:nvPr/>
              </p:nvSpPr>
              <p:spPr>
                <a:xfrm>
                  <a:off x="7329494" y="2899928"/>
                  <a:ext cx="848346" cy="259524"/>
                </a:xfrm>
                <a:custGeom>
                  <a:avLst/>
                  <a:gdLst>
                    <a:gd name="csX0" fmla="*/ 804961 w 848346"/>
                    <a:gd name="csY0" fmla="*/ 73353 h 259524"/>
                    <a:gd name="csX1" fmla="*/ 610863 w 848346"/>
                    <a:gd name="csY1" fmla="*/ 246602 h 259524"/>
                    <a:gd name="csX2" fmla="*/ 43385 w 848346"/>
                    <a:gd name="csY2" fmla="*/ 186171 h 259524"/>
                    <a:gd name="csX3" fmla="*/ 237483 w 848346"/>
                    <a:gd name="csY3" fmla="*/ 12922 h 259524"/>
                    <a:gd name="csX4" fmla="*/ 804961 w 848346"/>
                    <a:gd name="csY4" fmla="*/ 73353 h 25952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48346" h="259524">
                      <a:moveTo>
                        <a:pt x="804961" y="73353"/>
                      </a:moveTo>
                      <a:cubicBezTo>
                        <a:pt x="908043" y="137911"/>
                        <a:pt x="821154" y="215487"/>
                        <a:pt x="610863" y="246602"/>
                      </a:cubicBezTo>
                      <a:cubicBezTo>
                        <a:pt x="400573" y="277717"/>
                        <a:pt x="146573" y="250730"/>
                        <a:pt x="43385" y="186171"/>
                      </a:cubicBezTo>
                      <a:cubicBezTo>
                        <a:pt x="-59697" y="121613"/>
                        <a:pt x="27192" y="44037"/>
                        <a:pt x="237483" y="12922"/>
                      </a:cubicBezTo>
                      <a:cubicBezTo>
                        <a:pt x="447774" y="-18193"/>
                        <a:pt x="701774" y="8794"/>
                        <a:pt x="804961" y="73353"/>
                      </a:cubicBezTo>
                      <a:close/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303D1CA2-0795-A4E8-44E6-0FF099597DDD}"/>
                    </a:ext>
                  </a:extLst>
                </p:cNvPr>
                <p:cNvSpPr/>
                <p:nvPr/>
              </p:nvSpPr>
              <p:spPr>
                <a:xfrm>
                  <a:off x="7327476" y="3016038"/>
                  <a:ext cx="2010" cy="1242906"/>
                </a:xfrm>
                <a:custGeom>
                  <a:avLst/>
                  <a:gdLst>
                    <a:gd name="csX0" fmla="*/ 0 w 2010"/>
                    <a:gd name="csY0" fmla="*/ 1242907 h 1242906"/>
                    <a:gd name="csX1" fmla="*/ 2011 w 2010"/>
                    <a:gd name="csY1" fmla="*/ 0 h 124290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10" h="1242906">
                      <a:moveTo>
                        <a:pt x="0" y="1242907"/>
                      </a:moveTo>
                      <a:lnTo>
                        <a:pt x="2011" y="0"/>
                      </a:lnTo>
                    </a:path>
                  </a:pathLst>
                </a:custGeom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67861B8-00EC-9366-1699-51CE703E2ACE}"/>
                </a:ext>
              </a:extLst>
            </p:cNvPr>
            <p:cNvSpPr/>
            <p:nvPr/>
          </p:nvSpPr>
          <p:spPr>
            <a:xfrm rot="20863426">
              <a:off x="8112855" y="776648"/>
              <a:ext cx="1201" cy="1268156"/>
            </a:xfrm>
            <a:custGeom>
              <a:avLst/>
              <a:gdLst>
                <a:gd name="csX0" fmla="*/ 1164 w 1164"/>
                <a:gd name="csY0" fmla="*/ 0 h 1228619"/>
                <a:gd name="csX1" fmla="*/ 0 w 1164"/>
                <a:gd name="csY1" fmla="*/ 1228619 h 12286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164" h="1228619">
                  <a:moveTo>
                    <a:pt x="1164" y="0"/>
                  </a:moveTo>
                  <a:lnTo>
                    <a:pt x="0" y="1228619"/>
                  </a:lnTo>
                </a:path>
              </a:pathLst>
            </a:custGeom>
            <a:ln w="50800" cap="rnd">
              <a:solidFill>
                <a:srgbClr val="971D20"/>
              </a:solidFill>
              <a:prstDash val="solid"/>
              <a:round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DF04CD0-94B9-DBA3-997F-10DB798E9899}"/>
                </a:ext>
              </a:extLst>
            </p:cNvPr>
            <p:cNvSpPr/>
            <p:nvPr/>
          </p:nvSpPr>
          <p:spPr>
            <a:xfrm rot="20863426">
              <a:off x="7120683" y="749414"/>
              <a:ext cx="875694" cy="267876"/>
            </a:xfrm>
            <a:custGeom>
              <a:avLst/>
              <a:gdLst>
                <a:gd name="csX0" fmla="*/ 805008 w 848392"/>
                <a:gd name="csY0" fmla="*/ 73353 h 259524"/>
                <a:gd name="csX1" fmla="*/ 610910 w 848392"/>
                <a:gd name="csY1" fmla="*/ 246602 h 259524"/>
                <a:gd name="csX2" fmla="*/ 43431 w 848392"/>
                <a:gd name="csY2" fmla="*/ 186171 h 259524"/>
                <a:gd name="csX3" fmla="*/ 237529 w 848392"/>
                <a:gd name="csY3" fmla="*/ 12922 h 259524"/>
                <a:gd name="csX4" fmla="*/ 805008 w 848392"/>
                <a:gd name="csY4" fmla="*/ 73353 h 259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48392" h="259524">
                  <a:moveTo>
                    <a:pt x="805008" y="73353"/>
                  </a:moveTo>
                  <a:cubicBezTo>
                    <a:pt x="908089" y="137911"/>
                    <a:pt x="821200" y="215487"/>
                    <a:pt x="610910" y="246602"/>
                  </a:cubicBezTo>
                  <a:cubicBezTo>
                    <a:pt x="400619" y="277717"/>
                    <a:pt x="146619" y="250730"/>
                    <a:pt x="43431" y="186171"/>
                  </a:cubicBezTo>
                  <a:cubicBezTo>
                    <a:pt x="-59756" y="121613"/>
                    <a:pt x="27238" y="44037"/>
                    <a:pt x="237529" y="12922"/>
                  </a:cubicBezTo>
                  <a:cubicBezTo>
                    <a:pt x="447820" y="-18193"/>
                    <a:pt x="701820" y="8794"/>
                    <a:pt x="805008" y="73353"/>
                  </a:cubicBezTo>
                  <a:close/>
                </a:path>
              </a:pathLst>
            </a:custGeom>
            <a:noFill/>
            <a:ln w="50800" cap="rnd">
              <a:solidFill>
                <a:srgbClr val="285782"/>
              </a:solidFill>
              <a:prstDash val="solid"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C77C489-F074-E03B-21C5-B5A61F3F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40" y="2588121"/>
            <a:ext cx="2011680" cy="40233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descr="B = (area of the base)">
            <a:extLst>
              <a:ext uri="{FF2B5EF4-FFF2-40B4-BE49-F238E27FC236}">
                <a16:creationId xmlns:a16="http://schemas.microsoft.com/office/drawing/2014/main" id="{3671A9F6-E9CF-67B2-60E3-727EB51F62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889259"/>
              </p:ext>
            </p:extLst>
          </p:nvPr>
        </p:nvGraphicFramePr>
        <p:xfrm>
          <a:off x="670483" y="2612319"/>
          <a:ext cx="1892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92160" imgH="380880" progId="Equation.DSMT4">
                  <p:embed/>
                </p:oleObj>
              </mc:Choice>
              <mc:Fallback>
                <p:oleObj name="Equation" r:id="rId4" imgW="1892160" imgH="380880" progId="Equation.DSMT4">
                  <p:embed/>
                  <p:pic>
                    <p:nvPicPr>
                      <p:cNvPr id="11" name="Object 10" descr="B = (area of the base)">
                        <a:extLst>
                          <a:ext uri="{FF2B5EF4-FFF2-40B4-BE49-F238E27FC236}">
                            <a16:creationId xmlns:a16="http://schemas.microsoft.com/office/drawing/2014/main" id="{3671A9F6-E9CF-67B2-60E3-727EB51F62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0483" y="2612319"/>
                        <a:ext cx="18923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3F914DC-6646-1625-36ED-A9C0A752D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93055" y="3225946"/>
            <a:ext cx="2531533" cy="4023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Object 11" descr="P = (perimeter of the base)">
            <a:extLst>
              <a:ext uri="{FF2B5EF4-FFF2-40B4-BE49-F238E27FC236}">
                <a16:creationId xmlns:a16="http://schemas.microsoft.com/office/drawing/2014/main" id="{4A4F56FD-7709-AED8-8D02-6F2ED4E6BC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8086758"/>
              </p:ext>
            </p:extLst>
          </p:nvPr>
        </p:nvGraphicFramePr>
        <p:xfrm>
          <a:off x="2324658" y="3239360"/>
          <a:ext cx="2451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50880" imgH="380880" progId="Equation.DSMT4">
                  <p:embed/>
                </p:oleObj>
              </mc:Choice>
              <mc:Fallback>
                <p:oleObj name="Equation" r:id="rId6" imgW="2450880" imgH="380880" progId="Equation.DSMT4">
                  <p:embed/>
                  <p:pic>
                    <p:nvPicPr>
                      <p:cNvPr id="12" name="Object 11" descr="P = (perimeter of the base)">
                        <a:extLst>
                          <a:ext uri="{FF2B5EF4-FFF2-40B4-BE49-F238E27FC236}">
                            <a16:creationId xmlns:a16="http://schemas.microsoft.com/office/drawing/2014/main" id="{4A4F56FD-7709-AED8-8D02-6F2ED4E6BC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24658" y="3239360"/>
                        <a:ext cx="24511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F8EBB0-9C0E-3F25-14AA-0EE52A5A3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96248" y="1857652"/>
            <a:ext cx="2340864" cy="402336"/>
          </a:xfrm>
          <a:prstGeom prst="roundRect">
            <a:avLst/>
          </a:prstGeom>
          <a:solidFill>
            <a:srgbClr val="E1A3A3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Object 9" descr="h = (height of the prism)">
            <a:extLst>
              <a:ext uri="{FF2B5EF4-FFF2-40B4-BE49-F238E27FC236}">
                <a16:creationId xmlns:a16="http://schemas.microsoft.com/office/drawing/2014/main" id="{551B51A6-000D-D518-E15C-C72E6B1749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036598"/>
              </p:ext>
            </p:extLst>
          </p:nvPr>
        </p:nvGraphicFramePr>
        <p:xfrm>
          <a:off x="4253103" y="1870891"/>
          <a:ext cx="2222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222280" imgH="380880" progId="Equation.DSMT4">
                  <p:embed/>
                </p:oleObj>
              </mc:Choice>
              <mc:Fallback>
                <p:oleObj name="Equation" r:id="rId8" imgW="2222280" imgH="380880" progId="Equation.DSMT4">
                  <p:embed/>
                  <p:pic>
                    <p:nvPicPr>
                      <p:cNvPr id="10" name="Object 9" descr="h = (height of the prism)">
                        <a:extLst>
                          <a:ext uri="{FF2B5EF4-FFF2-40B4-BE49-F238E27FC236}">
                            <a16:creationId xmlns:a16="http://schemas.microsoft.com/office/drawing/2014/main" id="{551B51A6-000D-D518-E15C-C72E6B1749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253103" y="1870891"/>
                        <a:ext cx="22225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5421A61-064C-A634-620B-73D709DE0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002520" y="1635677"/>
            <a:ext cx="1164167" cy="412475"/>
          </a:xfrm>
          <a:prstGeom prst="straightConnector1">
            <a:avLst/>
          </a:prstGeom>
          <a:ln>
            <a:solidFill>
              <a:srgbClr val="E1A3A3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B76423F-0660-E898-5484-650FD97D0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15683" y="1877966"/>
            <a:ext cx="867837" cy="12957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21837D2-1D05-54BD-E1D0-CE5D855D9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554720" y="1877595"/>
            <a:ext cx="425979" cy="6413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993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666" y="559689"/>
            <a:ext cx="5098084" cy="2012061"/>
          </a:xfrm>
        </p:spPr>
        <p:txBody>
          <a:bodyPr>
            <a:normAutofit/>
          </a:bodyPr>
          <a:lstStyle/>
          <a:p>
            <a:r>
              <a:rPr lang="en-US" sz="4600" dirty="0"/>
              <a:t>A Solidifying Pattern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9073" y="2571750"/>
            <a:ext cx="5098677" cy="1632982"/>
          </a:xfrm>
        </p:spPr>
        <p:txBody>
          <a:bodyPr/>
          <a:lstStyle/>
          <a:p>
            <a:r>
              <a:rPr lang="en-US" dirty="0"/>
              <a:t>Surface Area of Prisms and Pyramids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ED1B6-9424-D381-97EB-A6187C3C1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42526-90B9-ECDF-A58B-DF1E10F7B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Surface Area of Pyramids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8220DBD-92D5-19C4-F6DE-E047C4CEA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sz="2400" dirty="0"/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E00AA72-32E4-E4F2-FBC9-1A6A76FF9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0472" y="1446569"/>
            <a:ext cx="246593" cy="348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594550A-8A59-07C0-038D-A01E20768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39877" y="1446569"/>
            <a:ext cx="246593" cy="348591"/>
          </a:xfrm>
          <a:prstGeom prst="rect">
            <a:avLst/>
          </a:prstGeom>
          <a:solidFill>
            <a:srgbClr val="E1A3A3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84A204-EBF7-36FC-C0DD-F76511D95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54026" y="1446569"/>
            <a:ext cx="246593" cy="3485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Object 24" descr="S = B + 0.5Pl">
            <a:extLst>
              <a:ext uri="{FF2B5EF4-FFF2-40B4-BE49-F238E27FC236}">
                <a16:creationId xmlns:a16="http://schemas.microsoft.com/office/drawing/2014/main" id="{FC30C89C-769F-600E-83ED-C5523993E2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3447535"/>
              </p:ext>
            </p:extLst>
          </p:nvPr>
        </p:nvGraphicFramePr>
        <p:xfrm>
          <a:off x="1164347" y="1230937"/>
          <a:ext cx="1663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63560" imgH="787320" progId="Equation.DSMT4">
                  <p:embed/>
                </p:oleObj>
              </mc:Choice>
              <mc:Fallback>
                <p:oleObj name="Equation" r:id="rId2" imgW="1663560" imgH="787320" progId="Equation.DSMT4">
                  <p:embed/>
                  <p:pic>
                    <p:nvPicPr>
                      <p:cNvPr id="25" name="Object 24" descr="S = B + 0.5Pl">
                        <a:extLst>
                          <a:ext uri="{FF2B5EF4-FFF2-40B4-BE49-F238E27FC236}">
                            <a16:creationId xmlns:a16="http://schemas.microsoft.com/office/drawing/2014/main" id="{FC30C89C-769F-600E-83ED-C5523993E2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64347" y="1230937"/>
                        <a:ext cx="16637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E796A6A-98DB-F9FE-26E2-8EEBDE40C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293" y="2620968"/>
            <a:ext cx="2011680" cy="39987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5" name="Object 34" descr="B = (area of the base)">
            <a:extLst>
              <a:ext uri="{FF2B5EF4-FFF2-40B4-BE49-F238E27FC236}">
                <a16:creationId xmlns:a16="http://schemas.microsoft.com/office/drawing/2014/main" id="{0719E1B7-54DF-D02D-C0F6-8D3159FC50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035052"/>
              </p:ext>
            </p:extLst>
          </p:nvPr>
        </p:nvGraphicFramePr>
        <p:xfrm>
          <a:off x="670984" y="2633453"/>
          <a:ext cx="1892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92160" imgH="380880" progId="Equation.DSMT4">
                  <p:embed/>
                </p:oleObj>
              </mc:Choice>
              <mc:Fallback>
                <p:oleObj name="Equation" r:id="rId4" imgW="1892160" imgH="380880" progId="Equation.DSMT4">
                  <p:embed/>
                  <p:pic>
                    <p:nvPicPr>
                      <p:cNvPr id="35" name="Object 34" descr="B = (area of the base)">
                        <a:extLst>
                          <a:ext uri="{FF2B5EF4-FFF2-40B4-BE49-F238E27FC236}">
                            <a16:creationId xmlns:a16="http://schemas.microsoft.com/office/drawing/2014/main" id="{0719E1B7-54DF-D02D-C0F6-8D3159FC50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0984" y="2633453"/>
                        <a:ext cx="18923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DFB6187-E5F6-4CD4-10D1-219DEB51E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3847" y="3236801"/>
            <a:ext cx="2624328" cy="4023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6" name="Object 35" descr="P = (perimeter of the base)">
            <a:extLst>
              <a:ext uri="{FF2B5EF4-FFF2-40B4-BE49-F238E27FC236}">
                <a16:creationId xmlns:a16="http://schemas.microsoft.com/office/drawing/2014/main" id="{12A8129F-CC7B-EB95-6059-B95A3F59BC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9338986"/>
              </p:ext>
            </p:extLst>
          </p:nvPr>
        </p:nvGraphicFramePr>
        <p:xfrm>
          <a:off x="2307353" y="3247469"/>
          <a:ext cx="2451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50880" imgH="380880" progId="Equation.DSMT4">
                  <p:embed/>
                </p:oleObj>
              </mc:Choice>
              <mc:Fallback>
                <p:oleObj name="Equation" r:id="rId6" imgW="2450880" imgH="380880" progId="Equation.DSMT4">
                  <p:embed/>
                  <p:pic>
                    <p:nvPicPr>
                      <p:cNvPr id="36" name="Object 35" descr="P = (perimeter of the base)">
                        <a:extLst>
                          <a:ext uri="{FF2B5EF4-FFF2-40B4-BE49-F238E27FC236}">
                            <a16:creationId xmlns:a16="http://schemas.microsoft.com/office/drawing/2014/main" id="{12A8129F-CC7B-EB95-6059-B95A3F59BC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07353" y="3247469"/>
                        <a:ext cx="24511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94D0E87-7C7E-0E40-B51A-FB05BDE81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2573" y="1742105"/>
            <a:ext cx="3218688" cy="402336"/>
          </a:xfrm>
          <a:prstGeom prst="roundRect">
            <a:avLst/>
          </a:prstGeom>
          <a:solidFill>
            <a:srgbClr val="E1A3A3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" name="Object 28" descr="l = (slant height of the pyramid)">
            <a:extLst>
              <a:ext uri="{FF2B5EF4-FFF2-40B4-BE49-F238E27FC236}">
                <a16:creationId xmlns:a16="http://schemas.microsoft.com/office/drawing/2014/main" id="{3D51498C-E6CD-7AE6-88B0-48A2BDCA4F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9234564"/>
              </p:ext>
            </p:extLst>
          </p:nvPr>
        </p:nvGraphicFramePr>
        <p:xfrm>
          <a:off x="4229067" y="1752147"/>
          <a:ext cx="3098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098520" imgH="380880" progId="Equation.DSMT4">
                  <p:embed/>
                </p:oleObj>
              </mc:Choice>
              <mc:Fallback>
                <p:oleObj name="Equation" r:id="rId8" imgW="3098520" imgH="380880" progId="Equation.DSMT4">
                  <p:embed/>
                  <p:pic>
                    <p:nvPicPr>
                      <p:cNvPr id="29" name="Object 28" descr="l = (slant height of the pyramid)">
                        <a:extLst>
                          <a:ext uri="{FF2B5EF4-FFF2-40B4-BE49-F238E27FC236}">
                            <a16:creationId xmlns:a16="http://schemas.microsoft.com/office/drawing/2014/main" id="{3D51498C-E6CD-7AE6-88B0-48A2BDCA4F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229067" y="1752147"/>
                        <a:ext cx="30988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 descr="&quot;Notice that 0.5Pl represents the area of the lateral faces.&quot;">
            <a:extLst>
              <a:ext uri="{FF2B5EF4-FFF2-40B4-BE49-F238E27FC236}">
                <a16:creationId xmlns:a16="http://schemas.microsoft.com/office/drawing/2014/main" id="{D1C770AF-0463-93F7-10B9-7FBD20F59C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9531590"/>
              </p:ext>
            </p:extLst>
          </p:nvPr>
        </p:nvGraphicFramePr>
        <p:xfrm>
          <a:off x="1181279" y="3990797"/>
          <a:ext cx="69977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997680" imgH="723600" progId="Equation.DSMT4">
                  <p:embed/>
                </p:oleObj>
              </mc:Choice>
              <mc:Fallback>
                <p:oleObj name="Equation" r:id="rId10" imgW="6997680" imgH="723600" progId="Equation.DSMT4">
                  <p:embed/>
                  <p:pic>
                    <p:nvPicPr>
                      <p:cNvPr id="5" name="Object 4" descr="&quot;Notice that 0.5Pl represents the area of the lateral faces.&quot;">
                        <a:extLst>
                          <a:ext uri="{FF2B5EF4-FFF2-40B4-BE49-F238E27FC236}">
                            <a16:creationId xmlns:a16="http://schemas.microsoft.com/office/drawing/2014/main" id="{D1C770AF-0463-93F7-10B9-7FBD20F59C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81279" y="3990797"/>
                        <a:ext cx="69977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524A8A9-5307-F6A9-E150-646E45E78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974168" y="1646532"/>
            <a:ext cx="1135011" cy="307673"/>
          </a:xfrm>
          <a:prstGeom prst="straightConnector1">
            <a:avLst/>
          </a:prstGeom>
          <a:ln>
            <a:solidFill>
              <a:srgbClr val="E1A3A3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C7CA300-FA8A-1B61-3196-1D8009F91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28535" y="1888821"/>
            <a:ext cx="867837" cy="12957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C7C249A-EA9D-016D-C45D-E0ABACC1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379990" y="1888450"/>
            <a:ext cx="425979" cy="6413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grpSp>
        <p:nvGrpSpPr>
          <p:cNvPr id="3" name="Group 2" descr="Pyramid with perimeter of the base highlighted in blue to match the variable P in the formula; similarly, the slant height is highlighted in red to match the variable l in the formula; and the base is yellow to match the variable B of the formula">
            <a:extLst>
              <a:ext uri="{FF2B5EF4-FFF2-40B4-BE49-F238E27FC236}">
                <a16:creationId xmlns:a16="http://schemas.microsoft.com/office/drawing/2014/main" id="{DA5B52FB-180D-FBCC-930F-4BCD599A957D}"/>
              </a:ext>
            </a:extLst>
          </p:cNvPr>
          <p:cNvGrpSpPr/>
          <p:nvPr/>
        </p:nvGrpSpPr>
        <p:grpSpPr>
          <a:xfrm>
            <a:off x="7529287" y="970995"/>
            <a:ext cx="1239543" cy="1507442"/>
            <a:chOff x="7529287" y="970995"/>
            <a:chExt cx="1239543" cy="150744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6EDD92F-25CB-0F08-91C8-274AB7383D90}"/>
                </a:ext>
              </a:extLst>
            </p:cNvPr>
            <p:cNvSpPr/>
            <p:nvPr/>
          </p:nvSpPr>
          <p:spPr>
            <a:xfrm rot="20940449">
              <a:off x="7647850" y="2203164"/>
              <a:ext cx="1120980" cy="263864"/>
            </a:xfrm>
            <a:custGeom>
              <a:avLst/>
              <a:gdLst>
                <a:gd name="csX0" fmla="*/ 1107440 w 1315508"/>
                <a:gd name="csY0" fmla="*/ 314113 h 314113"/>
                <a:gd name="csX1" fmla="*/ 0 w 1315508"/>
                <a:gd name="csY1" fmla="*/ 271674 h 314113"/>
                <a:gd name="csX2" fmla="*/ 210397 w 1315508"/>
                <a:gd name="csY2" fmla="*/ 0 h 314113"/>
                <a:gd name="csX3" fmla="*/ 1315508 w 1315508"/>
                <a:gd name="csY3" fmla="*/ 50165 h 314113"/>
                <a:gd name="csX4" fmla="*/ 1107440 w 1315508"/>
                <a:gd name="csY4" fmla="*/ 314113 h 3141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315508" h="314113">
                  <a:moveTo>
                    <a:pt x="1107440" y="314113"/>
                  </a:moveTo>
                  <a:lnTo>
                    <a:pt x="0" y="271674"/>
                  </a:lnTo>
                  <a:lnTo>
                    <a:pt x="210397" y="0"/>
                  </a:lnTo>
                  <a:lnTo>
                    <a:pt x="1315508" y="50165"/>
                  </a:lnTo>
                  <a:lnTo>
                    <a:pt x="1107440" y="314113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0800" cap="rnd">
              <a:solidFill>
                <a:srgbClr val="285782"/>
              </a:solidFill>
              <a:prstDash val="solid"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" name="Graphic 3">
              <a:extLst>
                <a:ext uri="{FF2B5EF4-FFF2-40B4-BE49-F238E27FC236}">
                  <a16:creationId xmlns:a16="http://schemas.microsoft.com/office/drawing/2014/main" id="{1F1F3717-92FD-1B3E-767A-B0B1B07E3460}"/>
                </a:ext>
              </a:extLst>
            </p:cNvPr>
            <p:cNvGrpSpPr/>
            <p:nvPr/>
          </p:nvGrpSpPr>
          <p:grpSpPr>
            <a:xfrm rot="20940449">
              <a:off x="7529287" y="970995"/>
              <a:ext cx="1120980" cy="1507442"/>
              <a:chOff x="6095365" y="621347"/>
              <a:chExt cx="1315508" cy="1794510"/>
            </a:xfrm>
            <a:noFill/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BA75150-41D3-2092-88EE-6CD45B5831C0}"/>
                  </a:ext>
                </a:extLst>
              </p:cNvPr>
              <p:cNvSpPr/>
              <p:nvPr/>
            </p:nvSpPr>
            <p:spPr>
              <a:xfrm>
                <a:off x="6095365" y="621347"/>
                <a:ext cx="1107440" cy="1794510"/>
              </a:xfrm>
              <a:custGeom>
                <a:avLst/>
                <a:gdLst>
                  <a:gd name="csX0" fmla="*/ 659130 w 1107440"/>
                  <a:gd name="csY0" fmla="*/ 0 h 1794510"/>
                  <a:gd name="csX1" fmla="*/ 1107440 w 1107440"/>
                  <a:gd name="csY1" fmla="*/ 1794510 h 1794510"/>
                  <a:gd name="csX2" fmla="*/ 0 w 1107440"/>
                  <a:gd name="csY2" fmla="*/ 1752071 h 1794510"/>
                  <a:gd name="csX3" fmla="*/ 659130 w 1107440"/>
                  <a:gd name="csY3" fmla="*/ 0 h 17945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107440" h="1794510">
                    <a:moveTo>
                      <a:pt x="659130" y="0"/>
                    </a:moveTo>
                    <a:lnTo>
                      <a:pt x="1107440" y="1794510"/>
                    </a:lnTo>
                    <a:lnTo>
                      <a:pt x="0" y="1752071"/>
                    </a:lnTo>
                    <a:lnTo>
                      <a:pt x="659130" y="0"/>
                    </a:lnTo>
                  </a:path>
                </a:pathLst>
              </a:custGeom>
              <a:noFill/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2" name="Graphic 3">
                <a:extLst>
                  <a:ext uri="{FF2B5EF4-FFF2-40B4-BE49-F238E27FC236}">
                    <a16:creationId xmlns:a16="http://schemas.microsoft.com/office/drawing/2014/main" id="{CA6828A1-C322-EC5F-8555-6C6705566AA5}"/>
                  </a:ext>
                </a:extLst>
              </p:cNvPr>
              <p:cNvGrpSpPr/>
              <p:nvPr/>
            </p:nvGrpSpPr>
            <p:grpSpPr>
              <a:xfrm>
                <a:off x="6095365" y="621347"/>
                <a:ext cx="1315508" cy="1752070"/>
                <a:chOff x="6095365" y="621347"/>
                <a:chExt cx="1315508" cy="1752070"/>
              </a:xfrm>
              <a:noFill/>
            </p:grpSpPr>
            <p:grpSp>
              <p:nvGrpSpPr>
                <p:cNvPr id="13" name="Graphic 3">
                  <a:extLst>
                    <a:ext uri="{FF2B5EF4-FFF2-40B4-BE49-F238E27FC236}">
                      <a16:creationId xmlns:a16="http://schemas.microsoft.com/office/drawing/2014/main" id="{E14E238A-222A-9D9C-858C-E743B6414999}"/>
                    </a:ext>
                  </a:extLst>
                </p:cNvPr>
                <p:cNvGrpSpPr/>
                <p:nvPr/>
              </p:nvGrpSpPr>
              <p:grpSpPr>
                <a:xfrm>
                  <a:off x="6305761" y="621347"/>
                  <a:ext cx="1105111" cy="1530561"/>
                  <a:chOff x="6305761" y="621347"/>
                  <a:chExt cx="1105111" cy="1530561"/>
                </a:xfrm>
                <a:noFill/>
              </p:grpSpPr>
              <p:sp>
                <p:nvSpPr>
                  <p:cNvPr id="14" name="Freeform: Shape 13">
                    <a:extLst>
                      <a:ext uri="{FF2B5EF4-FFF2-40B4-BE49-F238E27FC236}">
                        <a16:creationId xmlns:a16="http://schemas.microsoft.com/office/drawing/2014/main" id="{0EC17D3E-7314-E5EB-99A0-FEECD9E186EB}"/>
                      </a:ext>
                    </a:extLst>
                  </p:cNvPr>
                  <p:cNvSpPr/>
                  <p:nvPr/>
                </p:nvSpPr>
                <p:spPr>
                  <a:xfrm>
                    <a:off x="7379229" y="2150533"/>
                    <a:ext cx="31644" cy="1375"/>
                  </a:xfrm>
                  <a:custGeom>
                    <a:avLst/>
                    <a:gdLst>
                      <a:gd name="csX0" fmla="*/ 31644 w 31644"/>
                      <a:gd name="csY0" fmla="*/ 1376 h 1375"/>
                      <a:gd name="csX1" fmla="*/ 0 w 31644"/>
                      <a:gd name="csY1" fmla="*/ 0 h 137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31644" h="1375">
                        <a:moveTo>
                          <a:pt x="31644" y="1376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" name="Freeform: Shape 14">
                    <a:extLst>
                      <a:ext uri="{FF2B5EF4-FFF2-40B4-BE49-F238E27FC236}">
                        <a16:creationId xmlns:a16="http://schemas.microsoft.com/office/drawing/2014/main" id="{31023676-D609-2369-118A-235503029522}"/>
                      </a:ext>
                    </a:extLst>
                  </p:cNvPr>
                  <p:cNvSpPr/>
                  <p:nvPr/>
                </p:nvSpPr>
                <p:spPr>
                  <a:xfrm>
                    <a:off x="6368097" y="2104601"/>
                    <a:ext cx="949854" cy="43074"/>
                  </a:xfrm>
                  <a:custGeom>
                    <a:avLst/>
                    <a:gdLst>
                      <a:gd name="csX0" fmla="*/ 949854 w 949854"/>
                      <a:gd name="csY0" fmla="*/ 43074 h 43074"/>
                      <a:gd name="csX1" fmla="*/ 0 w 949854"/>
                      <a:gd name="csY1" fmla="*/ 0 h 43074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949854" h="43074">
                        <a:moveTo>
                          <a:pt x="949854" y="43074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435000" sp="43500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" name="Freeform: Shape 15">
                    <a:extLst>
                      <a:ext uri="{FF2B5EF4-FFF2-40B4-BE49-F238E27FC236}">
                        <a16:creationId xmlns:a16="http://schemas.microsoft.com/office/drawing/2014/main" id="{8F79869B-35DD-63C4-B29C-00AC1B261FC7}"/>
                      </a:ext>
                    </a:extLst>
                  </p:cNvPr>
                  <p:cNvSpPr/>
                  <p:nvPr/>
                </p:nvSpPr>
                <p:spPr>
                  <a:xfrm>
                    <a:off x="6305761" y="2071370"/>
                    <a:ext cx="31750" cy="31855"/>
                  </a:xfrm>
                  <a:custGeom>
                    <a:avLst/>
                    <a:gdLst>
                      <a:gd name="csX0" fmla="*/ 31750 w 31750"/>
                      <a:gd name="csY0" fmla="*/ 31856 h 31855"/>
                      <a:gd name="csX1" fmla="*/ 0 w 31750"/>
                      <a:gd name="csY1" fmla="*/ 30374 h 31855"/>
                      <a:gd name="csX2" fmla="*/ 9207 w 31750"/>
                      <a:gd name="csY2" fmla="*/ 0 h 3185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31750" h="31855">
                        <a:moveTo>
                          <a:pt x="31750" y="31856"/>
                        </a:moveTo>
                        <a:lnTo>
                          <a:pt x="0" y="30374"/>
                        </a:lnTo>
                        <a:lnTo>
                          <a:pt x="9207" y="0"/>
                        </a:lnTo>
                      </a:path>
                    </a:pathLst>
                  </a:custGeom>
                  <a:noFill/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" name="Freeform: Shape 16">
                    <a:extLst>
                      <a:ext uri="{FF2B5EF4-FFF2-40B4-BE49-F238E27FC236}">
                        <a16:creationId xmlns:a16="http://schemas.microsoft.com/office/drawing/2014/main" id="{3636DC67-FD1D-0495-938C-4735C2832174}"/>
                      </a:ext>
                    </a:extLst>
                  </p:cNvPr>
                  <p:cNvSpPr/>
                  <p:nvPr/>
                </p:nvSpPr>
                <p:spPr>
                  <a:xfrm>
                    <a:off x="6333701" y="682625"/>
                    <a:ext cx="402166" cy="1327044"/>
                  </a:xfrm>
                  <a:custGeom>
                    <a:avLst/>
                    <a:gdLst>
                      <a:gd name="csX0" fmla="*/ 0 w 402166"/>
                      <a:gd name="csY0" fmla="*/ 1327044 h 1327044"/>
                      <a:gd name="csX1" fmla="*/ 402167 w 402166"/>
                      <a:gd name="csY1" fmla="*/ 0 h 1327044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402166" h="1327044">
                        <a:moveTo>
                          <a:pt x="0" y="1327044"/>
                        </a:moveTo>
                        <a:lnTo>
                          <a:pt x="402167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456750" sp="45675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" name="Freeform: Shape 17">
                    <a:extLst>
                      <a:ext uri="{FF2B5EF4-FFF2-40B4-BE49-F238E27FC236}">
                        <a16:creationId xmlns:a16="http://schemas.microsoft.com/office/drawing/2014/main" id="{5D2AE65B-3B51-2780-F7ED-00A0291F4C05}"/>
                      </a:ext>
                    </a:extLst>
                  </p:cNvPr>
                  <p:cNvSpPr/>
                  <p:nvPr/>
                </p:nvSpPr>
                <p:spPr>
                  <a:xfrm>
                    <a:off x="6745287" y="621347"/>
                    <a:ext cx="9207" cy="30480"/>
                  </a:xfrm>
                  <a:custGeom>
                    <a:avLst/>
                    <a:gdLst>
                      <a:gd name="csX0" fmla="*/ 0 w 9207"/>
                      <a:gd name="csY0" fmla="*/ 30480 h 30480"/>
                      <a:gd name="csX1" fmla="*/ 9207 w 9207"/>
                      <a:gd name="csY1" fmla="*/ 0 h 3048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9207" h="30480">
                        <a:moveTo>
                          <a:pt x="0" y="30480"/>
                        </a:moveTo>
                        <a:lnTo>
                          <a:pt x="9207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9" name="Graphic 3">
                  <a:extLst>
                    <a:ext uri="{FF2B5EF4-FFF2-40B4-BE49-F238E27FC236}">
                      <a16:creationId xmlns:a16="http://schemas.microsoft.com/office/drawing/2014/main" id="{C3FB5701-CCBC-0066-DABB-6C28B844D108}"/>
                    </a:ext>
                  </a:extLst>
                </p:cNvPr>
                <p:cNvGrpSpPr/>
                <p:nvPr/>
              </p:nvGrpSpPr>
              <p:grpSpPr>
                <a:xfrm>
                  <a:off x="6095365" y="2101744"/>
                  <a:ext cx="210396" cy="271674"/>
                  <a:chOff x="6095365" y="2101744"/>
                  <a:chExt cx="210396" cy="271674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FC9244C8-C8AC-3CDB-B76B-E561F4C95B04}"/>
                      </a:ext>
                    </a:extLst>
                  </p:cNvPr>
                  <p:cNvSpPr/>
                  <p:nvPr/>
                </p:nvSpPr>
                <p:spPr>
                  <a:xfrm>
                    <a:off x="6095365" y="2348230"/>
                    <a:ext cx="19473" cy="25188"/>
                  </a:xfrm>
                  <a:custGeom>
                    <a:avLst/>
                    <a:gdLst>
                      <a:gd name="csX0" fmla="*/ 0 w 19473"/>
                      <a:gd name="csY0" fmla="*/ 25188 h 25188"/>
                      <a:gd name="csX1" fmla="*/ 19474 w 19473"/>
                      <a:gd name="csY1" fmla="*/ 0 h 2518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9473" h="25188">
                        <a:moveTo>
                          <a:pt x="0" y="25188"/>
                        </a:moveTo>
                        <a:lnTo>
                          <a:pt x="19474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8EF73435-934C-105F-E13B-4C806D96031F}"/>
                      </a:ext>
                    </a:extLst>
                  </p:cNvPr>
                  <p:cNvSpPr/>
                  <p:nvPr/>
                </p:nvSpPr>
                <p:spPr>
                  <a:xfrm>
                    <a:off x="6149128" y="2149051"/>
                    <a:ext cx="120015" cy="154939"/>
                  </a:xfrm>
                  <a:custGeom>
                    <a:avLst/>
                    <a:gdLst>
                      <a:gd name="csX0" fmla="*/ 0 w 120015"/>
                      <a:gd name="csY0" fmla="*/ 154940 h 154939"/>
                      <a:gd name="csX1" fmla="*/ 120015 w 120015"/>
                      <a:gd name="csY1" fmla="*/ 0 h 15493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20015" h="154939">
                        <a:moveTo>
                          <a:pt x="0" y="154940"/>
                        </a:moveTo>
                        <a:lnTo>
                          <a:pt x="120015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396750" sp="39675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AD775726-EABB-28B4-6D62-AE97B56574EE}"/>
                      </a:ext>
                    </a:extLst>
                  </p:cNvPr>
                  <p:cNvSpPr/>
                  <p:nvPr/>
                </p:nvSpPr>
                <p:spPr>
                  <a:xfrm>
                    <a:off x="6286288" y="2101744"/>
                    <a:ext cx="19473" cy="25082"/>
                  </a:xfrm>
                  <a:custGeom>
                    <a:avLst/>
                    <a:gdLst>
                      <a:gd name="csX0" fmla="*/ 0 w 19473"/>
                      <a:gd name="csY0" fmla="*/ 25083 h 25082"/>
                      <a:gd name="csX1" fmla="*/ 19473 w 19473"/>
                      <a:gd name="csY1" fmla="*/ 0 h 2508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9473" h="25082">
                        <a:moveTo>
                          <a:pt x="0" y="25083"/>
                        </a:moveTo>
                        <a:lnTo>
                          <a:pt x="19473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A54DEB7-5BE5-644E-AEC5-BA677F304AC3}"/>
                  </a:ext>
                </a:extLst>
              </p:cNvPr>
              <p:cNvSpPr/>
              <p:nvPr/>
            </p:nvSpPr>
            <p:spPr>
              <a:xfrm>
                <a:off x="6754494" y="621347"/>
                <a:ext cx="656378" cy="1794510"/>
              </a:xfrm>
              <a:custGeom>
                <a:avLst/>
                <a:gdLst>
                  <a:gd name="csX0" fmla="*/ 0 w 656378"/>
                  <a:gd name="csY0" fmla="*/ 0 h 1794510"/>
                  <a:gd name="csX1" fmla="*/ 656379 w 656378"/>
                  <a:gd name="csY1" fmla="*/ 1530562 h 1794510"/>
                  <a:gd name="csX2" fmla="*/ 448311 w 656378"/>
                  <a:gd name="csY2" fmla="*/ 1794510 h 1794510"/>
                  <a:gd name="csX3" fmla="*/ 0 w 656378"/>
                  <a:gd name="csY3" fmla="*/ 0 h 17945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656378" h="1794510">
                    <a:moveTo>
                      <a:pt x="0" y="0"/>
                    </a:moveTo>
                    <a:lnTo>
                      <a:pt x="656379" y="1530562"/>
                    </a:lnTo>
                    <a:lnTo>
                      <a:pt x="448311" y="1794510"/>
                    </a:lnTo>
                    <a:lnTo>
                      <a:pt x="0" y="0"/>
                    </a:lnTo>
                  </a:path>
                </a:pathLst>
              </a:custGeom>
              <a:noFill/>
              <a:ln w="26458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5C18B1D-83E7-9560-A36F-8E9832518DAE}"/>
                </a:ext>
              </a:extLst>
            </p:cNvPr>
            <p:cNvSpPr/>
            <p:nvPr/>
          </p:nvSpPr>
          <p:spPr>
            <a:xfrm rot="20940449">
              <a:off x="8021568" y="977445"/>
              <a:ext cx="68357" cy="1490375"/>
            </a:xfrm>
            <a:custGeom>
              <a:avLst/>
              <a:gdLst>
                <a:gd name="csX0" fmla="*/ 80221 w 80221"/>
                <a:gd name="csY0" fmla="*/ 0 h 1774190"/>
                <a:gd name="csX1" fmla="*/ 0 w 80221"/>
                <a:gd name="csY1" fmla="*/ 1774190 h 17741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80221" h="1774190">
                  <a:moveTo>
                    <a:pt x="80221" y="0"/>
                  </a:moveTo>
                  <a:lnTo>
                    <a:pt x="0" y="1774190"/>
                  </a:lnTo>
                </a:path>
              </a:pathLst>
            </a:custGeom>
            <a:ln w="50800" cap="rnd">
              <a:solidFill>
                <a:srgbClr val="971D20"/>
              </a:solidFill>
              <a:prstDash val="solid"/>
              <a:round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" descr="Pyramid with perimeter of the base highlighted in blue to match the variable P in the formula; similarly, the slant height is highlighted in red to match the variable l in the formula; and the base is yellow to match the variable B of the formula">
            <a:extLst>
              <a:ext uri="{FF2B5EF4-FFF2-40B4-BE49-F238E27FC236}">
                <a16:creationId xmlns:a16="http://schemas.microsoft.com/office/drawing/2014/main" id="{5A83B83D-4C89-E966-845F-8F2967C78185}"/>
              </a:ext>
            </a:extLst>
          </p:cNvPr>
          <p:cNvGrpSpPr/>
          <p:nvPr/>
        </p:nvGrpSpPr>
        <p:grpSpPr>
          <a:xfrm>
            <a:off x="5587470" y="2536682"/>
            <a:ext cx="1791803" cy="1441635"/>
            <a:chOff x="5587470" y="2536682"/>
            <a:chExt cx="1791803" cy="144163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97A1A3B-2E0D-4C0A-2D35-3F1DE26E79DE}"/>
                </a:ext>
              </a:extLst>
            </p:cNvPr>
            <p:cNvSpPr/>
            <p:nvPr/>
          </p:nvSpPr>
          <p:spPr>
            <a:xfrm rot="402440">
              <a:off x="5587470" y="3582271"/>
              <a:ext cx="1730532" cy="392455"/>
            </a:xfrm>
            <a:custGeom>
              <a:avLst/>
              <a:gdLst>
                <a:gd name="csX0" fmla="*/ 1132206 w 1687935"/>
                <a:gd name="csY0" fmla="*/ 394335 h 394335"/>
                <a:gd name="csX1" fmla="*/ 284798 w 1687935"/>
                <a:gd name="csY1" fmla="*/ 355494 h 394335"/>
                <a:gd name="csX2" fmla="*/ 0 w 1687935"/>
                <a:gd name="csY2" fmla="*/ 161290 h 394335"/>
                <a:gd name="csX3" fmla="*/ 555519 w 1687935"/>
                <a:gd name="csY3" fmla="*/ 0 h 394335"/>
                <a:gd name="csX4" fmla="*/ 1398799 w 1687935"/>
                <a:gd name="csY4" fmla="*/ 40217 h 394335"/>
                <a:gd name="csX5" fmla="*/ 1687936 w 1687935"/>
                <a:gd name="csY5" fmla="*/ 234633 h 394335"/>
                <a:gd name="csX6" fmla="*/ 1132206 w 1687935"/>
                <a:gd name="csY6" fmla="*/ 394335 h 3943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687935" h="394335">
                  <a:moveTo>
                    <a:pt x="1132206" y="394335"/>
                  </a:moveTo>
                  <a:lnTo>
                    <a:pt x="284798" y="355494"/>
                  </a:lnTo>
                  <a:lnTo>
                    <a:pt x="0" y="161290"/>
                  </a:lnTo>
                  <a:lnTo>
                    <a:pt x="555519" y="0"/>
                  </a:lnTo>
                  <a:lnTo>
                    <a:pt x="1398799" y="40217"/>
                  </a:lnTo>
                  <a:lnTo>
                    <a:pt x="1687936" y="234633"/>
                  </a:lnTo>
                  <a:lnTo>
                    <a:pt x="1132206" y="394335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0800" cap="rnd">
              <a:solidFill>
                <a:srgbClr val="285782"/>
              </a:solidFill>
              <a:prstDash val="solid"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0" name="Graphic 3">
              <a:extLst>
                <a:ext uri="{FF2B5EF4-FFF2-40B4-BE49-F238E27FC236}">
                  <a16:creationId xmlns:a16="http://schemas.microsoft.com/office/drawing/2014/main" id="{69D9AB5D-EAC9-3223-C5EB-071ACC993BC9}"/>
                </a:ext>
              </a:extLst>
            </p:cNvPr>
            <p:cNvGrpSpPr/>
            <p:nvPr/>
          </p:nvGrpSpPr>
          <p:grpSpPr>
            <a:xfrm rot="402440">
              <a:off x="5648741" y="2536682"/>
              <a:ext cx="1730532" cy="1441635"/>
              <a:chOff x="5924549" y="3044084"/>
              <a:chExt cx="1687935" cy="1448540"/>
            </a:xfrm>
            <a:noFill/>
          </p:grpSpPr>
          <p:grpSp>
            <p:nvGrpSpPr>
              <p:cNvPr id="41" name="Graphic 3">
                <a:extLst>
                  <a:ext uri="{FF2B5EF4-FFF2-40B4-BE49-F238E27FC236}">
                    <a16:creationId xmlns:a16="http://schemas.microsoft.com/office/drawing/2014/main" id="{3B2154E6-B682-5F96-228A-4FFC66618FAE}"/>
                  </a:ext>
                </a:extLst>
              </p:cNvPr>
              <p:cNvGrpSpPr/>
              <p:nvPr/>
            </p:nvGrpSpPr>
            <p:grpSpPr>
              <a:xfrm>
                <a:off x="5924550" y="3044084"/>
                <a:ext cx="1687935" cy="1288838"/>
                <a:chOff x="5924550" y="3044084"/>
                <a:chExt cx="1687935" cy="1288838"/>
              </a:xfrm>
              <a:noFill/>
            </p:grpSpPr>
            <p:grpSp>
              <p:nvGrpSpPr>
                <p:cNvPr id="42" name="Graphic 3">
                  <a:extLst>
                    <a:ext uri="{FF2B5EF4-FFF2-40B4-BE49-F238E27FC236}">
                      <a16:creationId xmlns:a16="http://schemas.microsoft.com/office/drawing/2014/main" id="{7030A6DD-E12F-810E-EED0-F23C81EA647B}"/>
                    </a:ext>
                  </a:extLst>
                </p:cNvPr>
                <p:cNvGrpSpPr/>
                <p:nvPr/>
              </p:nvGrpSpPr>
              <p:grpSpPr>
                <a:xfrm>
                  <a:off x="5924550" y="4098289"/>
                  <a:ext cx="1687935" cy="234632"/>
                  <a:chOff x="5924550" y="4098289"/>
                  <a:chExt cx="1687935" cy="234632"/>
                </a:xfrm>
                <a:noFill/>
              </p:grpSpPr>
              <p:sp>
                <p:nvSpPr>
                  <p:cNvPr id="43" name="Freeform: Shape 42">
                    <a:extLst>
                      <a:ext uri="{FF2B5EF4-FFF2-40B4-BE49-F238E27FC236}">
                        <a16:creationId xmlns:a16="http://schemas.microsoft.com/office/drawing/2014/main" id="{32ED4B65-5BB6-1A48-D04B-9AB37EF8B9F2}"/>
                      </a:ext>
                    </a:extLst>
                  </p:cNvPr>
                  <p:cNvSpPr/>
                  <p:nvPr/>
                </p:nvSpPr>
                <p:spPr>
                  <a:xfrm>
                    <a:off x="5924550" y="4253759"/>
                    <a:ext cx="20320" cy="5820"/>
                  </a:xfrm>
                  <a:custGeom>
                    <a:avLst/>
                    <a:gdLst>
                      <a:gd name="csX0" fmla="*/ 0 w 20320"/>
                      <a:gd name="csY0" fmla="*/ 5821 h 5820"/>
                      <a:gd name="csX1" fmla="*/ 20320 w 20320"/>
                      <a:gd name="csY1" fmla="*/ 0 h 582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20320" h="5820">
                        <a:moveTo>
                          <a:pt x="0" y="5821"/>
                        </a:moveTo>
                        <a:lnTo>
                          <a:pt x="20320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" name="Freeform: Shape 43">
                    <a:extLst>
                      <a:ext uri="{FF2B5EF4-FFF2-40B4-BE49-F238E27FC236}">
                        <a16:creationId xmlns:a16="http://schemas.microsoft.com/office/drawing/2014/main" id="{EA76E37D-FB77-DCDD-2A8F-1C88DA0C136F}"/>
                      </a:ext>
                    </a:extLst>
                  </p:cNvPr>
                  <p:cNvSpPr/>
                  <p:nvPr/>
                </p:nvSpPr>
                <p:spPr>
                  <a:xfrm>
                    <a:off x="5985404" y="4098289"/>
                    <a:ext cx="1592050" cy="211137"/>
                  </a:xfrm>
                  <a:custGeom>
                    <a:avLst/>
                    <a:gdLst>
                      <a:gd name="csX0" fmla="*/ 0 w 1592050"/>
                      <a:gd name="csY0" fmla="*/ 143616 h 211137"/>
                      <a:gd name="csX1" fmla="*/ 494665 w 1592050"/>
                      <a:gd name="csY1" fmla="*/ 0 h 211137"/>
                      <a:gd name="csX2" fmla="*/ 1337945 w 1592050"/>
                      <a:gd name="csY2" fmla="*/ 40217 h 211137"/>
                      <a:gd name="csX3" fmla="*/ 1592051 w 1592050"/>
                      <a:gd name="csY3" fmla="*/ 211138 h 2111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</a:cxnLst>
                    <a:rect l="l" t="t" r="r" b="b"/>
                    <a:pathLst>
                      <a:path w="1592050" h="211137">
                        <a:moveTo>
                          <a:pt x="0" y="143616"/>
                        </a:moveTo>
                        <a:lnTo>
                          <a:pt x="494665" y="0"/>
                        </a:lnTo>
                        <a:lnTo>
                          <a:pt x="1337945" y="40217"/>
                        </a:lnTo>
                        <a:lnTo>
                          <a:pt x="1592051" y="211138"/>
                        </a:lnTo>
                      </a:path>
                    </a:pathLst>
                  </a:custGeom>
                  <a:noFill/>
                  <a:ln w="26458" cap="rnd">
                    <a:solidFill>
                      <a:srgbClr val="000000"/>
                    </a:solidFill>
                    <a:custDash>
                      <a:ds d="298500" sp="29850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" name="Freeform: Shape 44">
                    <a:extLst>
                      <a:ext uri="{FF2B5EF4-FFF2-40B4-BE49-F238E27FC236}">
                        <a16:creationId xmlns:a16="http://schemas.microsoft.com/office/drawing/2014/main" id="{227A7D4D-1E23-A613-BD5E-7A8CBE82ACA8}"/>
                      </a:ext>
                    </a:extLst>
                  </p:cNvPr>
                  <p:cNvSpPr/>
                  <p:nvPr/>
                </p:nvSpPr>
                <p:spPr>
                  <a:xfrm>
                    <a:off x="7594917" y="4321175"/>
                    <a:ext cx="17568" cy="11747"/>
                  </a:xfrm>
                  <a:custGeom>
                    <a:avLst/>
                    <a:gdLst>
                      <a:gd name="csX0" fmla="*/ 0 w 17568"/>
                      <a:gd name="csY0" fmla="*/ 0 h 11747"/>
                      <a:gd name="csX1" fmla="*/ 17568 w 17568"/>
                      <a:gd name="csY1" fmla="*/ 11748 h 1174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7568" h="11747">
                        <a:moveTo>
                          <a:pt x="0" y="0"/>
                        </a:moveTo>
                        <a:lnTo>
                          <a:pt x="17568" y="11748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6" name="Graphic 3">
                  <a:extLst>
                    <a:ext uri="{FF2B5EF4-FFF2-40B4-BE49-F238E27FC236}">
                      <a16:creationId xmlns:a16="http://schemas.microsoft.com/office/drawing/2014/main" id="{79B57859-4D35-8A68-6A50-1B7C122EDC0C}"/>
                    </a:ext>
                  </a:extLst>
                </p:cNvPr>
                <p:cNvGrpSpPr/>
                <p:nvPr/>
              </p:nvGrpSpPr>
              <p:grpSpPr>
                <a:xfrm>
                  <a:off x="6480069" y="3044084"/>
                  <a:ext cx="288501" cy="1054205"/>
                  <a:chOff x="6480069" y="3044084"/>
                  <a:chExt cx="288501" cy="1054205"/>
                </a:xfrm>
              </p:grpSpPr>
              <p:sp>
                <p:nvSpPr>
                  <p:cNvPr id="47" name="Freeform: Shape 46">
                    <a:extLst>
                      <a:ext uri="{FF2B5EF4-FFF2-40B4-BE49-F238E27FC236}">
                        <a16:creationId xmlns:a16="http://schemas.microsoft.com/office/drawing/2014/main" id="{D02D97A1-84E5-7B10-1BCA-AFBEBAE8F8CD}"/>
                      </a:ext>
                    </a:extLst>
                  </p:cNvPr>
                  <p:cNvSpPr/>
                  <p:nvPr/>
                </p:nvSpPr>
                <p:spPr>
                  <a:xfrm>
                    <a:off x="6480069" y="4067598"/>
                    <a:ext cx="8360" cy="30691"/>
                  </a:xfrm>
                  <a:custGeom>
                    <a:avLst/>
                    <a:gdLst>
                      <a:gd name="csX0" fmla="*/ 0 w 8360"/>
                      <a:gd name="csY0" fmla="*/ 30692 h 30691"/>
                      <a:gd name="csX1" fmla="*/ 8361 w 8360"/>
                      <a:gd name="csY1" fmla="*/ 0 h 3069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8360" h="30691">
                        <a:moveTo>
                          <a:pt x="0" y="30692"/>
                        </a:moveTo>
                        <a:lnTo>
                          <a:pt x="8361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" name="Freeform: Shape 47">
                    <a:extLst>
                      <a:ext uri="{FF2B5EF4-FFF2-40B4-BE49-F238E27FC236}">
                        <a16:creationId xmlns:a16="http://schemas.microsoft.com/office/drawing/2014/main" id="{CF83112D-2764-32C1-2170-7E15EE317918}"/>
                      </a:ext>
                    </a:extLst>
                  </p:cNvPr>
                  <p:cNvSpPr/>
                  <p:nvPr/>
                </p:nvSpPr>
                <p:spPr>
                  <a:xfrm>
                    <a:off x="6504410" y="3103880"/>
                    <a:ext cx="247755" cy="905404"/>
                  </a:xfrm>
                  <a:custGeom>
                    <a:avLst/>
                    <a:gdLst>
                      <a:gd name="csX0" fmla="*/ 0 w 247755"/>
                      <a:gd name="csY0" fmla="*/ 905404 h 905404"/>
                      <a:gd name="csX1" fmla="*/ 247756 w 247755"/>
                      <a:gd name="csY1" fmla="*/ 0 h 905404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247755" h="905404">
                        <a:moveTo>
                          <a:pt x="0" y="905404"/>
                        </a:moveTo>
                        <a:lnTo>
                          <a:pt x="247756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429000" sp="42900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" name="Freeform: Shape 48">
                    <a:extLst>
                      <a:ext uri="{FF2B5EF4-FFF2-40B4-BE49-F238E27FC236}">
                        <a16:creationId xmlns:a16="http://schemas.microsoft.com/office/drawing/2014/main" id="{CBEB5962-6EC2-BE32-36DA-8AE65F907A3D}"/>
                      </a:ext>
                    </a:extLst>
                  </p:cNvPr>
                  <p:cNvSpPr/>
                  <p:nvPr/>
                </p:nvSpPr>
                <p:spPr>
                  <a:xfrm>
                    <a:off x="6760210" y="3044084"/>
                    <a:ext cx="8360" cy="30691"/>
                  </a:xfrm>
                  <a:custGeom>
                    <a:avLst/>
                    <a:gdLst>
                      <a:gd name="csX0" fmla="*/ 0 w 8360"/>
                      <a:gd name="csY0" fmla="*/ 30692 h 30691"/>
                      <a:gd name="csX1" fmla="*/ 8361 w 8360"/>
                      <a:gd name="csY1" fmla="*/ 0 h 3069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8360" h="30691">
                        <a:moveTo>
                          <a:pt x="0" y="30692"/>
                        </a:moveTo>
                        <a:lnTo>
                          <a:pt x="8361" y="0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0" name="Graphic 3">
                  <a:extLst>
                    <a:ext uri="{FF2B5EF4-FFF2-40B4-BE49-F238E27FC236}">
                      <a16:creationId xmlns:a16="http://schemas.microsoft.com/office/drawing/2014/main" id="{3F6DDE54-952C-45DE-0855-6AE4CE7C3122}"/>
                    </a:ext>
                  </a:extLst>
                </p:cNvPr>
                <p:cNvGrpSpPr/>
                <p:nvPr/>
              </p:nvGrpSpPr>
              <p:grpSpPr>
                <a:xfrm>
                  <a:off x="6768570" y="3044084"/>
                  <a:ext cx="554778" cy="1094422"/>
                  <a:chOff x="6768570" y="3044084"/>
                  <a:chExt cx="554778" cy="1094422"/>
                </a:xfrm>
              </p:grpSpPr>
              <p:sp>
                <p:nvSpPr>
                  <p:cNvPr id="51" name="Freeform: Shape 50">
                    <a:extLst>
                      <a:ext uri="{FF2B5EF4-FFF2-40B4-BE49-F238E27FC236}">
                        <a16:creationId xmlns:a16="http://schemas.microsoft.com/office/drawing/2014/main" id="{9B0C1A5C-08ED-0D02-DB80-22B5BFA50097}"/>
                      </a:ext>
                    </a:extLst>
                  </p:cNvPr>
                  <p:cNvSpPr/>
                  <p:nvPr/>
                </p:nvSpPr>
                <p:spPr>
                  <a:xfrm>
                    <a:off x="6768570" y="3044084"/>
                    <a:ext cx="14393" cy="28363"/>
                  </a:xfrm>
                  <a:custGeom>
                    <a:avLst/>
                    <a:gdLst>
                      <a:gd name="csX0" fmla="*/ 0 w 14393"/>
                      <a:gd name="csY0" fmla="*/ 0 h 28363"/>
                      <a:gd name="csX1" fmla="*/ 14393 w 14393"/>
                      <a:gd name="csY1" fmla="*/ 28363 h 2836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4393" h="28363">
                        <a:moveTo>
                          <a:pt x="0" y="0"/>
                        </a:moveTo>
                        <a:lnTo>
                          <a:pt x="14393" y="28363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" name="Freeform: Shape 51">
                    <a:extLst>
                      <a:ext uri="{FF2B5EF4-FFF2-40B4-BE49-F238E27FC236}">
                        <a16:creationId xmlns:a16="http://schemas.microsoft.com/office/drawing/2014/main" id="{F772E539-B36A-D040-9B03-3B8436EC5C51}"/>
                      </a:ext>
                    </a:extLst>
                  </p:cNvPr>
                  <p:cNvSpPr/>
                  <p:nvPr/>
                </p:nvSpPr>
                <p:spPr>
                  <a:xfrm>
                    <a:off x="6810586" y="3127057"/>
                    <a:ext cx="484610" cy="955780"/>
                  </a:xfrm>
                  <a:custGeom>
                    <a:avLst/>
                    <a:gdLst>
                      <a:gd name="csX0" fmla="*/ 0 w 484610"/>
                      <a:gd name="csY0" fmla="*/ 0 h 955780"/>
                      <a:gd name="csX1" fmla="*/ 484611 w 484610"/>
                      <a:gd name="csY1" fmla="*/ 955781 h 95578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484610" h="955780">
                        <a:moveTo>
                          <a:pt x="0" y="0"/>
                        </a:moveTo>
                        <a:lnTo>
                          <a:pt x="484611" y="955781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custDash>
                      <a:ds d="434250" sp="43425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" name="Freeform: Shape 52">
                    <a:extLst>
                      <a:ext uri="{FF2B5EF4-FFF2-40B4-BE49-F238E27FC236}">
                        <a16:creationId xmlns:a16="http://schemas.microsoft.com/office/drawing/2014/main" id="{0177E83E-17C9-B698-7BF1-B04F9301E8FE}"/>
                      </a:ext>
                    </a:extLst>
                  </p:cNvPr>
                  <p:cNvSpPr/>
                  <p:nvPr/>
                </p:nvSpPr>
                <p:spPr>
                  <a:xfrm>
                    <a:off x="7309061" y="4110143"/>
                    <a:ext cx="14287" cy="28363"/>
                  </a:xfrm>
                  <a:custGeom>
                    <a:avLst/>
                    <a:gdLst>
                      <a:gd name="csX0" fmla="*/ 0 w 14287"/>
                      <a:gd name="csY0" fmla="*/ 0 h 28363"/>
                      <a:gd name="csX1" fmla="*/ 14287 w 14287"/>
                      <a:gd name="csY1" fmla="*/ 28363 h 2836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4287" h="28363">
                        <a:moveTo>
                          <a:pt x="0" y="0"/>
                        </a:moveTo>
                        <a:lnTo>
                          <a:pt x="14287" y="28363"/>
                        </a:lnTo>
                      </a:path>
                    </a:pathLst>
                  </a:custGeom>
                  <a:ln w="2645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4" name="Graphic 3">
                <a:extLst>
                  <a:ext uri="{FF2B5EF4-FFF2-40B4-BE49-F238E27FC236}">
                    <a16:creationId xmlns:a16="http://schemas.microsoft.com/office/drawing/2014/main" id="{6B0FFD3D-E0B5-966E-3239-9BCADDD8D163}"/>
                  </a:ext>
                </a:extLst>
              </p:cNvPr>
              <p:cNvGrpSpPr/>
              <p:nvPr/>
            </p:nvGrpSpPr>
            <p:grpSpPr>
              <a:xfrm>
                <a:off x="5924549" y="3044084"/>
                <a:ext cx="1687935" cy="1448540"/>
                <a:chOff x="5924549" y="3044084"/>
                <a:chExt cx="1687935" cy="1448540"/>
              </a:xfrm>
              <a:noFill/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7E26F122-B07F-05C6-8DAE-C862C8A0D502}"/>
                    </a:ext>
                  </a:extLst>
                </p:cNvPr>
                <p:cNvSpPr/>
                <p:nvPr/>
              </p:nvSpPr>
              <p:spPr>
                <a:xfrm>
                  <a:off x="6209347" y="3044084"/>
                  <a:ext cx="847407" cy="1448540"/>
                </a:xfrm>
                <a:custGeom>
                  <a:avLst/>
                  <a:gdLst>
                    <a:gd name="csX0" fmla="*/ 0 w 847407"/>
                    <a:gd name="csY0" fmla="*/ 1409700 h 1448540"/>
                    <a:gd name="csX1" fmla="*/ 559223 w 847407"/>
                    <a:gd name="csY1" fmla="*/ 0 h 1448540"/>
                    <a:gd name="csX2" fmla="*/ 847408 w 847407"/>
                    <a:gd name="csY2" fmla="*/ 1448541 h 1448540"/>
                    <a:gd name="csX3" fmla="*/ 0 w 847407"/>
                    <a:gd name="csY3" fmla="*/ 1409700 h 144854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847407" h="1448540">
                      <a:moveTo>
                        <a:pt x="0" y="1409700"/>
                      </a:moveTo>
                      <a:lnTo>
                        <a:pt x="559223" y="0"/>
                      </a:lnTo>
                      <a:lnTo>
                        <a:pt x="847408" y="1448541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1FE96796-6F58-2E57-214D-C3CCE7BEA04A}"/>
                    </a:ext>
                  </a:extLst>
                </p:cNvPr>
                <p:cNvSpPr/>
                <p:nvPr/>
              </p:nvSpPr>
              <p:spPr>
                <a:xfrm>
                  <a:off x="6768570" y="3044084"/>
                  <a:ext cx="843914" cy="1448540"/>
                </a:xfrm>
                <a:custGeom>
                  <a:avLst/>
                  <a:gdLst>
                    <a:gd name="csX0" fmla="*/ 288185 w 843914"/>
                    <a:gd name="csY0" fmla="*/ 1448541 h 1448540"/>
                    <a:gd name="csX1" fmla="*/ 0 w 843914"/>
                    <a:gd name="csY1" fmla="*/ 0 h 1448540"/>
                    <a:gd name="csX2" fmla="*/ 843915 w 843914"/>
                    <a:gd name="csY2" fmla="*/ 1288838 h 1448540"/>
                    <a:gd name="csX3" fmla="*/ 288185 w 843914"/>
                    <a:gd name="csY3" fmla="*/ 1448541 h 144854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843914" h="1448540">
                      <a:moveTo>
                        <a:pt x="288185" y="1448541"/>
                      </a:moveTo>
                      <a:lnTo>
                        <a:pt x="0" y="0"/>
                      </a:lnTo>
                      <a:lnTo>
                        <a:pt x="843915" y="1288838"/>
                      </a:lnTo>
                      <a:lnTo>
                        <a:pt x="288185" y="1448541"/>
                      </a:lnTo>
                      <a:close/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F0E39226-0259-2B3F-CC3A-07A142A9731D}"/>
                    </a:ext>
                  </a:extLst>
                </p:cNvPr>
                <p:cNvSpPr/>
                <p:nvPr/>
              </p:nvSpPr>
              <p:spPr>
                <a:xfrm>
                  <a:off x="5924549" y="3044084"/>
                  <a:ext cx="844020" cy="1409699"/>
                </a:xfrm>
                <a:custGeom>
                  <a:avLst/>
                  <a:gdLst>
                    <a:gd name="csX0" fmla="*/ 0 w 844020"/>
                    <a:gd name="csY0" fmla="*/ 1215496 h 1409699"/>
                    <a:gd name="csX1" fmla="*/ 844021 w 844020"/>
                    <a:gd name="csY1" fmla="*/ 0 h 1409699"/>
                    <a:gd name="csX2" fmla="*/ 284798 w 844020"/>
                    <a:gd name="csY2" fmla="*/ 1409700 h 1409699"/>
                    <a:gd name="csX3" fmla="*/ 0 w 844020"/>
                    <a:gd name="csY3" fmla="*/ 1215496 h 140969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844020" h="1409699">
                      <a:moveTo>
                        <a:pt x="0" y="1215496"/>
                      </a:moveTo>
                      <a:lnTo>
                        <a:pt x="844021" y="0"/>
                      </a:lnTo>
                      <a:lnTo>
                        <a:pt x="284798" y="1409700"/>
                      </a:lnTo>
                      <a:lnTo>
                        <a:pt x="0" y="1215496"/>
                      </a:lnTo>
                      <a:close/>
                    </a:path>
                  </a:pathLst>
                </a:custGeom>
                <a:noFill/>
                <a:ln w="2645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85BAFA4-E734-9382-D876-2470C3EEBB72}"/>
                </a:ext>
              </a:extLst>
            </p:cNvPr>
            <p:cNvSpPr/>
            <p:nvPr/>
          </p:nvSpPr>
          <p:spPr>
            <a:xfrm rot="402440">
              <a:off x="6521345" y="2578467"/>
              <a:ext cx="563514" cy="1357355"/>
            </a:xfrm>
            <a:custGeom>
              <a:avLst/>
              <a:gdLst>
                <a:gd name="csX0" fmla="*/ 0 w 554778"/>
                <a:gd name="csY0" fmla="*/ 0 h 1371917"/>
                <a:gd name="csX1" fmla="*/ 554778 w 554778"/>
                <a:gd name="csY1" fmla="*/ 1371918 h 13719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554778" h="1371917">
                  <a:moveTo>
                    <a:pt x="0" y="0"/>
                  </a:moveTo>
                  <a:lnTo>
                    <a:pt x="554778" y="1371918"/>
                  </a:lnTo>
                </a:path>
              </a:pathLst>
            </a:custGeom>
            <a:ln w="50800" cap="rnd">
              <a:solidFill>
                <a:srgbClr val="971D20"/>
              </a:solidFill>
              <a:prstDash val="solid"/>
              <a:round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5833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725B8-943A-79A5-BE8B-0343DFB1B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9D394-D05B-11EB-AF86-153609272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Surface Area of Spheres &amp; Hemispheres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84AF802-5D8D-66DE-210C-2902AFC7E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  <a:p>
            <a:r>
              <a:rPr lang="en-US" altLang="en-US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F15663-A7FE-3AD2-F7B2-E0806D34D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03827" y="1465458"/>
            <a:ext cx="173128" cy="348591"/>
          </a:xfrm>
          <a:prstGeom prst="rect">
            <a:avLst/>
          </a:prstGeom>
          <a:solidFill>
            <a:srgbClr val="E1A3A3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Object 4" descr="Surface Area of a Sphere: S = 4*pi*r squared">
            <a:extLst>
              <a:ext uri="{FF2B5EF4-FFF2-40B4-BE49-F238E27FC236}">
                <a16:creationId xmlns:a16="http://schemas.microsoft.com/office/drawing/2014/main" id="{B8AF9041-8A6E-0E07-5A4F-02104406B1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5587229"/>
              </p:ext>
            </p:extLst>
          </p:nvPr>
        </p:nvGraphicFramePr>
        <p:xfrm>
          <a:off x="1162826" y="1396831"/>
          <a:ext cx="4737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736880" imgH="444240" progId="Equation.DSMT4">
                  <p:embed/>
                </p:oleObj>
              </mc:Choice>
              <mc:Fallback>
                <p:oleObj name="Equation" r:id="rId2" imgW="4736880" imgH="444240" progId="Equation.DSMT4">
                  <p:embed/>
                  <p:pic>
                    <p:nvPicPr>
                      <p:cNvPr id="5" name="Object 4" descr="Surface Area of a Sphere: S = 4*pi*r squared">
                        <a:extLst>
                          <a:ext uri="{FF2B5EF4-FFF2-40B4-BE49-F238E27FC236}">
                            <a16:creationId xmlns:a16="http://schemas.microsoft.com/office/drawing/2014/main" id="{B8AF9041-8A6E-0E07-5A4F-02104406B1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62826" y="1396831"/>
                        <a:ext cx="4737100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oup 10" descr="Sphere with radius highlighted in red to match the variable r in the formula">
            <a:extLst>
              <a:ext uri="{FF2B5EF4-FFF2-40B4-BE49-F238E27FC236}">
                <a16:creationId xmlns:a16="http://schemas.microsoft.com/office/drawing/2014/main" id="{897FE5E5-292F-8A6B-4943-17B5D98A3B89}"/>
              </a:ext>
            </a:extLst>
          </p:cNvPr>
          <p:cNvGrpSpPr/>
          <p:nvPr/>
        </p:nvGrpSpPr>
        <p:grpSpPr>
          <a:xfrm>
            <a:off x="1671838" y="2568542"/>
            <a:ext cx="2061225" cy="2042211"/>
            <a:chOff x="1671838" y="2568542"/>
            <a:chExt cx="2061225" cy="2042211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56EDD1E-D987-63BB-B0BC-4FD29FFD355E}"/>
                </a:ext>
              </a:extLst>
            </p:cNvPr>
            <p:cNvSpPr/>
            <p:nvPr/>
          </p:nvSpPr>
          <p:spPr>
            <a:xfrm rot="643046">
              <a:off x="2693861" y="3682834"/>
              <a:ext cx="1029228" cy="2539"/>
            </a:xfrm>
            <a:custGeom>
              <a:avLst/>
              <a:gdLst>
                <a:gd name="csX0" fmla="*/ 0 w 1029228"/>
                <a:gd name="csY0" fmla="*/ 2540 h 2539"/>
                <a:gd name="csX1" fmla="*/ 1029229 w 1029228"/>
                <a:gd name="csY1" fmla="*/ 0 h 25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29228" h="2539">
                  <a:moveTo>
                    <a:pt x="0" y="2540"/>
                  </a:moveTo>
                  <a:lnTo>
                    <a:pt x="1029229" y="0"/>
                  </a:lnTo>
                </a:path>
              </a:pathLst>
            </a:custGeom>
            <a:ln w="50800" cap="rnd">
              <a:solidFill>
                <a:srgbClr val="971D20"/>
              </a:solidFill>
              <a:prstDash val="solid"/>
              <a:round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aphic 13">
              <a:extLst>
                <a:ext uri="{FF2B5EF4-FFF2-40B4-BE49-F238E27FC236}">
                  <a16:creationId xmlns:a16="http://schemas.microsoft.com/office/drawing/2014/main" id="{BF384002-BB58-C6E6-2D3C-B6E89840E301}"/>
                </a:ext>
              </a:extLst>
            </p:cNvPr>
            <p:cNvGrpSpPr/>
            <p:nvPr/>
          </p:nvGrpSpPr>
          <p:grpSpPr>
            <a:xfrm rot="643046">
              <a:off x="1671838" y="2568542"/>
              <a:ext cx="2061225" cy="2042211"/>
              <a:chOff x="1948445" y="2225355"/>
              <a:chExt cx="2061225" cy="2042211"/>
            </a:xfrm>
          </p:grpSpPr>
          <p:grpSp>
            <p:nvGrpSpPr>
              <p:cNvPr id="20" name="Graphic 13">
                <a:extLst>
                  <a:ext uri="{FF2B5EF4-FFF2-40B4-BE49-F238E27FC236}">
                    <a16:creationId xmlns:a16="http://schemas.microsoft.com/office/drawing/2014/main" id="{E41E78CE-FEE2-0E2D-2BB5-A2D86D7E733C}"/>
                  </a:ext>
                </a:extLst>
              </p:cNvPr>
              <p:cNvGrpSpPr/>
              <p:nvPr/>
            </p:nvGrpSpPr>
            <p:grpSpPr>
              <a:xfrm>
                <a:off x="2979207" y="3243896"/>
                <a:ext cx="1029228" cy="105"/>
                <a:chOff x="2979207" y="3243896"/>
                <a:chExt cx="1029228" cy="105"/>
              </a:xfrm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DE2EBE8D-9F83-4046-5213-9FC8C281EA37}"/>
                    </a:ext>
                  </a:extLst>
                </p:cNvPr>
                <p:cNvSpPr/>
                <p:nvPr/>
              </p:nvSpPr>
              <p:spPr>
                <a:xfrm>
                  <a:off x="2979207" y="3243896"/>
                  <a:ext cx="21166" cy="10583"/>
                </a:xfrm>
                <a:custGeom>
                  <a:avLst/>
                  <a:gdLst>
                    <a:gd name="csX0" fmla="*/ 0 w 21166"/>
                    <a:gd name="csY0" fmla="*/ 0 h 10583"/>
                    <a:gd name="csX1" fmla="*/ 21167 w 21166"/>
                    <a:gd name="csY1" fmla="*/ 0 h 1058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1166" h="10583">
                      <a:moveTo>
                        <a:pt x="0" y="0"/>
                      </a:moveTo>
                      <a:lnTo>
                        <a:pt x="21167" y="0"/>
                      </a:lnTo>
                    </a:path>
                  </a:pathLst>
                </a:custGeom>
                <a:ln w="13215" cap="rnd">
                  <a:solidFill>
                    <a:srgbClr val="28578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7DC95989-2FDD-C195-15FE-7152F97FD631}"/>
                    </a:ext>
                  </a:extLst>
                </p:cNvPr>
                <p:cNvSpPr/>
                <p:nvPr/>
              </p:nvSpPr>
              <p:spPr>
                <a:xfrm>
                  <a:off x="3043236" y="3243896"/>
                  <a:ext cx="922548" cy="10583"/>
                </a:xfrm>
                <a:custGeom>
                  <a:avLst/>
                  <a:gdLst>
                    <a:gd name="csX0" fmla="*/ 0 w 922548"/>
                    <a:gd name="csY0" fmla="*/ 0 h 10583"/>
                    <a:gd name="csX1" fmla="*/ 922549 w 922548"/>
                    <a:gd name="csY1" fmla="*/ 0 h 1058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22548" h="10583">
                      <a:moveTo>
                        <a:pt x="0" y="0"/>
                      </a:moveTo>
                      <a:lnTo>
                        <a:pt x="922549" y="0"/>
                      </a:lnTo>
                    </a:path>
                  </a:pathLst>
                </a:custGeom>
                <a:ln w="13215" cap="rnd">
                  <a:solidFill>
                    <a:srgbClr val="285782"/>
                  </a:solidFill>
                  <a:custDash>
                    <a:ds d="303750" sp="303750"/>
                  </a:custDash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08DC5F29-1CCA-846E-F4EA-E5AE7926A76F}"/>
                    </a:ext>
                  </a:extLst>
                </p:cNvPr>
                <p:cNvSpPr/>
                <p:nvPr/>
              </p:nvSpPr>
              <p:spPr>
                <a:xfrm>
                  <a:off x="3987269" y="3243896"/>
                  <a:ext cx="21166" cy="105"/>
                </a:xfrm>
                <a:custGeom>
                  <a:avLst/>
                  <a:gdLst>
                    <a:gd name="csX0" fmla="*/ 0 w 21166"/>
                    <a:gd name="csY0" fmla="*/ 0 h 105"/>
                    <a:gd name="csX1" fmla="*/ 21167 w 21166"/>
                    <a:gd name="csY1" fmla="*/ 106 h 1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1166" h="105">
                      <a:moveTo>
                        <a:pt x="0" y="0"/>
                      </a:moveTo>
                      <a:lnTo>
                        <a:pt x="21167" y="106"/>
                      </a:lnTo>
                    </a:path>
                  </a:pathLst>
                </a:custGeom>
                <a:ln w="13215" cap="rnd">
                  <a:solidFill>
                    <a:srgbClr val="28578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4" name="Graphic 13">
                <a:extLst>
                  <a:ext uri="{FF2B5EF4-FFF2-40B4-BE49-F238E27FC236}">
                    <a16:creationId xmlns:a16="http://schemas.microsoft.com/office/drawing/2014/main" id="{3C2C708B-4722-81D3-6027-B4E710DDB715}"/>
                  </a:ext>
                </a:extLst>
              </p:cNvPr>
              <p:cNvGrpSpPr/>
              <p:nvPr/>
            </p:nvGrpSpPr>
            <p:grpSpPr>
              <a:xfrm>
                <a:off x="1948445" y="2225355"/>
                <a:ext cx="2061225" cy="2042211"/>
                <a:chOff x="1948445" y="2225355"/>
                <a:chExt cx="2061225" cy="2042211"/>
              </a:xfrm>
              <a:noFill/>
            </p:grpSpPr>
            <p:grpSp>
              <p:nvGrpSpPr>
                <p:cNvPr id="25" name="Graphic 13">
                  <a:extLst>
                    <a:ext uri="{FF2B5EF4-FFF2-40B4-BE49-F238E27FC236}">
                      <a16:creationId xmlns:a16="http://schemas.microsoft.com/office/drawing/2014/main" id="{5C975A18-8D58-3343-373C-B85BE023B05E}"/>
                    </a:ext>
                  </a:extLst>
                </p:cNvPr>
                <p:cNvGrpSpPr/>
                <p:nvPr/>
              </p:nvGrpSpPr>
              <p:grpSpPr>
                <a:xfrm>
                  <a:off x="1948602" y="3102820"/>
                  <a:ext cx="2059999" cy="146155"/>
                  <a:chOff x="1948602" y="3102820"/>
                  <a:chExt cx="2059999" cy="146155"/>
                </a:xfrm>
                <a:noFill/>
              </p:grpSpPr>
              <p:grpSp>
                <p:nvGrpSpPr>
                  <p:cNvPr id="26" name="Graphic 13">
                    <a:extLst>
                      <a:ext uri="{FF2B5EF4-FFF2-40B4-BE49-F238E27FC236}">
                        <a16:creationId xmlns:a16="http://schemas.microsoft.com/office/drawing/2014/main" id="{65970A1C-E7DD-FA9A-6250-FAB3E067B288}"/>
                      </a:ext>
                    </a:extLst>
                  </p:cNvPr>
                  <p:cNvGrpSpPr/>
                  <p:nvPr/>
                </p:nvGrpSpPr>
                <p:grpSpPr>
                  <a:xfrm>
                    <a:off x="2996564" y="3102820"/>
                    <a:ext cx="1012038" cy="146155"/>
                    <a:chOff x="2996564" y="3102820"/>
                    <a:chExt cx="1012038" cy="146155"/>
                  </a:xfrm>
                  <a:noFill/>
                </p:grpSpPr>
                <p:sp>
                  <p:nvSpPr>
                    <p:cNvPr id="27" name="Freeform: Shape 26">
                      <a:extLst>
                        <a:ext uri="{FF2B5EF4-FFF2-40B4-BE49-F238E27FC236}">
                          <a16:creationId xmlns:a16="http://schemas.microsoft.com/office/drawing/2014/main" id="{A416082C-E661-6262-3DEA-07395B95F3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4" y="3102820"/>
                      <a:ext cx="31749" cy="105"/>
                    </a:xfrm>
                    <a:custGeom>
                      <a:avLst/>
                      <a:gdLst>
                        <a:gd name="csX0" fmla="*/ 0 w 31749"/>
                        <a:gd name="csY0" fmla="*/ 0 h 105"/>
                        <a:gd name="csX1" fmla="*/ 31750 w 31749"/>
                        <a:gd name="csY1" fmla="*/ 106 h 105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</a:cxnLst>
                      <a:rect l="l" t="t" r="r" b="b"/>
                      <a:pathLst>
                        <a:path w="31749" h="105">
                          <a:moveTo>
                            <a:pt x="0" y="0"/>
                          </a:moveTo>
                          <a:cubicBezTo>
                            <a:pt x="10583" y="0"/>
                            <a:pt x="21167" y="0"/>
                            <a:pt x="31750" y="106"/>
                          </a:cubicBezTo>
                        </a:path>
                      </a:pathLst>
                    </a:custGeom>
                    <a:noFill/>
                    <a:ln w="26431" cap="rnd">
                      <a:solidFill>
                        <a:srgbClr val="000000"/>
                      </a:solidFill>
                      <a:prstDash val="solid"/>
                      <a:rou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: Shape 27">
                      <a:extLst>
                        <a:ext uri="{FF2B5EF4-FFF2-40B4-BE49-F238E27FC236}">
                          <a16:creationId xmlns:a16="http://schemas.microsoft.com/office/drawing/2014/main" id="{2EA9872B-AA1E-E8F1-7DD0-DE32892203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93613" y="3103667"/>
                      <a:ext cx="872489" cy="101811"/>
                    </a:xfrm>
                    <a:custGeom>
                      <a:avLst/>
                      <a:gdLst>
                        <a:gd name="csX0" fmla="*/ 0 w 872489"/>
                        <a:gd name="csY0" fmla="*/ 0 h 101811"/>
                        <a:gd name="csX1" fmla="*/ 872490 w 872489"/>
                        <a:gd name="csY1" fmla="*/ 101812 h 101811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</a:cxnLst>
                      <a:rect l="l" t="t" r="r" b="b"/>
                      <a:pathLst>
                        <a:path w="872489" h="101811">
                          <a:moveTo>
                            <a:pt x="0" y="0"/>
                          </a:moveTo>
                          <a:cubicBezTo>
                            <a:pt x="416772" y="6456"/>
                            <a:pt x="756814" y="47519"/>
                            <a:pt x="872490" y="101812"/>
                          </a:cubicBezTo>
                        </a:path>
                      </a:pathLst>
                    </a:custGeom>
                    <a:noFill/>
                    <a:ln w="26431" cap="rnd">
                      <a:solidFill>
                        <a:srgbClr val="000000"/>
                      </a:solidFill>
                      <a:custDash>
                        <a:ds d="462750" sp="462750"/>
                      </a:custDash>
                      <a:rou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: Shape 28">
                      <a:extLst>
                        <a:ext uri="{FF2B5EF4-FFF2-40B4-BE49-F238E27FC236}">
                          <a16:creationId xmlns:a16="http://schemas.microsoft.com/office/drawing/2014/main" id="{58DF59F9-EEDA-FEA7-5E48-2A12B95004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94043" y="3222200"/>
                      <a:ext cx="14559" cy="26775"/>
                    </a:xfrm>
                    <a:custGeom>
                      <a:avLst/>
                      <a:gdLst>
                        <a:gd name="csX0" fmla="*/ 0 w 14559"/>
                        <a:gd name="csY0" fmla="*/ 0 h 26775"/>
                        <a:gd name="csX1" fmla="*/ 14393 w 14559"/>
                        <a:gd name="csY1" fmla="*/ 26776 h 26775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</a:cxnLst>
                      <a:rect l="l" t="t" r="r" b="b"/>
                      <a:pathLst>
                        <a:path w="14559" h="26775">
                          <a:moveTo>
                            <a:pt x="0" y="0"/>
                          </a:moveTo>
                          <a:cubicBezTo>
                            <a:pt x="10583" y="8678"/>
                            <a:pt x="15557" y="17674"/>
                            <a:pt x="14393" y="26776"/>
                          </a:cubicBezTo>
                        </a:path>
                      </a:pathLst>
                    </a:custGeom>
                    <a:noFill/>
                    <a:ln w="26431" cap="rnd">
                      <a:solidFill>
                        <a:srgbClr val="000000"/>
                      </a:solidFill>
                      <a:prstDash val="solid"/>
                      <a:rou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0" name="Graphic 13">
                    <a:extLst>
                      <a:ext uri="{FF2B5EF4-FFF2-40B4-BE49-F238E27FC236}">
                        <a16:creationId xmlns:a16="http://schemas.microsoft.com/office/drawing/2014/main" id="{A81F670B-CC4A-1FD5-E0A4-A9255208440D}"/>
                      </a:ext>
                    </a:extLst>
                  </p:cNvPr>
                  <p:cNvGrpSpPr/>
                  <p:nvPr/>
                </p:nvGrpSpPr>
                <p:grpSpPr>
                  <a:xfrm>
                    <a:off x="1948602" y="3102820"/>
                    <a:ext cx="1047961" cy="141075"/>
                    <a:chOff x="1948602" y="3102820"/>
                    <a:chExt cx="1047961" cy="141075"/>
                  </a:xfrm>
                  <a:noFill/>
                </p:grpSpPr>
                <p:sp>
                  <p:nvSpPr>
                    <p:cNvPr id="31" name="Freeform: Shape 30">
                      <a:extLst>
                        <a:ext uri="{FF2B5EF4-FFF2-40B4-BE49-F238E27FC236}">
                          <a16:creationId xmlns:a16="http://schemas.microsoft.com/office/drawing/2014/main" id="{FD4C9B2F-3671-ECA2-DEEE-A1F966B40A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48602" y="3219132"/>
                      <a:ext cx="18415" cy="24764"/>
                    </a:xfrm>
                    <a:custGeom>
                      <a:avLst/>
                      <a:gdLst>
                        <a:gd name="csX0" fmla="*/ 0 w 18415"/>
                        <a:gd name="csY0" fmla="*/ 24765 h 24764"/>
                        <a:gd name="csX1" fmla="*/ 18415 w 18415"/>
                        <a:gd name="csY1" fmla="*/ 0 h 24764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</a:cxnLst>
                      <a:rect l="l" t="t" r="r" b="b"/>
                      <a:pathLst>
                        <a:path w="18415" h="24764">
                          <a:moveTo>
                            <a:pt x="0" y="24765"/>
                          </a:moveTo>
                          <a:cubicBezTo>
                            <a:pt x="1058" y="16298"/>
                            <a:pt x="7408" y="8043"/>
                            <a:pt x="18415" y="0"/>
                          </a:cubicBezTo>
                        </a:path>
                      </a:pathLst>
                    </a:custGeom>
                    <a:noFill/>
                    <a:ln w="26431" cap="rnd">
                      <a:solidFill>
                        <a:srgbClr val="000000"/>
                      </a:solidFill>
                      <a:prstDash val="solid"/>
                      <a:rou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" name="Freeform: Shape 31">
                      <a:extLst>
                        <a:ext uri="{FF2B5EF4-FFF2-40B4-BE49-F238E27FC236}">
                          <a16:creationId xmlns:a16="http://schemas.microsoft.com/office/drawing/2014/main" id="{843370EA-3E90-ED5A-DF18-4912663F3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27977" y="3102926"/>
                      <a:ext cx="902863" cy="88053"/>
                    </a:xfrm>
                    <a:custGeom>
                      <a:avLst/>
                      <a:gdLst>
                        <a:gd name="csX0" fmla="*/ 0 w 902863"/>
                        <a:gd name="csY0" fmla="*/ 88053 h 88053"/>
                        <a:gd name="csX1" fmla="*/ 902864 w 902863"/>
                        <a:gd name="csY1" fmla="*/ 0 h 88053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</a:cxnLst>
                      <a:rect l="l" t="t" r="r" b="b"/>
                      <a:pathLst>
                        <a:path w="902863" h="88053">
                          <a:moveTo>
                            <a:pt x="0" y="88053"/>
                          </a:moveTo>
                          <a:cubicBezTo>
                            <a:pt x="150072" y="38100"/>
                            <a:pt x="496676" y="2540"/>
                            <a:pt x="902864" y="0"/>
                          </a:cubicBezTo>
                        </a:path>
                      </a:pathLst>
                    </a:custGeom>
                    <a:noFill/>
                    <a:ln w="26431" cap="rnd">
                      <a:solidFill>
                        <a:srgbClr val="000000"/>
                      </a:solidFill>
                      <a:custDash>
                        <a:ds d="477750" sp="477750"/>
                      </a:custDash>
                      <a:rou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A56AD1BA-B05A-616C-960A-B1354DD2F4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64814" y="3102820"/>
                      <a:ext cx="31749" cy="10583"/>
                    </a:xfrm>
                    <a:custGeom>
                      <a:avLst/>
                      <a:gdLst>
                        <a:gd name="csX0" fmla="*/ 0 w 31749"/>
                        <a:gd name="csY0" fmla="*/ 0 h 10583"/>
                        <a:gd name="csX1" fmla="*/ 31750 w 31749"/>
                        <a:gd name="csY1" fmla="*/ 0 h 10583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</a:cxnLst>
                      <a:rect l="l" t="t" r="r" b="b"/>
                      <a:pathLst>
                        <a:path w="31749" h="10583">
                          <a:moveTo>
                            <a:pt x="0" y="0"/>
                          </a:moveTo>
                          <a:cubicBezTo>
                            <a:pt x="10583" y="0"/>
                            <a:pt x="21167" y="0"/>
                            <a:pt x="31750" y="0"/>
                          </a:cubicBezTo>
                        </a:path>
                      </a:pathLst>
                    </a:custGeom>
                    <a:noFill/>
                    <a:ln w="26431" cap="rnd">
                      <a:solidFill>
                        <a:srgbClr val="000000"/>
                      </a:solidFill>
                      <a:prstDash val="solid"/>
                      <a:rou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4" name="Graphic 13">
                  <a:extLst>
                    <a:ext uri="{FF2B5EF4-FFF2-40B4-BE49-F238E27FC236}">
                      <a16:creationId xmlns:a16="http://schemas.microsoft.com/office/drawing/2014/main" id="{D1D9BDA6-18D5-16B9-1E27-1CCF107E45F1}"/>
                    </a:ext>
                  </a:extLst>
                </p:cNvPr>
                <p:cNvGrpSpPr/>
                <p:nvPr/>
              </p:nvGrpSpPr>
              <p:grpSpPr>
                <a:xfrm>
                  <a:off x="1948445" y="3243896"/>
                  <a:ext cx="2059990" cy="146178"/>
                  <a:chOff x="1948445" y="3243896"/>
                  <a:chExt cx="2059990" cy="146178"/>
                </a:xfrm>
                <a:noFill/>
              </p:grpSpPr>
              <p:sp>
                <p:nvSpPr>
                  <p:cNvPr id="35" name="Freeform: Shape 34">
                    <a:extLst>
                      <a:ext uri="{FF2B5EF4-FFF2-40B4-BE49-F238E27FC236}">
                        <a16:creationId xmlns:a16="http://schemas.microsoft.com/office/drawing/2014/main" id="{BC15E8C2-5ECD-7540-75B9-DED18523DBB9}"/>
                      </a:ext>
                    </a:extLst>
                  </p:cNvPr>
                  <p:cNvSpPr/>
                  <p:nvPr/>
                </p:nvSpPr>
                <p:spPr>
                  <a:xfrm>
                    <a:off x="1948445" y="3243896"/>
                    <a:ext cx="1012135" cy="146155"/>
                  </a:xfrm>
                  <a:custGeom>
                    <a:avLst/>
                    <a:gdLst>
                      <a:gd name="csX0" fmla="*/ 1012135 w 1012135"/>
                      <a:gd name="csY0" fmla="*/ 146156 h 146155"/>
                      <a:gd name="csX1" fmla="*/ 157 w 1012135"/>
                      <a:gd name="csY1" fmla="*/ 0 h 14615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012135" h="146155">
                        <a:moveTo>
                          <a:pt x="1012135" y="146156"/>
                        </a:moveTo>
                        <a:cubicBezTo>
                          <a:pt x="443282" y="144780"/>
                          <a:pt x="-9685" y="79375"/>
                          <a:pt x="157" y="0"/>
                        </a:cubicBezTo>
                      </a:path>
                    </a:pathLst>
                  </a:custGeom>
                  <a:noFill/>
                  <a:ln w="26431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" name="Freeform: Shape 35">
                    <a:extLst>
                      <a:ext uri="{FF2B5EF4-FFF2-40B4-BE49-F238E27FC236}">
                        <a16:creationId xmlns:a16="http://schemas.microsoft.com/office/drawing/2014/main" id="{94649637-9E2C-259C-5CBB-9CE5DA629453}"/>
                      </a:ext>
                    </a:extLst>
                  </p:cNvPr>
                  <p:cNvSpPr/>
                  <p:nvPr/>
                </p:nvSpPr>
                <p:spPr>
                  <a:xfrm>
                    <a:off x="2960580" y="3248976"/>
                    <a:ext cx="1047855" cy="141098"/>
                  </a:xfrm>
                  <a:custGeom>
                    <a:avLst/>
                    <a:gdLst>
                      <a:gd name="csX0" fmla="*/ 1047856 w 1047855"/>
                      <a:gd name="csY0" fmla="*/ 0 h 141098"/>
                      <a:gd name="csX1" fmla="*/ 0 w 1047855"/>
                      <a:gd name="csY1" fmla="*/ 141076 h 14109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047855" h="141098">
                        <a:moveTo>
                          <a:pt x="1047856" y="0"/>
                        </a:moveTo>
                        <a:cubicBezTo>
                          <a:pt x="1037907" y="79269"/>
                          <a:pt x="568748" y="142452"/>
                          <a:pt x="0" y="141076"/>
                        </a:cubicBezTo>
                      </a:path>
                    </a:pathLst>
                  </a:custGeom>
                  <a:noFill/>
                  <a:ln w="26431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ED2C9327-5FEF-D066-E538-6E4F3A16B2CD}"/>
                    </a:ext>
                  </a:extLst>
                </p:cNvPr>
                <p:cNvSpPr/>
                <p:nvPr/>
              </p:nvSpPr>
              <p:spPr>
                <a:xfrm>
                  <a:off x="1948628" y="2225355"/>
                  <a:ext cx="2061042" cy="2042211"/>
                </a:xfrm>
                <a:custGeom>
                  <a:avLst/>
                  <a:gdLst>
                    <a:gd name="csX0" fmla="*/ 2059808 w 2061042"/>
                    <a:gd name="csY0" fmla="*/ 1023622 h 2042211"/>
                    <a:gd name="csX1" fmla="*/ 704719 w 2061042"/>
                    <a:gd name="csY1" fmla="*/ 1989457 h 2042211"/>
                    <a:gd name="csX2" fmla="*/ 801133 w 2061042"/>
                    <a:gd name="csY2" fmla="*/ 26354 h 2042211"/>
                    <a:gd name="csX3" fmla="*/ 2052083 w 2061042"/>
                    <a:gd name="csY3" fmla="*/ 1147447 h 2042211"/>
                    <a:gd name="csX4" fmla="*/ 2059808 w 2061042"/>
                    <a:gd name="csY4" fmla="*/ 1023622 h 20422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061042" h="2042211">
                      <a:moveTo>
                        <a:pt x="2059808" y="1023622"/>
                      </a:moveTo>
                      <a:cubicBezTo>
                        <a:pt x="2063407" y="1715772"/>
                        <a:pt x="1354324" y="2208955"/>
                        <a:pt x="704719" y="1989457"/>
                      </a:cubicBezTo>
                      <a:cubicBezTo>
                        <a:pt x="-280166" y="1657564"/>
                        <a:pt x="-218677" y="266808"/>
                        <a:pt x="801133" y="26354"/>
                      </a:cubicBezTo>
                      <a:cubicBezTo>
                        <a:pt x="1491272" y="-133454"/>
                        <a:pt x="2145639" y="457625"/>
                        <a:pt x="2052083" y="1147447"/>
                      </a:cubicBezTo>
                      <a:cubicBezTo>
                        <a:pt x="2057163" y="1106913"/>
                        <a:pt x="2059808" y="1065532"/>
                        <a:pt x="2059808" y="1023622"/>
                      </a:cubicBezTo>
                    </a:path>
                  </a:pathLst>
                </a:custGeom>
                <a:noFill/>
                <a:ln w="26431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91C9874D-DA91-CCC0-B9AF-9865A098302B}"/>
                  </a:ext>
                </a:extLst>
              </p:cNvPr>
              <p:cNvSpPr/>
              <p:nvPr/>
            </p:nvSpPr>
            <p:spPr>
              <a:xfrm>
                <a:off x="2941107" y="3205796"/>
                <a:ext cx="76199" cy="76199"/>
              </a:xfrm>
              <a:prstGeom prst="ellipse">
                <a:avLst/>
              </a:prstGeom>
              <a:solidFill>
                <a:srgbClr val="285782"/>
              </a:solidFill>
              <a:ln w="1057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AFBBC04-0E96-363A-09BE-A08D9C62D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56735" y="1923348"/>
            <a:ext cx="173128" cy="348591"/>
          </a:xfrm>
          <a:prstGeom prst="rect">
            <a:avLst/>
          </a:prstGeom>
          <a:solidFill>
            <a:srgbClr val="E1A3A3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Object 8" descr="Surface Area of a Hemisphere: S = 3*pi*r squared">
            <a:extLst>
              <a:ext uri="{FF2B5EF4-FFF2-40B4-BE49-F238E27FC236}">
                <a16:creationId xmlns:a16="http://schemas.microsoft.com/office/drawing/2014/main" id="{51CE2CAE-1C23-1A3D-E2CF-A19C08AAFD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0544352"/>
              </p:ext>
            </p:extLst>
          </p:nvPr>
        </p:nvGraphicFramePr>
        <p:xfrm>
          <a:off x="1162826" y="1857002"/>
          <a:ext cx="5384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384520" imgH="444240" progId="Equation.DSMT4">
                  <p:embed/>
                </p:oleObj>
              </mc:Choice>
              <mc:Fallback>
                <p:oleObj name="Equation" r:id="rId4" imgW="5384520" imgH="444240" progId="Equation.DSMT4">
                  <p:embed/>
                  <p:pic>
                    <p:nvPicPr>
                      <p:cNvPr id="9" name="Object 8" descr="Surface Area of a Hemisphere: S = 3*pi*r squared">
                        <a:extLst>
                          <a:ext uri="{FF2B5EF4-FFF2-40B4-BE49-F238E27FC236}">
                            <a16:creationId xmlns:a16="http://schemas.microsoft.com/office/drawing/2014/main" id="{51CE2CAE-1C23-1A3D-E2CF-A19C08AAFD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62826" y="1857002"/>
                        <a:ext cx="5384800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11" descr="Hermisphere with radius highlighted in red to match the variable r in the formula">
            <a:extLst>
              <a:ext uri="{FF2B5EF4-FFF2-40B4-BE49-F238E27FC236}">
                <a16:creationId xmlns:a16="http://schemas.microsoft.com/office/drawing/2014/main" id="{53F53998-1A7A-31A7-E359-7919C594E43F}"/>
              </a:ext>
            </a:extLst>
          </p:cNvPr>
          <p:cNvGrpSpPr/>
          <p:nvPr/>
        </p:nvGrpSpPr>
        <p:grpSpPr>
          <a:xfrm>
            <a:off x="5033322" y="2438022"/>
            <a:ext cx="1163659" cy="2216952"/>
            <a:chOff x="5033322" y="2438022"/>
            <a:chExt cx="1163659" cy="2216952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5FF08F8-1AE9-7759-DD17-CBF6CF8DB33C}"/>
                </a:ext>
              </a:extLst>
            </p:cNvPr>
            <p:cNvSpPr/>
            <p:nvPr/>
          </p:nvSpPr>
          <p:spPr>
            <a:xfrm rot="18730858">
              <a:off x="5091048" y="4145546"/>
              <a:ext cx="1008273" cy="10583"/>
            </a:xfrm>
            <a:custGeom>
              <a:avLst/>
              <a:gdLst>
                <a:gd name="csX0" fmla="*/ 0 w 1008273"/>
                <a:gd name="csY0" fmla="*/ 0 h 10583"/>
                <a:gd name="csX1" fmla="*/ 1008274 w 1008273"/>
                <a:gd name="csY1" fmla="*/ 0 h 1058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8273" h="10583">
                  <a:moveTo>
                    <a:pt x="0" y="0"/>
                  </a:moveTo>
                  <a:lnTo>
                    <a:pt x="1008274" y="0"/>
                  </a:lnTo>
                </a:path>
              </a:pathLst>
            </a:custGeom>
            <a:ln w="50800" cap="rnd">
              <a:solidFill>
                <a:srgbClr val="971D20"/>
              </a:solidFill>
              <a:prstDash val="solid"/>
              <a:round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9" name="Graphic 13">
              <a:extLst>
                <a:ext uri="{FF2B5EF4-FFF2-40B4-BE49-F238E27FC236}">
                  <a16:creationId xmlns:a16="http://schemas.microsoft.com/office/drawing/2014/main" id="{68B1737B-4042-1ADC-3645-F31E17329C49}"/>
                </a:ext>
              </a:extLst>
            </p:cNvPr>
            <p:cNvGrpSpPr/>
            <p:nvPr/>
          </p:nvGrpSpPr>
          <p:grpSpPr>
            <a:xfrm rot="18730858">
              <a:off x="4588776" y="2882568"/>
              <a:ext cx="2052752" cy="1163659"/>
              <a:chOff x="5817601" y="2481367"/>
              <a:chExt cx="2052752" cy="1163659"/>
            </a:xfrm>
          </p:grpSpPr>
          <p:grpSp>
            <p:nvGrpSpPr>
              <p:cNvPr id="40" name="Graphic 13">
                <a:extLst>
                  <a:ext uri="{FF2B5EF4-FFF2-40B4-BE49-F238E27FC236}">
                    <a16:creationId xmlns:a16="http://schemas.microsoft.com/office/drawing/2014/main" id="{086EA550-527C-2D77-EB97-CAB91855285F}"/>
                  </a:ext>
                </a:extLst>
              </p:cNvPr>
              <p:cNvGrpSpPr/>
              <p:nvPr/>
            </p:nvGrpSpPr>
            <p:grpSpPr>
              <a:xfrm>
                <a:off x="5817657" y="3504035"/>
                <a:ext cx="1029228" cy="10583"/>
                <a:chOff x="5817657" y="3504035"/>
                <a:chExt cx="1029228" cy="10583"/>
              </a:xfrm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789B0D47-5A5B-C2E9-7CE8-205752CDC1F2}"/>
                    </a:ext>
                  </a:extLst>
                </p:cNvPr>
                <p:cNvSpPr/>
                <p:nvPr/>
              </p:nvSpPr>
              <p:spPr>
                <a:xfrm>
                  <a:off x="5817657" y="3504035"/>
                  <a:ext cx="21166" cy="10583"/>
                </a:xfrm>
                <a:custGeom>
                  <a:avLst/>
                  <a:gdLst>
                    <a:gd name="csX0" fmla="*/ 0 w 21166"/>
                    <a:gd name="csY0" fmla="*/ 0 h 10583"/>
                    <a:gd name="csX1" fmla="*/ 21167 w 21166"/>
                    <a:gd name="csY1" fmla="*/ 0 h 1058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1166" h="10583">
                      <a:moveTo>
                        <a:pt x="0" y="0"/>
                      </a:moveTo>
                      <a:lnTo>
                        <a:pt x="21167" y="0"/>
                      </a:lnTo>
                    </a:path>
                  </a:pathLst>
                </a:custGeom>
                <a:ln w="13215" cap="rnd">
                  <a:solidFill>
                    <a:srgbClr val="28578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2CB0C97F-1A40-5DB4-E5E2-EEBBB82372C7}"/>
                    </a:ext>
                  </a:extLst>
                </p:cNvPr>
                <p:cNvSpPr/>
                <p:nvPr/>
              </p:nvSpPr>
              <p:spPr>
                <a:xfrm>
                  <a:off x="5881686" y="3504035"/>
                  <a:ext cx="922548" cy="10583"/>
                </a:xfrm>
                <a:custGeom>
                  <a:avLst/>
                  <a:gdLst>
                    <a:gd name="csX0" fmla="*/ 0 w 922548"/>
                    <a:gd name="csY0" fmla="*/ 0 h 10583"/>
                    <a:gd name="csX1" fmla="*/ 922549 w 922548"/>
                    <a:gd name="csY1" fmla="*/ 0 h 1058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22548" h="10583">
                      <a:moveTo>
                        <a:pt x="0" y="0"/>
                      </a:moveTo>
                      <a:lnTo>
                        <a:pt x="922549" y="0"/>
                      </a:lnTo>
                    </a:path>
                  </a:pathLst>
                </a:custGeom>
                <a:ln w="13215" cap="rnd">
                  <a:solidFill>
                    <a:srgbClr val="285782"/>
                  </a:solidFill>
                  <a:custDash>
                    <a:ds d="303750" sp="303750"/>
                  </a:custDash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FA5DBB40-4CFB-96B2-F7C2-BE0BE3029F96}"/>
                    </a:ext>
                  </a:extLst>
                </p:cNvPr>
                <p:cNvSpPr/>
                <p:nvPr/>
              </p:nvSpPr>
              <p:spPr>
                <a:xfrm>
                  <a:off x="6825719" y="3504035"/>
                  <a:ext cx="21166" cy="10583"/>
                </a:xfrm>
                <a:custGeom>
                  <a:avLst/>
                  <a:gdLst>
                    <a:gd name="csX0" fmla="*/ 0 w 21166"/>
                    <a:gd name="csY0" fmla="*/ 0 h 10583"/>
                    <a:gd name="csX1" fmla="*/ 21167 w 21166"/>
                    <a:gd name="csY1" fmla="*/ 0 h 1058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1166" h="10583">
                      <a:moveTo>
                        <a:pt x="0" y="0"/>
                      </a:moveTo>
                      <a:lnTo>
                        <a:pt x="21167" y="0"/>
                      </a:lnTo>
                    </a:path>
                  </a:pathLst>
                </a:custGeom>
                <a:ln w="13215" cap="rnd">
                  <a:solidFill>
                    <a:srgbClr val="28578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4" name="Graphic 13">
                <a:extLst>
                  <a:ext uri="{FF2B5EF4-FFF2-40B4-BE49-F238E27FC236}">
                    <a16:creationId xmlns:a16="http://schemas.microsoft.com/office/drawing/2014/main" id="{2ACFB2EB-1FB2-48C3-CE63-95C585FC589C}"/>
                  </a:ext>
                </a:extLst>
              </p:cNvPr>
              <p:cNvGrpSpPr/>
              <p:nvPr/>
            </p:nvGrpSpPr>
            <p:grpSpPr>
              <a:xfrm>
                <a:off x="5817601" y="2481367"/>
                <a:ext cx="2052752" cy="1163659"/>
                <a:chOff x="5817601" y="2481367"/>
                <a:chExt cx="2052752" cy="1163659"/>
              </a:xfrm>
              <a:noFill/>
            </p:grpSpPr>
            <p:grpSp>
              <p:nvGrpSpPr>
                <p:cNvPr id="45" name="Graphic 13">
                  <a:extLst>
                    <a:ext uri="{FF2B5EF4-FFF2-40B4-BE49-F238E27FC236}">
                      <a16:creationId xmlns:a16="http://schemas.microsoft.com/office/drawing/2014/main" id="{42807B95-1E02-C94B-6E18-F19C746F1505}"/>
                    </a:ext>
                  </a:extLst>
                </p:cNvPr>
                <p:cNvGrpSpPr/>
                <p:nvPr/>
              </p:nvGrpSpPr>
              <p:grpSpPr>
                <a:xfrm>
                  <a:off x="5817601" y="3357985"/>
                  <a:ext cx="2052752" cy="287041"/>
                  <a:chOff x="5817601" y="3357985"/>
                  <a:chExt cx="2052752" cy="287041"/>
                </a:xfrm>
                <a:noFill/>
              </p:grpSpPr>
              <p:grpSp>
                <p:nvGrpSpPr>
                  <p:cNvPr id="46" name="Graphic 13">
                    <a:extLst>
                      <a:ext uri="{FF2B5EF4-FFF2-40B4-BE49-F238E27FC236}">
                        <a16:creationId xmlns:a16="http://schemas.microsoft.com/office/drawing/2014/main" id="{E31CFAC5-1CFE-0BB2-F492-A809029277D4}"/>
                      </a:ext>
                    </a:extLst>
                  </p:cNvPr>
                  <p:cNvGrpSpPr/>
                  <p:nvPr/>
                </p:nvGrpSpPr>
                <p:grpSpPr>
                  <a:xfrm>
                    <a:off x="5817763" y="3357985"/>
                    <a:ext cx="2052591" cy="146049"/>
                    <a:chOff x="5817763" y="3357985"/>
                    <a:chExt cx="2052591" cy="146049"/>
                  </a:xfrm>
                  <a:noFill/>
                </p:grpSpPr>
                <p:grpSp>
                  <p:nvGrpSpPr>
                    <p:cNvPr id="47" name="Graphic 13">
                      <a:extLst>
                        <a:ext uri="{FF2B5EF4-FFF2-40B4-BE49-F238E27FC236}">
                          <a16:creationId xmlns:a16="http://schemas.microsoft.com/office/drawing/2014/main" id="{D52FCEE0-0D4D-4CB4-EEA7-DA6F365193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61914" y="3357985"/>
                      <a:ext cx="1008440" cy="146049"/>
                      <a:chOff x="6861914" y="3357985"/>
                      <a:chExt cx="1008440" cy="146049"/>
                    </a:xfrm>
                    <a:noFill/>
                  </p:grpSpPr>
                  <p:sp>
                    <p:nvSpPr>
                      <p:cNvPr id="48" name="Freeform: Shape 47">
                        <a:extLst>
                          <a:ext uri="{FF2B5EF4-FFF2-40B4-BE49-F238E27FC236}">
                            <a16:creationId xmlns:a16="http://schemas.microsoft.com/office/drawing/2014/main" id="{1ECB78CC-E521-9309-93FF-45F00413E4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61914" y="3357985"/>
                        <a:ext cx="31749" cy="105"/>
                      </a:xfrm>
                      <a:custGeom>
                        <a:avLst/>
                        <a:gdLst>
                          <a:gd name="csX0" fmla="*/ 0 w 31749"/>
                          <a:gd name="csY0" fmla="*/ 0 h 105"/>
                          <a:gd name="csX1" fmla="*/ 31750 w 31749"/>
                          <a:gd name="csY1" fmla="*/ 106 h 105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</a:cxnLst>
                        <a:rect l="l" t="t" r="r" b="b"/>
                        <a:pathLst>
                          <a:path w="31749" h="105">
                            <a:moveTo>
                              <a:pt x="0" y="0"/>
                            </a:moveTo>
                            <a:cubicBezTo>
                              <a:pt x="10583" y="0"/>
                              <a:pt x="21167" y="0"/>
                              <a:pt x="31750" y="106"/>
                            </a:cubicBezTo>
                          </a:path>
                        </a:pathLst>
                      </a:custGeom>
                      <a:noFill/>
                      <a:ln w="26431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: Shape 48">
                        <a:extLst>
                          <a:ext uri="{FF2B5EF4-FFF2-40B4-BE49-F238E27FC236}">
                            <a16:creationId xmlns:a16="http://schemas.microsoft.com/office/drawing/2014/main" id="{4EBD0EBA-BC63-FB38-5CDE-250E3234A9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58752" y="3358831"/>
                        <a:ext cx="869209" cy="101705"/>
                      </a:xfrm>
                      <a:custGeom>
                        <a:avLst/>
                        <a:gdLst>
                          <a:gd name="csX0" fmla="*/ 0 w 869209"/>
                          <a:gd name="csY0" fmla="*/ 0 h 101705"/>
                          <a:gd name="csX1" fmla="*/ 869209 w 869209"/>
                          <a:gd name="csY1" fmla="*/ 101706 h 101705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</a:cxnLst>
                        <a:rect l="l" t="t" r="r" b="b"/>
                        <a:pathLst>
                          <a:path w="869209" h="101705">
                            <a:moveTo>
                              <a:pt x="0" y="0"/>
                            </a:moveTo>
                            <a:cubicBezTo>
                              <a:pt x="415184" y="6456"/>
                              <a:pt x="753956" y="47413"/>
                              <a:pt x="869209" y="101706"/>
                            </a:cubicBezTo>
                          </a:path>
                        </a:pathLst>
                      </a:custGeom>
                      <a:noFill/>
                      <a:ln w="26431" cap="rnd">
                        <a:solidFill>
                          <a:srgbClr val="000000"/>
                        </a:solidFill>
                        <a:custDash>
                          <a:ds d="461250" sp="461250"/>
                        </a:custDash>
                        <a:rou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: Shape 49">
                        <a:extLst>
                          <a:ext uri="{FF2B5EF4-FFF2-40B4-BE49-F238E27FC236}">
                            <a16:creationId xmlns:a16="http://schemas.microsoft.com/office/drawing/2014/main" id="{126460B9-7F8C-28ED-3140-A219CAEFF1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55795" y="3477259"/>
                        <a:ext cx="14559" cy="26775"/>
                      </a:xfrm>
                      <a:custGeom>
                        <a:avLst/>
                        <a:gdLst>
                          <a:gd name="csX0" fmla="*/ 0 w 14559"/>
                          <a:gd name="csY0" fmla="*/ 0 h 26775"/>
                          <a:gd name="csX1" fmla="*/ 14393 w 14559"/>
                          <a:gd name="csY1" fmla="*/ 26776 h 26775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</a:cxnLst>
                        <a:rect l="l" t="t" r="r" b="b"/>
                        <a:pathLst>
                          <a:path w="14559" h="26775">
                            <a:moveTo>
                              <a:pt x="0" y="0"/>
                            </a:moveTo>
                            <a:cubicBezTo>
                              <a:pt x="10583" y="8678"/>
                              <a:pt x="15557" y="17674"/>
                              <a:pt x="14393" y="26776"/>
                            </a:cubicBezTo>
                          </a:path>
                        </a:pathLst>
                      </a:custGeom>
                      <a:noFill/>
                      <a:ln w="26431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1" name="Graphic 13">
                      <a:extLst>
                        <a:ext uri="{FF2B5EF4-FFF2-40B4-BE49-F238E27FC236}">
                          <a16:creationId xmlns:a16="http://schemas.microsoft.com/office/drawing/2014/main" id="{7197163E-AA81-2867-271E-CDC073847E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17763" y="3357985"/>
                      <a:ext cx="1044151" cy="141075"/>
                      <a:chOff x="5817763" y="3357985"/>
                      <a:chExt cx="1044151" cy="141075"/>
                    </a:xfrm>
                    <a:noFill/>
                  </p:grpSpPr>
                  <p:sp>
                    <p:nvSpPr>
                      <p:cNvPr id="52" name="Freeform: Shape 51">
                        <a:extLst>
                          <a:ext uri="{FF2B5EF4-FFF2-40B4-BE49-F238E27FC236}">
                            <a16:creationId xmlns:a16="http://schemas.microsoft.com/office/drawing/2014/main" id="{E4FF6538-6520-D56F-CDB5-0798645408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17763" y="3474295"/>
                        <a:ext cx="18414" cy="24764"/>
                      </a:xfrm>
                      <a:custGeom>
                        <a:avLst/>
                        <a:gdLst>
                          <a:gd name="csX0" fmla="*/ 0 w 18414"/>
                          <a:gd name="csY0" fmla="*/ 24765 h 24764"/>
                          <a:gd name="csX1" fmla="*/ 18415 w 18414"/>
                          <a:gd name="csY1" fmla="*/ 0 h 24764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</a:cxnLst>
                        <a:rect l="l" t="t" r="r" b="b"/>
                        <a:pathLst>
                          <a:path w="18414" h="24764">
                            <a:moveTo>
                              <a:pt x="0" y="24765"/>
                            </a:moveTo>
                            <a:cubicBezTo>
                              <a:pt x="1058" y="16298"/>
                              <a:pt x="7303" y="8043"/>
                              <a:pt x="18415" y="0"/>
                            </a:cubicBezTo>
                          </a:path>
                        </a:pathLst>
                      </a:custGeom>
                      <a:noFill/>
                      <a:ln w="26431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: Shape 52">
                        <a:extLst>
                          <a:ext uri="{FF2B5EF4-FFF2-40B4-BE49-F238E27FC236}">
                            <a16:creationId xmlns:a16="http://schemas.microsoft.com/office/drawing/2014/main" id="{36ECEAC9-2E9F-8A85-1F48-5971D738B1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96926" y="3358196"/>
                        <a:ext cx="899477" cy="87947"/>
                      </a:xfrm>
                      <a:custGeom>
                        <a:avLst/>
                        <a:gdLst>
                          <a:gd name="csX0" fmla="*/ 0 w 899477"/>
                          <a:gd name="csY0" fmla="*/ 87947 h 87947"/>
                          <a:gd name="csX1" fmla="*/ 899477 w 899477"/>
                          <a:gd name="csY1" fmla="*/ 0 h 87947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</a:cxnLst>
                        <a:rect l="l" t="t" r="r" b="b"/>
                        <a:pathLst>
                          <a:path w="899477" h="87947">
                            <a:moveTo>
                              <a:pt x="0" y="87947"/>
                            </a:moveTo>
                            <a:cubicBezTo>
                              <a:pt x="149543" y="37994"/>
                              <a:pt x="494771" y="2540"/>
                              <a:pt x="899477" y="0"/>
                            </a:cubicBezTo>
                          </a:path>
                        </a:pathLst>
                      </a:custGeom>
                      <a:noFill/>
                      <a:ln w="26431" cap="rnd">
                        <a:solidFill>
                          <a:srgbClr val="000000"/>
                        </a:solidFill>
                        <a:custDash>
                          <a:ds d="475500" sp="475500"/>
                        </a:custDash>
                        <a:rou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: Shape 53">
                        <a:extLst>
                          <a:ext uri="{FF2B5EF4-FFF2-40B4-BE49-F238E27FC236}">
                            <a16:creationId xmlns:a16="http://schemas.microsoft.com/office/drawing/2014/main" id="{1C5138B1-CDA8-8CC3-4516-3ECD56C151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30164" y="3357985"/>
                        <a:ext cx="31749" cy="10583"/>
                      </a:xfrm>
                      <a:custGeom>
                        <a:avLst/>
                        <a:gdLst>
                          <a:gd name="csX0" fmla="*/ 0 w 31749"/>
                          <a:gd name="csY0" fmla="*/ 0 h 10583"/>
                          <a:gd name="csX1" fmla="*/ 31750 w 31749"/>
                          <a:gd name="csY1" fmla="*/ 0 h 10583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</a:cxnLst>
                        <a:rect l="l" t="t" r="r" b="b"/>
                        <a:pathLst>
                          <a:path w="31749" h="10583">
                            <a:moveTo>
                              <a:pt x="0" y="0"/>
                            </a:moveTo>
                            <a:cubicBezTo>
                              <a:pt x="10583" y="0"/>
                              <a:pt x="21167" y="0"/>
                              <a:pt x="31750" y="0"/>
                            </a:cubicBezTo>
                          </a:path>
                        </a:pathLst>
                      </a:custGeom>
                      <a:noFill/>
                      <a:ln w="26431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55" name="Graphic 13">
                    <a:extLst>
                      <a:ext uri="{FF2B5EF4-FFF2-40B4-BE49-F238E27FC236}">
                        <a16:creationId xmlns:a16="http://schemas.microsoft.com/office/drawing/2014/main" id="{93F89866-6D4A-17ED-CEC8-52FACE7B3F98}"/>
                      </a:ext>
                    </a:extLst>
                  </p:cNvPr>
                  <p:cNvGrpSpPr/>
                  <p:nvPr/>
                </p:nvGrpSpPr>
                <p:grpSpPr>
                  <a:xfrm>
                    <a:off x="5817601" y="3498954"/>
                    <a:ext cx="2052586" cy="146072"/>
                    <a:chOff x="5817601" y="3498954"/>
                    <a:chExt cx="2052586" cy="146072"/>
                  </a:xfrm>
                  <a:noFill/>
                </p:grpSpPr>
                <p:sp>
                  <p:nvSpPr>
                    <p:cNvPr id="56" name="Freeform: Shape 55">
                      <a:extLst>
                        <a:ext uri="{FF2B5EF4-FFF2-40B4-BE49-F238E27FC236}">
                          <a16:creationId xmlns:a16="http://schemas.microsoft.com/office/drawing/2014/main" id="{8654837B-87D9-ACFB-1F9D-59B269480E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17601" y="3498954"/>
                      <a:ext cx="1008434" cy="146050"/>
                    </a:xfrm>
                    <a:custGeom>
                      <a:avLst/>
                      <a:gdLst>
                        <a:gd name="csX0" fmla="*/ 1008435 w 1008434"/>
                        <a:gd name="csY0" fmla="*/ 146050 h 146050"/>
                        <a:gd name="csX1" fmla="*/ 161 w 1008434"/>
                        <a:gd name="csY1" fmla="*/ 0 h 146050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</a:cxnLst>
                      <a:rect l="l" t="t" r="r" b="b"/>
                      <a:pathLst>
                        <a:path w="1008434" h="146050">
                          <a:moveTo>
                            <a:pt x="1008435" y="146050"/>
                          </a:moveTo>
                          <a:cubicBezTo>
                            <a:pt x="441698" y="144674"/>
                            <a:pt x="-9787" y="79269"/>
                            <a:pt x="161" y="0"/>
                          </a:cubicBezTo>
                        </a:path>
                      </a:pathLst>
                    </a:custGeom>
                    <a:noFill/>
                    <a:ln w="26431" cap="rnd">
                      <a:solidFill>
                        <a:srgbClr val="000000"/>
                      </a:solidFill>
                      <a:prstDash val="solid"/>
                      <a:rou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" name="Freeform: Shape 56">
                      <a:extLst>
                        <a:ext uri="{FF2B5EF4-FFF2-40B4-BE49-F238E27FC236}">
                          <a16:creationId xmlns:a16="http://schemas.microsoft.com/office/drawing/2014/main" id="{3245E579-7531-2214-CA84-FAE8A2BEA5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26036" y="3504035"/>
                      <a:ext cx="1044151" cy="140992"/>
                    </a:xfrm>
                    <a:custGeom>
                      <a:avLst/>
                      <a:gdLst>
                        <a:gd name="csX0" fmla="*/ 1044152 w 1044151"/>
                        <a:gd name="csY0" fmla="*/ 0 h 140992"/>
                        <a:gd name="csX1" fmla="*/ 0 w 1044151"/>
                        <a:gd name="csY1" fmla="*/ 140970 h 140992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</a:cxnLst>
                      <a:rect l="l" t="t" r="r" b="b"/>
                      <a:pathLst>
                        <a:path w="1044151" h="140992">
                          <a:moveTo>
                            <a:pt x="1044152" y="0"/>
                          </a:moveTo>
                          <a:cubicBezTo>
                            <a:pt x="1034309" y="79269"/>
                            <a:pt x="566738" y="142346"/>
                            <a:pt x="0" y="140970"/>
                          </a:cubicBezTo>
                        </a:path>
                      </a:pathLst>
                    </a:custGeom>
                    <a:noFill/>
                    <a:ln w="26431" cap="rnd">
                      <a:solidFill>
                        <a:srgbClr val="000000"/>
                      </a:solidFill>
                      <a:prstDash val="solid"/>
                      <a:rou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4B16AB12-7FA6-014F-AE8C-CFC3F3C2A4B5}"/>
                    </a:ext>
                  </a:extLst>
                </p:cNvPr>
                <p:cNvSpPr/>
                <p:nvPr/>
              </p:nvSpPr>
              <p:spPr>
                <a:xfrm>
                  <a:off x="5817763" y="2481367"/>
                  <a:ext cx="2052425" cy="1022667"/>
                </a:xfrm>
                <a:custGeom>
                  <a:avLst/>
                  <a:gdLst>
                    <a:gd name="csX0" fmla="*/ 0 w 2052425"/>
                    <a:gd name="csY0" fmla="*/ 1017693 h 1022667"/>
                    <a:gd name="csX1" fmla="*/ 1027006 w 2052425"/>
                    <a:gd name="csY1" fmla="*/ 0 h 1022667"/>
                    <a:gd name="csX2" fmla="*/ 2052425 w 2052425"/>
                    <a:gd name="csY2" fmla="*/ 1022667 h 102266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052425" h="1022667">
                      <a:moveTo>
                        <a:pt x="0" y="1017693"/>
                      </a:moveTo>
                      <a:cubicBezTo>
                        <a:pt x="0" y="455612"/>
                        <a:pt x="459845" y="0"/>
                        <a:pt x="1027006" y="0"/>
                      </a:cubicBezTo>
                      <a:cubicBezTo>
                        <a:pt x="1594167" y="0"/>
                        <a:pt x="2052425" y="460587"/>
                        <a:pt x="2052425" y="1022667"/>
                      </a:cubicBezTo>
                    </a:path>
                  </a:pathLst>
                </a:custGeom>
                <a:noFill/>
                <a:ln w="26431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FA26F991-AD16-FD3D-3E8A-DA5DCDDE7EA3}"/>
                  </a:ext>
                </a:extLst>
              </p:cNvPr>
              <p:cNvSpPr/>
              <p:nvPr/>
            </p:nvSpPr>
            <p:spPr>
              <a:xfrm>
                <a:off x="6787936" y="3465935"/>
                <a:ext cx="76199" cy="76199"/>
              </a:xfrm>
              <a:prstGeom prst="ellipse">
                <a:avLst/>
              </a:prstGeom>
              <a:solidFill>
                <a:srgbClr val="285782"/>
              </a:solidFill>
              <a:ln w="1057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6E3EAF5-59A5-C8D7-F4F1-1E595D3B8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44841" y="1666981"/>
            <a:ext cx="813816" cy="402336"/>
          </a:xfrm>
          <a:prstGeom prst="roundRect">
            <a:avLst/>
          </a:prstGeom>
          <a:solidFill>
            <a:srgbClr val="E1A3A3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6BE0C3B-DD79-E35E-D78A-B66DC9352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51123" y="1666981"/>
            <a:ext cx="1784009" cy="161423"/>
          </a:xfrm>
          <a:prstGeom prst="straightConnector1">
            <a:avLst/>
          </a:prstGeom>
          <a:ln>
            <a:solidFill>
              <a:srgbClr val="E1A3A3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46EDE54-A943-7673-0ABD-3050D75D3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473423" y="1920981"/>
            <a:ext cx="1161709" cy="268236"/>
          </a:xfrm>
          <a:prstGeom prst="straightConnector1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graphicFrame>
        <p:nvGraphicFramePr>
          <p:cNvPr id="7" name="Object 6" descr="&quot;radius&quot;">
            <a:extLst>
              <a:ext uri="{FF2B5EF4-FFF2-40B4-BE49-F238E27FC236}">
                <a16:creationId xmlns:a16="http://schemas.microsoft.com/office/drawing/2014/main" id="{3B11AF00-61A6-F8B3-7E5C-521EFBF570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9874173"/>
              </p:ext>
            </p:extLst>
          </p:nvPr>
        </p:nvGraphicFramePr>
        <p:xfrm>
          <a:off x="7812576" y="1736326"/>
          <a:ext cx="6985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98400" imgH="253800" progId="Equation.DSMT4">
                  <p:embed/>
                </p:oleObj>
              </mc:Choice>
              <mc:Fallback>
                <p:oleObj name="Equation" r:id="rId6" imgW="698400" imgH="253800" progId="Equation.DSMT4">
                  <p:embed/>
                  <p:pic>
                    <p:nvPicPr>
                      <p:cNvPr id="7" name="Object 6" descr="&quot;radius&quot;">
                        <a:extLst>
                          <a:ext uri="{FF2B5EF4-FFF2-40B4-BE49-F238E27FC236}">
                            <a16:creationId xmlns:a16="http://schemas.microsoft.com/office/drawing/2014/main" id="{3B11AF00-61A6-F8B3-7E5C-521EFBF570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12576" y="1736326"/>
                        <a:ext cx="698500" cy="25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4211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7C779-1D5C-9C7A-867D-6A2D88A64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ACD81-BDBE-2291-F23F-FA09CCB14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Composite Solids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B026415-B0AA-48CA-2209-625FC461AF3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49" y="1370013"/>
            <a:ext cx="5072240" cy="3262312"/>
          </a:xfrm>
        </p:spPr>
        <p:txBody>
          <a:bodyPr/>
          <a:lstStyle/>
          <a:p>
            <a:r>
              <a:rPr lang="en-US" dirty="0"/>
              <a:t>Work in groups of 3 on the Creating Composites handout.</a:t>
            </a:r>
          </a:p>
          <a:p>
            <a:r>
              <a:rPr lang="en-US" dirty="0"/>
              <a:t>Select and circle one solid per column (columns 1–4). </a:t>
            </a:r>
          </a:p>
          <a:p>
            <a:r>
              <a:rPr lang="en-US" dirty="0"/>
              <a:t>Create a model using your selected solids.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957A6B-FA12-F53B-CB4B-B920908C2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378" y="575297"/>
            <a:ext cx="2585406" cy="39929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0738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6D7B2-D166-FD20-9838-156C81800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B15BB-B5A5-ECEE-C728-9ABE7547D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Composite Solids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693A764-EA15-9730-6C9A-8890A1663CC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49" y="1370013"/>
            <a:ext cx="5072240" cy="3262312"/>
          </a:xfrm>
        </p:spPr>
        <p:txBody>
          <a:bodyPr/>
          <a:lstStyle/>
          <a:p>
            <a:r>
              <a:rPr lang="en-US" dirty="0"/>
              <a:t>Sketch your model on a piece</a:t>
            </a:r>
            <a:br>
              <a:rPr lang="en-US" dirty="0"/>
            </a:br>
            <a:r>
              <a:rPr lang="en-US" dirty="0"/>
              <a:t>of blank paper.</a:t>
            </a:r>
          </a:p>
          <a:p>
            <a:r>
              <a:rPr lang="en-US" dirty="0"/>
              <a:t>Find the surface area of your model on the back of your Creating Composites handout. </a:t>
            </a:r>
          </a:p>
          <a:p>
            <a:pPr lvl="1"/>
            <a:r>
              <a:rPr lang="en-US" sz="2400" dirty="0"/>
              <a:t>Show your work.</a:t>
            </a:r>
          </a:p>
          <a:p>
            <a:pPr lvl="1"/>
            <a:r>
              <a:rPr lang="en-US" sz="2400" dirty="0"/>
              <a:t>Label your answer with units.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3303DF-897D-3352-A2F1-D4C8C3781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378" y="575297"/>
            <a:ext cx="2585406" cy="39929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37134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B4C43-DFA2-625E-56A9-C5F34C0AB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1505E-C7C6-B94F-2C5E-B65F50311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Exit Ticket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6E57A63-9AF4-34E0-D329-8B1C0EDAD54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Work independently on the Exit Ticket.</a:t>
            </a:r>
          </a:p>
          <a:p>
            <a:r>
              <a:rPr lang="en-US" dirty="0"/>
              <a:t>Show your work.</a:t>
            </a:r>
          </a:p>
          <a:p>
            <a:r>
              <a:rPr lang="en-US" dirty="0"/>
              <a:t>Label your answer with the appropriate units.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938E5A-0E38-B48F-10C0-76F68A9D5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985" y="511175"/>
            <a:ext cx="202882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11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9A82243-16BB-A096-B022-F38BF2684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12355-6B3A-FC51-E97F-9134D135A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Exit Ticket (Solution)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0E1380F-3CD3-29D2-72C0-914F1DF7DCF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sz="2400" dirty="0"/>
              <a:t> </a:t>
            </a:r>
          </a:p>
          <a:p>
            <a:endParaRPr lang="en-US" altLang="en-US" sz="2400" dirty="0"/>
          </a:p>
          <a:p>
            <a:pPr marL="64008" indent="0">
              <a:buNone/>
            </a:pPr>
            <a:endParaRPr lang="en-US" altLang="en-US" sz="2000" dirty="0"/>
          </a:p>
          <a:p>
            <a:r>
              <a:rPr lang="en-US" altLang="en-US" sz="2400" dirty="0"/>
              <a:t> </a:t>
            </a:r>
          </a:p>
          <a:p>
            <a:endParaRPr lang="en-US" altLang="en-US" sz="2400" dirty="0"/>
          </a:p>
          <a:p>
            <a:pPr marL="64008" indent="0">
              <a:buNone/>
            </a:pPr>
            <a:endParaRPr lang="en-US" altLang="en-US" sz="2000" dirty="0"/>
          </a:p>
          <a:p>
            <a:r>
              <a:rPr lang="en-US" altLang="en-US" sz="2400" dirty="0"/>
              <a:t> </a:t>
            </a:r>
          </a:p>
        </p:txBody>
      </p:sp>
      <p:grpSp>
        <p:nvGrpSpPr>
          <p:cNvPr id="36" name="Group 35" descr="Model of a rectangular prism with a base of 15 feet by 12 feet and height of 10 feet">
            <a:extLst>
              <a:ext uri="{FF2B5EF4-FFF2-40B4-BE49-F238E27FC236}">
                <a16:creationId xmlns:a16="http://schemas.microsoft.com/office/drawing/2014/main" id="{96498B66-9F60-E98B-3365-E2BE6EE43A32}"/>
              </a:ext>
            </a:extLst>
          </p:cNvPr>
          <p:cNvGrpSpPr/>
          <p:nvPr/>
        </p:nvGrpSpPr>
        <p:grpSpPr>
          <a:xfrm>
            <a:off x="6489579" y="471064"/>
            <a:ext cx="2184297" cy="1460769"/>
            <a:chOff x="6489579" y="471064"/>
            <a:chExt cx="2184297" cy="1460769"/>
          </a:xfrm>
        </p:grpSpPr>
        <p:graphicFrame>
          <p:nvGraphicFramePr>
            <p:cNvPr id="9" name="Object 8">
              <a:extLst>
                <a:ext uri="{FF2B5EF4-FFF2-40B4-BE49-F238E27FC236}">
                  <a16:creationId xmlns:a16="http://schemas.microsoft.com/office/drawing/2014/main" id="{5F85C32E-3E2C-48F1-E924-F9345A52A30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45761713"/>
                </p:ext>
              </p:extLst>
            </p:nvPr>
          </p:nvGraphicFramePr>
          <p:xfrm>
            <a:off x="8343676" y="1505188"/>
            <a:ext cx="33020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30120" imgH="279360" progId="Equation.DSMT4">
                    <p:embed/>
                  </p:oleObj>
                </mc:Choice>
                <mc:Fallback>
                  <p:oleObj name="Equation" r:id="rId3" imgW="330120" imgH="279360" progId="Equation.DSMT4">
                    <p:embed/>
                    <p:pic>
                      <p:nvPicPr>
                        <p:cNvPr id="9" name="Object 8">
                          <a:extLst>
                            <a:ext uri="{FF2B5EF4-FFF2-40B4-BE49-F238E27FC236}">
                              <a16:creationId xmlns:a16="http://schemas.microsoft.com/office/drawing/2014/main" id="{5F85C32E-3E2C-48F1-E924-F9345A52A30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8343676" y="1505188"/>
                          <a:ext cx="330200" cy="279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9">
              <a:extLst>
                <a:ext uri="{FF2B5EF4-FFF2-40B4-BE49-F238E27FC236}">
                  <a16:creationId xmlns:a16="http://schemas.microsoft.com/office/drawing/2014/main" id="{72DA29B2-D3F8-D06F-AE05-C4F48F6BDB4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69167404"/>
                </p:ext>
              </p:extLst>
            </p:nvPr>
          </p:nvGraphicFramePr>
          <p:xfrm>
            <a:off x="6489579" y="1030329"/>
            <a:ext cx="3302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330120" imgH="291960" progId="Equation.DSMT4">
                    <p:embed/>
                  </p:oleObj>
                </mc:Choice>
                <mc:Fallback>
                  <p:oleObj name="Equation" r:id="rId5" imgW="330120" imgH="291960" progId="Equation.DSMT4">
                    <p:embed/>
                    <p:pic>
                      <p:nvPicPr>
                        <p:cNvPr id="10" name="Object 9">
                          <a:extLst>
                            <a:ext uri="{FF2B5EF4-FFF2-40B4-BE49-F238E27FC236}">
                              <a16:creationId xmlns:a16="http://schemas.microsoft.com/office/drawing/2014/main" id="{72DA29B2-D3F8-D06F-AE05-C4F48F6BDB4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6489579" y="1030329"/>
                          <a:ext cx="330200" cy="292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707556BF-1312-CCE6-BF39-6BC39A23E6A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8638558"/>
                </p:ext>
              </p:extLst>
            </p:nvPr>
          </p:nvGraphicFramePr>
          <p:xfrm>
            <a:off x="7457523" y="1639733"/>
            <a:ext cx="3302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30120" imgH="291960" progId="Equation.DSMT4">
                    <p:embed/>
                  </p:oleObj>
                </mc:Choice>
                <mc:Fallback>
                  <p:oleObj name="Equation" r:id="rId7" imgW="330120" imgH="291960" progId="Equation.DSMT4">
                    <p:embed/>
                    <p:pic>
                      <p:nvPicPr>
                        <p:cNvPr id="11" name="Object 10">
                          <a:extLst>
                            <a:ext uri="{FF2B5EF4-FFF2-40B4-BE49-F238E27FC236}">
                              <a16:creationId xmlns:a16="http://schemas.microsoft.com/office/drawing/2014/main" id="{707556BF-1312-CCE6-BF39-6BC39A23E6A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7457523" y="1639733"/>
                          <a:ext cx="330200" cy="292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8" name="Graphic 6">
              <a:extLst>
                <a:ext uri="{FF2B5EF4-FFF2-40B4-BE49-F238E27FC236}">
                  <a16:creationId xmlns:a16="http://schemas.microsoft.com/office/drawing/2014/main" id="{84875B9C-8487-7745-1118-3AAAB3605280}"/>
                </a:ext>
              </a:extLst>
            </p:cNvPr>
            <p:cNvGrpSpPr/>
            <p:nvPr/>
          </p:nvGrpSpPr>
          <p:grpSpPr>
            <a:xfrm>
              <a:off x="6877048" y="471064"/>
              <a:ext cx="1592897" cy="1164589"/>
              <a:chOff x="6851648" y="471064"/>
              <a:chExt cx="1592897" cy="1164589"/>
            </a:xfrm>
            <a:no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921C6DF-339C-116F-39DC-FBDEEAE0B7AD}"/>
                  </a:ext>
                </a:extLst>
              </p:cNvPr>
              <p:cNvSpPr/>
              <p:nvPr/>
            </p:nvSpPr>
            <p:spPr>
              <a:xfrm>
                <a:off x="8170331" y="1400598"/>
                <a:ext cx="274214" cy="235055"/>
              </a:xfrm>
              <a:custGeom>
                <a:avLst/>
                <a:gdLst>
                  <a:gd name="csX0" fmla="*/ 274214 w 274214"/>
                  <a:gd name="csY0" fmla="*/ 0 h 235055"/>
                  <a:gd name="csX1" fmla="*/ 0 w 274214"/>
                  <a:gd name="csY1" fmla="*/ 235056 h 2350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274214" h="235055">
                    <a:moveTo>
                      <a:pt x="274214" y="0"/>
                    </a:moveTo>
                    <a:lnTo>
                      <a:pt x="0" y="235056"/>
                    </a:lnTo>
                  </a:path>
                </a:pathLst>
              </a:custGeom>
              <a:ln w="26431" cap="rnd">
                <a:solidFill>
                  <a:srgbClr val="000000"/>
                </a:solidFill>
                <a:custDash>
                  <a:ds d="900000" sp="900000"/>
                </a:custDash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" name="Graphic 6">
                <a:extLst>
                  <a:ext uri="{FF2B5EF4-FFF2-40B4-BE49-F238E27FC236}">
                    <a16:creationId xmlns:a16="http://schemas.microsoft.com/office/drawing/2014/main" id="{59219A30-53F6-5CAD-D262-CB9B434CAE8E}"/>
                  </a:ext>
                </a:extLst>
              </p:cNvPr>
              <p:cNvGrpSpPr/>
              <p:nvPr/>
            </p:nvGrpSpPr>
            <p:grpSpPr>
              <a:xfrm>
                <a:off x="6851648" y="471064"/>
                <a:ext cx="1592897" cy="1119822"/>
                <a:chOff x="6851648" y="471064"/>
                <a:chExt cx="1592897" cy="1119822"/>
              </a:xfrm>
              <a:noFill/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FB88F5FF-9698-67A0-F6ED-800AC631D872}"/>
                    </a:ext>
                  </a:extLst>
                </p:cNvPr>
                <p:cNvSpPr/>
                <p:nvPr/>
              </p:nvSpPr>
              <p:spPr>
                <a:xfrm>
                  <a:off x="8444545" y="583247"/>
                  <a:ext cx="10583" cy="817350"/>
                </a:xfrm>
                <a:custGeom>
                  <a:avLst/>
                  <a:gdLst>
                    <a:gd name="csX0" fmla="*/ 0 w 10583"/>
                    <a:gd name="csY0" fmla="*/ 817351 h 817350"/>
                    <a:gd name="csX1" fmla="*/ 0 w 10583"/>
                    <a:gd name="csY1" fmla="*/ 0 h 8173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583" h="817350">
                      <a:moveTo>
                        <a:pt x="0" y="817351"/>
                      </a:moveTo>
                      <a:lnTo>
                        <a:pt x="0" y="0"/>
                      </a:lnTo>
                    </a:path>
                  </a:pathLst>
                </a:custGeom>
                <a:ln w="26431" cap="rnd">
                  <a:solidFill>
                    <a:srgbClr val="000000"/>
                  </a:solidFill>
                  <a:custDash>
                    <a:ds d="900000" sp="900000"/>
                  </a:custDash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2" name="Graphic 6">
                  <a:extLst>
                    <a:ext uri="{FF2B5EF4-FFF2-40B4-BE49-F238E27FC236}">
                      <a16:creationId xmlns:a16="http://schemas.microsoft.com/office/drawing/2014/main" id="{3EAEA1F6-9FBB-E4DA-2B7D-1F020E5A04B2}"/>
                    </a:ext>
                  </a:extLst>
                </p:cNvPr>
                <p:cNvGrpSpPr/>
                <p:nvPr/>
              </p:nvGrpSpPr>
              <p:grpSpPr>
                <a:xfrm>
                  <a:off x="7134435" y="471064"/>
                  <a:ext cx="1310110" cy="929533"/>
                  <a:chOff x="7134435" y="471064"/>
                  <a:chExt cx="1310110" cy="929533"/>
                </a:xfrm>
                <a:noFill/>
              </p:grpSpPr>
              <p:sp>
                <p:nvSpPr>
                  <p:cNvPr id="23" name="Freeform: Shape 22">
                    <a:extLst>
                      <a:ext uri="{FF2B5EF4-FFF2-40B4-BE49-F238E27FC236}">
                        <a16:creationId xmlns:a16="http://schemas.microsoft.com/office/drawing/2014/main" id="{9B8FC631-E335-1CA7-AB6D-AB1D89BDD0C1}"/>
                      </a:ext>
                    </a:extLst>
                  </p:cNvPr>
                  <p:cNvSpPr/>
                  <p:nvPr/>
                </p:nvSpPr>
                <p:spPr>
                  <a:xfrm>
                    <a:off x="8412901" y="1399328"/>
                    <a:ext cx="31644" cy="1269"/>
                  </a:xfrm>
                  <a:custGeom>
                    <a:avLst/>
                    <a:gdLst>
                      <a:gd name="csX0" fmla="*/ 31644 w 31644"/>
                      <a:gd name="csY0" fmla="*/ 1270 h 1269"/>
                      <a:gd name="csX1" fmla="*/ 0 w 31644"/>
                      <a:gd name="csY1" fmla="*/ 0 h 126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31644" h="1269">
                        <a:moveTo>
                          <a:pt x="31644" y="1270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31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" name="Freeform: Shape 23">
                    <a:extLst>
                      <a:ext uri="{FF2B5EF4-FFF2-40B4-BE49-F238E27FC236}">
                        <a16:creationId xmlns:a16="http://schemas.microsoft.com/office/drawing/2014/main" id="{7BEF19B1-3384-8C50-4D7F-63A52EC0C430}"/>
                      </a:ext>
                    </a:extLst>
                  </p:cNvPr>
                  <p:cNvSpPr/>
                  <p:nvPr/>
                </p:nvSpPr>
                <p:spPr>
                  <a:xfrm>
                    <a:off x="7198993" y="1350538"/>
                    <a:ext cx="1148291" cy="46143"/>
                  </a:xfrm>
                  <a:custGeom>
                    <a:avLst/>
                    <a:gdLst>
                      <a:gd name="csX0" fmla="*/ 1148291 w 1148291"/>
                      <a:gd name="csY0" fmla="*/ 46143 h 46143"/>
                      <a:gd name="csX1" fmla="*/ 0 w 1148291"/>
                      <a:gd name="csY1" fmla="*/ 0 h 4614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148291" h="46143">
                        <a:moveTo>
                          <a:pt x="1148291" y="46143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31" cap="rnd">
                    <a:solidFill>
                      <a:srgbClr val="000000"/>
                    </a:solidFill>
                    <a:custDash>
                      <a:ds d="465750" sp="46575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" name="Freeform: Shape 24">
                    <a:extLst>
                      <a:ext uri="{FF2B5EF4-FFF2-40B4-BE49-F238E27FC236}">
                        <a16:creationId xmlns:a16="http://schemas.microsoft.com/office/drawing/2014/main" id="{150FEF7D-6EF0-C881-5BE3-7001810BEC1B}"/>
                      </a:ext>
                    </a:extLst>
                  </p:cNvPr>
                  <p:cNvSpPr/>
                  <p:nvPr/>
                </p:nvSpPr>
                <p:spPr>
                  <a:xfrm>
                    <a:off x="7134435" y="1316143"/>
                    <a:ext cx="31749" cy="33020"/>
                  </a:xfrm>
                  <a:custGeom>
                    <a:avLst/>
                    <a:gdLst>
                      <a:gd name="csX0" fmla="*/ 31750 w 31749"/>
                      <a:gd name="csY0" fmla="*/ 33020 h 33020"/>
                      <a:gd name="csX1" fmla="*/ 0 w 31749"/>
                      <a:gd name="csY1" fmla="*/ 31750 h 33020"/>
                      <a:gd name="csX2" fmla="*/ 0 w 31749"/>
                      <a:gd name="csY2" fmla="*/ 0 h 3302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31749" h="33020">
                        <a:moveTo>
                          <a:pt x="31750" y="33020"/>
                        </a:moveTo>
                        <a:lnTo>
                          <a:pt x="0" y="3175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6431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" name="Freeform: Shape 25">
                    <a:extLst>
                      <a:ext uri="{FF2B5EF4-FFF2-40B4-BE49-F238E27FC236}">
                        <a16:creationId xmlns:a16="http://schemas.microsoft.com/office/drawing/2014/main" id="{3BF9A5E7-8B9E-76EA-5923-BEB3561F78F2}"/>
                      </a:ext>
                    </a:extLst>
                  </p:cNvPr>
                  <p:cNvSpPr/>
                  <p:nvPr/>
                </p:nvSpPr>
                <p:spPr>
                  <a:xfrm>
                    <a:off x="7134435" y="534140"/>
                    <a:ext cx="10583" cy="719454"/>
                  </a:xfrm>
                  <a:custGeom>
                    <a:avLst/>
                    <a:gdLst>
                      <a:gd name="csX0" fmla="*/ 0 w 10583"/>
                      <a:gd name="csY0" fmla="*/ 719455 h 719454"/>
                      <a:gd name="csX1" fmla="*/ 0 w 10583"/>
                      <a:gd name="csY1" fmla="*/ 0 h 719454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0583" h="719454">
                        <a:moveTo>
                          <a:pt x="0" y="719455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31" cap="rnd">
                    <a:solidFill>
                      <a:srgbClr val="000000"/>
                    </a:solidFill>
                    <a:custDash>
                      <a:ds d="443250" sp="44325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" name="Freeform: Shape 26">
                    <a:extLst>
                      <a:ext uri="{FF2B5EF4-FFF2-40B4-BE49-F238E27FC236}">
                        <a16:creationId xmlns:a16="http://schemas.microsoft.com/office/drawing/2014/main" id="{65369A5D-064C-38D5-24C3-147B6BD0B412}"/>
                      </a:ext>
                    </a:extLst>
                  </p:cNvPr>
                  <p:cNvSpPr/>
                  <p:nvPr/>
                </p:nvSpPr>
                <p:spPr>
                  <a:xfrm>
                    <a:off x="7134435" y="471064"/>
                    <a:ext cx="10583" cy="31749"/>
                  </a:xfrm>
                  <a:custGeom>
                    <a:avLst/>
                    <a:gdLst>
                      <a:gd name="csX0" fmla="*/ 0 w 10583"/>
                      <a:gd name="csY0" fmla="*/ 31750 h 31749"/>
                      <a:gd name="csX1" fmla="*/ 0 w 10583"/>
                      <a:gd name="csY1" fmla="*/ 0 h 3174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0583" h="31749">
                        <a:moveTo>
                          <a:pt x="0" y="31750"/>
                        </a:moveTo>
                        <a:lnTo>
                          <a:pt x="0" y="0"/>
                        </a:lnTo>
                      </a:path>
                    </a:pathLst>
                  </a:custGeom>
                  <a:ln w="26431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8" name="Graphic 6">
                  <a:extLst>
                    <a:ext uri="{FF2B5EF4-FFF2-40B4-BE49-F238E27FC236}">
                      <a16:creationId xmlns:a16="http://schemas.microsoft.com/office/drawing/2014/main" id="{3DE63FEC-5FF2-0E56-9B8D-0B38F80B8BA1}"/>
                    </a:ext>
                  </a:extLst>
                </p:cNvPr>
                <p:cNvGrpSpPr/>
                <p:nvPr/>
              </p:nvGrpSpPr>
              <p:grpSpPr>
                <a:xfrm>
                  <a:off x="6851648" y="1347893"/>
                  <a:ext cx="282786" cy="242993"/>
                  <a:chOff x="6851648" y="1347893"/>
                  <a:chExt cx="282786" cy="242993"/>
                </a:xfrm>
              </p:grpSpPr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07E63605-537B-A322-843C-30ADD9164456}"/>
                      </a:ext>
                    </a:extLst>
                  </p:cNvPr>
                  <p:cNvSpPr/>
                  <p:nvPr/>
                </p:nvSpPr>
                <p:spPr>
                  <a:xfrm>
                    <a:off x="6851648" y="1570143"/>
                    <a:ext cx="24129" cy="20743"/>
                  </a:xfrm>
                  <a:custGeom>
                    <a:avLst/>
                    <a:gdLst>
                      <a:gd name="csX0" fmla="*/ 0 w 24129"/>
                      <a:gd name="csY0" fmla="*/ 20743 h 20743"/>
                      <a:gd name="csX1" fmla="*/ 24130 w 24129"/>
                      <a:gd name="csY1" fmla="*/ 0 h 2074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24129" h="20743">
                        <a:moveTo>
                          <a:pt x="0" y="20743"/>
                        </a:moveTo>
                        <a:lnTo>
                          <a:pt x="24130" y="0"/>
                        </a:lnTo>
                      </a:path>
                    </a:pathLst>
                  </a:custGeom>
                  <a:ln w="26431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EA3D9FEA-2633-FE20-4B58-B59F2AB8D423}"/>
                      </a:ext>
                    </a:extLst>
                  </p:cNvPr>
                  <p:cNvSpPr/>
                  <p:nvPr/>
                </p:nvSpPr>
                <p:spPr>
                  <a:xfrm>
                    <a:off x="6922662" y="1388744"/>
                    <a:ext cx="164253" cy="141181"/>
                  </a:xfrm>
                  <a:custGeom>
                    <a:avLst/>
                    <a:gdLst>
                      <a:gd name="csX0" fmla="*/ 0 w 164253"/>
                      <a:gd name="csY0" fmla="*/ 141182 h 141181"/>
                      <a:gd name="csX1" fmla="*/ 164253 w 164253"/>
                      <a:gd name="csY1" fmla="*/ 0 h 14118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164253" h="141181">
                        <a:moveTo>
                          <a:pt x="0" y="141182"/>
                        </a:moveTo>
                        <a:lnTo>
                          <a:pt x="164253" y="0"/>
                        </a:lnTo>
                      </a:path>
                    </a:pathLst>
                  </a:custGeom>
                  <a:ln w="26431" cap="rnd">
                    <a:solidFill>
                      <a:srgbClr val="000000"/>
                    </a:solidFill>
                    <a:custDash>
                      <a:ds d="438000" sp="438000"/>
                    </a:custDash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ABA1B4AC-76FF-986F-B1F0-BE6206EF4719}"/>
                      </a:ext>
                    </a:extLst>
                  </p:cNvPr>
                  <p:cNvSpPr/>
                  <p:nvPr/>
                </p:nvSpPr>
                <p:spPr>
                  <a:xfrm>
                    <a:off x="7110305" y="1347893"/>
                    <a:ext cx="24129" cy="20743"/>
                  </a:xfrm>
                  <a:custGeom>
                    <a:avLst/>
                    <a:gdLst>
                      <a:gd name="csX0" fmla="*/ 0 w 24129"/>
                      <a:gd name="csY0" fmla="*/ 20743 h 20743"/>
                      <a:gd name="csX1" fmla="*/ 24130 w 24129"/>
                      <a:gd name="csY1" fmla="*/ 0 h 2074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24129" h="20743">
                        <a:moveTo>
                          <a:pt x="0" y="20743"/>
                        </a:moveTo>
                        <a:lnTo>
                          <a:pt x="24130" y="0"/>
                        </a:lnTo>
                      </a:path>
                    </a:pathLst>
                  </a:custGeom>
                  <a:ln w="26431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0C0C7B9-A937-774E-7790-F0A4B1FE0A57}"/>
                  </a:ext>
                </a:extLst>
              </p:cNvPr>
              <p:cNvSpPr/>
              <p:nvPr/>
            </p:nvSpPr>
            <p:spPr>
              <a:xfrm>
                <a:off x="6851648" y="719666"/>
                <a:ext cx="1318682" cy="915987"/>
              </a:xfrm>
              <a:custGeom>
                <a:avLst/>
                <a:gdLst>
                  <a:gd name="csX0" fmla="*/ 1318683 w 1318682"/>
                  <a:gd name="csY0" fmla="*/ 915987 h 915987"/>
                  <a:gd name="csX1" fmla="*/ 0 w 1318682"/>
                  <a:gd name="csY1" fmla="*/ 871220 h 915987"/>
                  <a:gd name="csX2" fmla="*/ 10900 w 1318682"/>
                  <a:gd name="csY2" fmla="*/ 0 h 915987"/>
                  <a:gd name="csX3" fmla="*/ 1318683 w 1318682"/>
                  <a:gd name="csY3" fmla="*/ 48683 h 915987"/>
                  <a:gd name="csX4" fmla="*/ 1318683 w 1318682"/>
                  <a:gd name="csY4" fmla="*/ 915987 h 9159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18682" h="915987">
                    <a:moveTo>
                      <a:pt x="1318683" y="915987"/>
                    </a:moveTo>
                    <a:lnTo>
                      <a:pt x="0" y="871220"/>
                    </a:lnTo>
                    <a:lnTo>
                      <a:pt x="10900" y="0"/>
                    </a:lnTo>
                    <a:lnTo>
                      <a:pt x="1318683" y="48683"/>
                    </a:lnTo>
                    <a:lnTo>
                      <a:pt x="1318683" y="915987"/>
                    </a:lnTo>
                    <a:close/>
                  </a:path>
                </a:pathLst>
              </a:custGeom>
              <a:noFill/>
              <a:ln w="26431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2987142-BF85-B405-1134-5D5FD323169F}"/>
                  </a:ext>
                </a:extLst>
              </p:cNvPr>
              <p:cNvSpPr/>
              <p:nvPr/>
            </p:nvSpPr>
            <p:spPr>
              <a:xfrm>
                <a:off x="6862549" y="471064"/>
                <a:ext cx="1581996" cy="297285"/>
              </a:xfrm>
              <a:custGeom>
                <a:avLst/>
                <a:gdLst>
                  <a:gd name="csX0" fmla="*/ 1307782 w 1581996"/>
                  <a:gd name="csY0" fmla="*/ 297286 h 297285"/>
                  <a:gd name="csX1" fmla="*/ 0 w 1581996"/>
                  <a:gd name="csY1" fmla="*/ 248602 h 297285"/>
                  <a:gd name="csX2" fmla="*/ 271886 w 1581996"/>
                  <a:gd name="csY2" fmla="*/ 0 h 297285"/>
                  <a:gd name="csX3" fmla="*/ 1581996 w 1581996"/>
                  <a:gd name="csY3" fmla="*/ 48683 h 297285"/>
                  <a:gd name="csX4" fmla="*/ 1307782 w 1581996"/>
                  <a:gd name="csY4" fmla="*/ 297286 h 2972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581996" h="297285">
                    <a:moveTo>
                      <a:pt x="1307782" y="297286"/>
                    </a:moveTo>
                    <a:lnTo>
                      <a:pt x="0" y="248602"/>
                    </a:lnTo>
                    <a:lnTo>
                      <a:pt x="271886" y="0"/>
                    </a:lnTo>
                    <a:lnTo>
                      <a:pt x="1581996" y="48683"/>
                    </a:lnTo>
                    <a:lnTo>
                      <a:pt x="1307782" y="297286"/>
                    </a:lnTo>
                    <a:close/>
                  </a:path>
                </a:pathLst>
              </a:custGeom>
              <a:noFill/>
              <a:ln w="26431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D33CD0D-28D9-2E59-8ED1-12C55683EE92}"/>
                  </a:ext>
                </a:extLst>
              </p:cNvPr>
              <p:cNvSpPr/>
              <p:nvPr/>
            </p:nvSpPr>
            <p:spPr>
              <a:xfrm>
                <a:off x="8170331" y="519747"/>
                <a:ext cx="274213" cy="1115906"/>
              </a:xfrm>
              <a:custGeom>
                <a:avLst/>
                <a:gdLst>
                  <a:gd name="csX0" fmla="*/ 274214 w 274213"/>
                  <a:gd name="csY0" fmla="*/ 0 h 1115906"/>
                  <a:gd name="csX1" fmla="*/ 274214 w 274213"/>
                  <a:gd name="csY1" fmla="*/ 880851 h 1115906"/>
                  <a:gd name="csX2" fmla="*/ 0 w 274213"/>
                  <a:gd name="csY2" fmla="*/ 1115907 h 1115906"/>
                  <a:gd name="csX3" fmla="*/ 0 w 274213"/>
                  <a:gd name="csY3" fmla="*/ 248602 h 1115906"/>
                  <a:gd name="csX4" fmla="*/ 274214 w 274213"/>
                  <a:gd name="csY4" fmla="*/ 0 h 11159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74213" h="1115906">
                    <a:moveTo>
                      <a:pt x="274214" y="0"/>
                    </a:moveTo>
                    <a:lnTo>
                      <a:pt x="274214" y="880851"/>
                    </a:lnTo>
                    <a:lnTo>
                      <a:pt x="0" y="1115907"/>
                    </a:lnTo>
                    <a:lnTo>
                      <a:pt x="0" y="248602"/>
                    </a:lnTo>
                    <a:lnTo>
                      <a:pt x="274214" y="0"/>
                    </a:lnTo>
                    <a:close/>
                  </a:path>
                </a:pathLst>
              </a:custGeom>
              <a:noFill/>
              <a:ln w="26431" cap="rnd">
                <a:solidFill>
                  <a:srgbClr val="231F2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B7CE37B-74C1-B2D6-CFB5-2A2116E73289}"/>
                  </a:ext>
                </a:extLst>
              </p:cNvPr>
              <p:cNvSpPr/>
              <p:nvPr/>
            </p:nvSpPr>
            <p:spPr>
              <a:xfrm>
                <a:off x="6862549" y="471064"/>
                <a:ext cx="1581996" cy="297285"/>
              </a:xfrm>
              <a:custGeom>
                <a:avLst/>
                <a:gdLst>
                  <a:gd name="csX0" fmla="*/ 1307782 w 1581996"/>
                  <a:gd name="csY0" fmla="*/ 297286 h 297285"/>
                  <a:gd name="csX1" fmla="*/ 0 w 1581996"/>
                  <a:gd name="csY1" fmla="*/ 248602 h 297285"/>
                  <a:gd name="csX2" fmla="*/ 271886 w 1581996"/>
                  <a:gd name="csY2" fmla="*/ 0 h 297285"/>
                  <a:gd name="csX3" fmla="*/ 1581996 w 1581996"/>
                  <a:gd name="csY3" fmla="*/ 48683 h 297285"/>
                  <a:gd name="csX4" fmla="*/ 1307782 w 1581996"/>
                  <a:gd name="csY4" fmla="*/ 297286 h 2972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581996" h="297285">
                    <a:moveTo>
                      <a:pt x="1307782" y="297286"/>
                    </a:moveTo>
                    <a:lnTo>
                      <a:pt x="0" y="248602"/>
                    </a:lnTo>
                    <a:lnTo>
                      <a:pt x="271886" y="0"/>
                    </a:lnTo>
                    <a:lnTo>
                      <a:pt x="1581996" y="48683"/>
                    </a:lnTo>
                    <a:lnTo>
                      <a:pt x="1307782" y="297286"/>
                    </a:lnTo>
                    <a:close/>
                  </a:path>
                </a:pathLst>
              </a:custGeom>
              <a:noFill/>
              <a:ln w="26431" cap="rnd">
                <a:solidFill>
                  <a:srgbClr val="231F2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330913A-C5EA-99F9-8AAD-670A80635F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390371"/>
              </p:ext>
            </p:extLst>
          </p:nvPr>
        </p:nvGraphicFramePr>
        <p:xfrm>
          <a:off x="1153058" y="1405829"/>
          <a:ext cx="53721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371920" imgH="939600" progId="Equation.DSMT4">
                  <p:embed/>
                </p:oleObj>
              </mc:Choice>
              <mc:Fallback>
                <p:oleObj name="Equation" r:id="rId9" imgW="5371920" imgH="9396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F330913A-C5EA-99F9-8AAD-670A80635F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53058" y="1405829"/>
                        <a:ext cx="5372100" cy="93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6746B92-DC0F-2E6A-08AF-B4EDB99150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8274646"/>
              </p:ext>
            </p:extLst>
          </p:nvPr>
        </p:nvGraphicFramePr>
        <p:xfrm>
          <a:off x="1153058" y="2609209"/>
          <a:ext cx="50165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5016240" imgH="1041120" progId="Equation.DSMT4">
                  <p:embed/>
                </p:oleObj>
              </mc:Choice>
              <mc:Fallback>
                <p:oleObj name="Equation" r:id="rId11" imgW="5016240" imgH="104112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F6746B92-DC0F-2E6A-08AF-B4EDB99150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53058" y="2609209"/>
                        <a:ext cx="5016500" cy="1041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661DC62-3791-692B-BC67-506E6B4666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307326"/>
              </p:ext>
            </p:extLst>
          </p:nvPr>
        </p:nvGraphicFramePr>
        <p:xfrm>
          <a:off x="1153058" y="3856646"/>
          <a:ext cx="58166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5816520" imgH="965160" progId="Equation.DSMT4">
                  <p:embed/>
                </p:oleObj>
              </mc:Choice>
              <mc:Fallback>
                <p:oleObj name="Equation" r:id="rId13" imgW="5816520" imgH="9651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661DC62-3791-692B-BC67-506E6B4666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153058" y="3856646"/>
                        <a:ext cx="5816600" cy="96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7E0154C-3BAB-A0D2-46F6-877ACC96B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32783" y="4359166"/>
            <a:ext cx="1348817" cy="461058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A1870AE-858A-A4C6-4611-7025F444C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6237" y="4359166"/>
            <a:ext cx="1348817" cy="461058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363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Why </a:t>
            </a:r>
            <a:r>
              <a:rPr lang="en-US" dirty="0"/>
              <a:t>would it be useful to find the surface area</a:t>
            </a:r>
            <a:r>
              <a:rPr lang="en-US" altLang="en-US" dirty="0"/>
              <a:t>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774824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Solve real-world and mathematical problems using surface area.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Explain the process of finding the surface area and </a:t>
            </a:r>
            <a:br>
              <a:rPr lang="en-US" dirty="0"/>
            </a:br>
            <a:r>
              <a:rPr lang="en-US" dirty="0"/>
              <a:t>the meaning of the result.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588FD-9F67-AE42-CAF1-076215A11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810CF661-7939-6182-434C-0EE613D07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55137" y="691358"/>
            <a:ext cx="2015442" cy="1583771"/>
            <a:chOff x="6927653" y="3358110"/>
            <a:chExt cx="2015442" cy="1583771"/>
          </a:xfrm>
        </p:grpSpPr>
        <p:sp>
          <p:nvSpPr>
            <p:cNvPr id="19" name="Graphic 11" descr="A brushstroke">
              <a:extLst>
                <a:ext uri="{FF2B5EF4-FFF2-40B4-BE49-F238E27FC236}">
                  <a16:creationId xmlns:a16="http://schemas.microsoft.com/office/drawing/2014/main" id="{E5062340-50DC-3743-B504-7AC4AF5B25F1}"/>
                </a:ext>
              </a:extLst>
            </p:cNvPr>
            <p:cNvSpPr/>
            <p:nvPr/>
          </p:nvSpPr>
          <p:spPr>
            <a:xfrm>
              <a:off x="6927653" y="3358110"/>
              <a:ext cx="2015442" cy="494451"/>
            </a:xfrm>
            <a:custGeom>
              <a:avLst/>
              <a:gdLst>
                <a:gd name="csX0" fmla="*/ 1954366 w 2015442"/>
                <a:gd name="csY0" fmla="*/ 427093 h 494451"/>
                <a:gd name="csX1" fmla="*/ 1928525 w 2015442"/>
                <a:gd name="csY1" fmla="*/ 420873 h 494451"/>
                <a:gd name="csX2" fmla="*/ 1435449 w 2015442"/>
                <a:gd name="csY2" fmla="*/ 380647 h 494451"/>
                <a:gd name="csX3" fmla="*/ 1049834 w 2015442"/>
                <a:gd name="csY3" fmla="*/ 370577 h 494451"/>
                <a:gd name="csX4" fmla="*/ 1049834 w 2015442"/>
                <a:gd name="csY4" fmla="*/ 370688 h 494451"/>
                <a:gd name="csX5" fmla="*/ 1927810 w 2015442"/>
                <a:gd name="csY5" fmla="*/ 451733 h 494451"/>
                <a:gd name="csX6" fmla="*/ 1927832 w 2015442"/>
                <a:gd name="csY6" fmla="*/ 451834 h 494451"/>
                <a:gd name="csX7" fmla="*/ 1826161 w 2015442"/>
                <a:gd name="csY7" fmla="*/ 494452 h 494451"/>
                <a:gd name="csX8" fmla="*/ 1544447 w 2015442"/>
                <a:gd name="csY8" fmla="*/ 474037 h 494451"/>
                <a:gd name="csX9" fmla="*/ 1544447 w 2015442"/>
                <a:gd name="csY9" fmla="*/ 434090 h 494451"/>
                <a:gd name="csX10" fmla="*/ 769623 w 2015442"/>
                <a:gd name="csY10" fmla="*/ 434090 h 494451"/>
                <a:gd name="csX11" fmla="*/ 772629 w 2015442"/>
                <a:gd name="csY11" fmla="*/ 450939 h 494451"/>
                <a:gd name="csX12" fmla="*/ 771495 w 2015442"/>
                <a:gd name="csY12" fmla="*/ 454158 h 494451"/>
                <a:gd name="csX13" fmla="*/ 775189 w 2015442"/>
                <a:gd name="csY13" fmla="*/ 454019 h 494451"/>
                <a:gd name="csX14" fmla="*/ 1533689 w 2015442"/>
                <a:gd name="csY14" fmla="*/ 473550 h 494451"/>
                <a:gd name="csX15" fmla="*/ 1533728 w 2015442"/>
                <a:gd name="csY15" fmla="*/ 473556 h 494451"/>
                <a:gd name="csX16" fmla="*/ 329397 w 2015442"/>
                <a:gd name="csY16" fmla="*/ 474333 h 494451"/>
                <a:gd name="csX17" fmla="*/ 258977 w 2015442"/>
                <a:gd name="csY17" fmla="*/ 474333 h 494451"/>
                <a:gd name="csX18" fmla="*/ 47760 w 2015442"/>
                <a:gd name="csY18" fmla="*/ 434096 h 494451"/>
                <a:gd name="csX19" fmla="*/ 47710 w 2015442"/>
                <a:gd name="csY19" fmla="*/ 434023 h 494451"/>
                <a:gd name="csX20" fmla="*/ 135728 w 2015442"/>
                <a:gd name="csY20" fmla="*/ 303324 h 494451"/>
                <a:gd name="csX21" fmla="*/ 135728 w 2015442"/>
                <a:gd name="csY21" fmla="*/ 263098 h 494451"/>
                <a:gd name="csX22" fmla="*/ 82890 w 2015442"/>
                <a:gd name="csY22" fmla="*/ 31729 h 494451"/>
                <a:gd name="csX23" fmla="*/ 646341 w 2015442"/>
                <a:gd name="csY23" fmla="*/ 11616 h 494451"/>
                <a:gd name="csX24" fmla="*/ 1068958 w 2015442"/>
                <a:gd name="csY24" fmla="*/ 11616 h 494451"/>
                <a:gd name="csX25" fmla="*/ 1667645 w 2015442"/>
                <a:gd name="csY25" fmla="*/ 71966 h 494451"/>
                <a:gd name="csX26" fmla="*/ 1896621 w 2015442"/>
                <a:gd name="csY26" fmla="*/ 82025 h 494451"/>
                <a:gd name="csX27" fmla="*/ 1919053 w 2015442"/>
                <a:gd name="csY27" fmla="*/ 141777 h 494451"/>
                <a:gd name="csX28" fmla="*/ 1573713 w 2015442"/>
                <a:gd name="csY28" fmla="*/ 132741 h 494451"/>
                <a:gd name="csX29" fmla="*/ 1161497 w 2015442"/>
                <a:gd name="csY29" fmla="*/ 90045 h 494451"/>
                <a:gd name="csX30" fmla="*/ 1165498 w 2015442"/>
                <a:gd name="csY30" fmla="*/ 91274 h 494451"/>
                <a:gd name="csX31" fmla="*/ 1573708 w 2015442"/>
                <a:gd name="csY31" fmla="*/ 132741 h 494451"/>
                <a:gd name="csX32" fmla="*/ 1915420 w 2015442"/>
                <a:gd name="csY32" fmla="*/ 161047 h 494451"/>
                <a:gd name="csX33" fmla="*/ 1914197 w 2015442"/>
                <a:gd name="csY33" fmla="*/ 222856 h 494451"/>
                <a:gd name="csX34" fmla="*/ 1967007 w 2015442"/>
                <a:gd name="csY34" fmla="*/ 222856 h 494451"/>
                <a:gd name="csX35" fmla="*/ 1984661 w 2015442"/>
                <a:gd name="csY35" fmla="*/ 393875 h 494451"/>
                <a:gd name="csX36" fmla="*/ 1954366 w 2015442"/>
                <a:gd name="csY36" fmla="*/ 427093 h 4944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</a:cxnLst>
              <a:rect l="l" t="t" r="r" b="b"/>
              <a:pathLst>
                <a:path w="2015442" h="494451">
                  <a:moveTo>
                    <a:pt x="1954366" y="427093"/>
                  </a:moveTo>
                  <a:cubicBezTo>
                    <a:pt x="1945732" y="424975"/>
                    <a:pt x="1937081" y="422835"/>
                    <a:pt x="1928525" y="420873"/>
                  </a:cubicBezTo>
                  <a:cubicBezTo>
                    <a:pt x="1770031" y="390706"/>
                    <a:pt x="1611542" y="400760"/>
                    <a:pt x="1435449" y="380647"/>
                  </a:cubicBezTo>
                  <a:cubicBezTo>
                    <a:pt x="1312766" y="360623"/>
                    <a:pt x="1172652" y="370482"/>
                    <a:pt x="1049834" y="370577"/>
                  </a:cubicBezTo>
                  <a:cubicBezTo>
                    <a:pt x="1048867" y="370577"/>
                    <a:pt x="1048867" y="370627"/>
                    <a:pt x="1049834" y="370688"/>
                  </a:cubicBezTo>
                  <a:cubicBezTo>
                    <a:pt x="1341395" y="389091"/>
                    <a:pt x="1647716" y="382245"/>
                    <a:pt x="1927810" y="451733"/>
                  </a:cubicBezTo>
                  <a:cubicBezTo>
                    <a:pt x="1927855" y="451744"/>
                    <a:pt x="1927866" y="451800"/>
                    <a:pt x="1927832" y="451834"/>
                  </a:cubicBezTo>
                  <a:cubicBezTo>
                    <a:pt x="1899476" y="475540"/>
                    <a:pt x="1865599" y="494452"/>
                    <a:pt x="1826161" y="494452"/>
                  </a:cubicBezTo>
                  <a:cubicBezTo>
                    <a:pt x="1731169" y="485085"/>
                    <a:pt x="1637422" y="478530"/>
                    <a:pt x="1544447" y="474037"/>
                  </a:cubicBezTo>
                  <a:lnTo>
                    <a:pt x="1544447" y="434090"/>
                  </a:lnTo>
                  <a:cubicBezTo>
                    <a:pt x="1280314" y="464273"/>
                    <a:pt x="1033756" y="383793"/>
                    <a:pt x="769623" y="434090"/>
                  </a:cubicBezTo>
                  <a:cubicBezTo>
                    <a:pt x="777519" y="438600"/>
                    <a:pt x="774837" y="445111"/>
                    <a:pt x="772629" y="450939"/>
                  </a:cubicBezTo>
                  <a:cubicBezTo>
                    <a:pt x="772210" y="452046"/>
                    <a:pt x="771495" y="454158"/>
                    <a:pt x="771495" y="454158"/>
                  </a:cubicBezTo>
                  <a:cubicBezTo>
                    <a:pt x="771495" y="454158"/>
                    <a:pt x="773959" y="454063"/>
                    <a:pt x="775189" y="454019"/>
                  </a:cubicBezTo>
                  <a:cubicBezTo>
                    <a:pt x="1033605" y="444451"/>
                    <a:pt x="1275468" y="454136"/>
                    <a:pt x="1533689" y="473550"/>
                  </a:cubicBezTo>
                  <a:cubicBezTo>
                    <a:pt x="1533734" y="473556"/>
                    <a:pt x="1533756" y="473556"/>
                    <a:pt x="1533728" y="473556"/>
                  </a:cubicBezTo>
                  <a:cubicBezTo>
                    <a:pt x="1130833" y="454739"/>
                    <a:pt x="742385" y="474333"/>
                    <a:pt x="329397" y="474333"/>
                  </a:cubicBezTo>
                  <a:cubicBezTo>
                    <a:pt x="311815" y="474333"/>
                    <a:pt x="276586" y="474333"/>
                    <a:pt x="258977" y="474333"/>
                  </a:cubicBezTo>
                  <a:cubicBezTo>
                    <a:pt x="188562" y="444177"/>
                    <a:pt x="118125" y="434101"/>
                    <a:pt x="47760" y="434096"/>
                  </a:cubicBezTo>
                  <a:cubicBezTo>
                    <a:pt x="47721" y="434096"/>
                    <a:pt x="47693" y="434056"/>
                    <a:pt x="47710" y="434023"/>
                  </a:cubicBezTo>
                  <a:cubicBezTo>
                    <a:pt x="65196" y="383704"/>
                    <a:pt x="-5106" y="283217"/>
                    <a:pt x="135728" y="303324"/>
                  </a:cubicBezTo>
                  <a:lnTo>
                    <a:pt x="135728" y="263098"/>
                  </a:lnTo>
                  <a:cubicBezTo>
                    <a:pt x="-5174" y="212802"/>
                    <a:pt x="-58012" y="71966"/>
                    <a:pt x="82890" y="31729"/>
                  </a:cubicBezTo>
                  <a:cubicBezTo>
                    <a:pt x="241351" y="-8498"/>
                    <a:pt x="452678" y="31729"/>
                    <a:pt x="646341" y="11616"/>
                  </a:cubicBezTo>
                  <a:cubicBezTo>
                    <a:pt x="787249" y="1556"/>
                    <a:pt x="928128" y="-8503"/>
                    <a:pt x="1068958" y="11616"/>
                  </a:cubicBezTo>
                  <a:cubicBezTo>
                    <a:pt x="1262654" y="41793"/>
                    <a:pt x="1473976" y="31729"/>
                    <a:pt x="1667645" y="71966"/>
                  </a:cubicBezTo>
                  <a:cubicBezTo>
                    <a:pt x="1738110" y="82025"/>
                    <a:pt x="1861391" y="51853"/>
                    <a:pt x="1896621" y="82025"/>
                  </a:cubicBezTo>
                  <a:cubicBezTo>
                    <a:pt x="1921920" y="96483"/>
                    <a:pt x="1922926" y="117898"/>
                    <a:pt x="1919053" y="141777"/>
                  </a:cubicBezTo>
                  <a:cubicBezTo>
                    <a:pt x="1803271" y="138229"/>
                    <a:pt x="1687847" y="137128"/>
                    <a:pt x="1573713" y="132741"/>
                  </a:cubicBezTo>
                  <a:cubicBezTo>
                    <a:pt x="1436288" y="121681"/>
                    <a:pt x="1298845" y="109409"/>
                    <a:pt x="1161497" y="90045"/>
                  </a:cubicBezTo>
                  <a:cubicBezTo>
                    <a:pt x="1158910" y="89681"/>
                    <a:pt x="1161581" y="90509"/>
                    <a:pt x="1165498" y="91274"/>
                  </a:cubicBezTo>
                  <a:cubicBezTo>
                    <a:pt x="1298638" y="117154"/>
                    <a:pt x="1435215" y="127409"/>
                    <a:pt x="1573708" y="132741"/>
                  </a:cubicBezTo>
                  <a:cubicBezTo>
                    <a:pt x="1687578" y="141917"/>
                    <a:pt x="1801533" y="150266"/>
                    <a:pt x="1915420" y="161047"/>
                  </a:cubicBezTo>
                  <a:cubicBezTo>
                    <a:pt x="1911257" y="181579"/>
                    <a:pt x="1907250" y="202994"/>
                    <a:pt x="1914197" y="222856"/>
                  </a:cubicBezTo>
                  <a:lnTo>
                    <a:pt x="1967007" y="222856"/>
                  </a:lnTo>
                  <a:cubicBezTo>
                    <a:pt x="2037472" y="273152"/>
                    <a:pt x="2019819" y="343579"/>
                    <a:pt x="1984661" y="393875"/>
                  </a:cubicBezTo>
                  <a:cubicBezTo>
                    <a:pt x="1975692" y="404069"/>
                    <a:pt x="1965610" y="415586"/>
                    <a:pt x="1954366" y="427093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36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Graphic 12" descr="A brushstroke">
              <a:extLst>
                <a:ext uri="{FF2B5EF4-FFF2-40B4-BE49-F238E27FC236}">
                  <a16:creationId xmlns:a16="http://schemas.microsoft.com/office/drawing/2014/main" id="{AB5A2855-CD33-52D4-CF27-5BAD9BDA35FF}"/>
                </a:ext>
              </a:extLst>
            </p:cNvPr>
            <p:cNvSpPr/>
            <p:nvPr/>
          </p:nvSpPr>
          <p:spPr>
            <a:xfrm>
              <a:off x="6927653" y="4447430"/>
              <a:ext cx="2015442" cy="494451"/>
            </a:xfrm>
            <a:custGeom>
              <a:avLst/>
              <a:gdLst>
                <a:gd name="csX0" fmla="*/ 1954366 w 2015442"/>
                <a:gd name="csY0" fmla="*/ 427093 h 494451"/>
                <a:gd name="csX1" fmla="*/ 1928525 w 2015442"/>
                <a:gd name="csY1" fmla="*/ 420873 h 494451"/>
                <a:gd name="csX2" fmla="*/ 1435449 w 2015442"/>
                <a:gd name="csY2" fmla="*/ 380647 h 494451"/>
                <a:gd name="csX3" fmla="*/ 1049834 w 2015442"/>
                <a:gd name="csY3" fmla="*/ 370577 h 494451"/>
                <a:gd name="csX4" fmla="*/ 1049834 w 2015442"/>
                <a:gd name="csY4" fmla="*/ 370688 h 494451"/>
                <a:gd name="csX5" fmla="*/ 1927810 w 2015442"/>
                <a:gd name="csY5" fmla="*/ 451733 h 494451"/>
                <a:gd name="csX6" fmla="*/ 1927832 w 2015442"/>
                <a:gd name="csY6" fmla="*/ 451834 h 494451"/>
                <a:gd name="csX7" fmla="*/ 1826161 w 2015442"/>
                <a:gd name="csY7" fmla="*/ 494452 h 494451"/>
                <a:gd name="csX8" fmla="*/ 1544447 w 2015442"/>
                <a:gd name="csY8" fmla="*/ 474037 h 494451"/>
                <a:gd name="csX9" fmla="*/ 1544447 w 2015442"/>
                <a:gd name="csY9" fmla="*/ 434090 h 494451"/>
                <a:gd name="csX10" fmla="*/ 769623 w 2015442"/>
                <a:gd name="csY10" fmla="*/ 434090 h 494451"/>
                <a:gd name="csX11" fmla="*/ 772629 w 2015442"/>
                <a:gd name="csY11" fmla="*/ 450939 h 494451"/>
                <a:gd name="csX12" fmla="*/ 771495 w 2015442"/>
                <a:gd name="csY12" fmla="*/ 454158 h 494451"/>
                <a:gd name="csX13" fmla="*/ 775189 w 2015442"/>
                <a:gd name="csY13" fmla="*/ 454019 h 494451"/>
                <a:gd name="csX14" fmla="*/ 1533689 w 2015442"/>
                <a:gd name="csY14" fmla="*/ 473550 h 494451"/>
                <a:gd name="csX15" fmla="*/ 1533728 w 2015442"/>
                <a:gd name="csY15" fmla="*/ 473556 h 494451"/>
                <a:gd name="csX16" fmla="*/ 329397 w 2015442"/>
                <a:gd name="csY16" fmla="*/ 474333 h 494451"/>
                <a:gd name="csX17" fmla="*/ 258977 w 2015442"/>
                <a:gd name="csY17" fmla="*/ 474333 h 494451"/>
                <a:gd name="csX18" fmla="*/ 47760 w 2015442"/>
                <a:gd name="csY18" fmla="*/ 434096 h 494451"/>
                <a:gd name="csX19" fmla="*/ 47710 w 2015442"/>
                <a:gd name="csY19" fmla="*/ 434023 h 494451"/>
                <a:gd name="csX20" fmla="*/ 135728 w 2015442"/>
                <a:gd name="csY20" fmla="*/ 303324 h 494451"/>
                <a:gd name="csX21" fmla="*/ 135728 w 2015442"/>
                <a:gd name="csY21" fmla="*/ 263098 h 494451"/>
                <a:gd name="csX22" fmla="*/ 82890 w 2015442"/>
                <a:gd name="csY22" fmla="*/ 31729 h 494451"/>
                <a:gd name="csX23" fmla="*/ 646341 w 2015442"/>
                <a:gd name="csY23" fmla="*/ 11616 h 494451"/>
                <a:gd name="csX24" fmla="*/ 1068958 w 2015442"/>
                <a:gd name="csY24" fmla="*/ 11616 h 494451"/>
                <a:gd name="csX25" fmla="*/ 1667645 w 2015442"/>
                <a:gd name="csY25" fmla="*/ 71966 h 494451"/>
                <a:gd name="csX26" fmla="*/ 1896621 w 2015442"/>
                <a:gd name="csY26" fmla="*/ 82025 h 494451"/>
                <a:gd name="csX27" fmla="*/ 1919053 w 2015442"/>
                <a:gd name="csY27" fmla="*/ 141777 h 494451"/>
                <a:gd name="csX28" fmla="*/ 1573713 w 2015442"/>
                <a:gd name="csY28" fmla="*/ 132741 h 494451"/>
                <a:gd name="csX29" fmla="*/ 1161497 w 2015442"/>
                <a:gd name="csY29" fmla="*/ 90045 h 494451"/>
                <a:gd name="csX30" fmla="*/ 1165498 w 2015442"/>
                <a:gd name="csY30" fmla="*/ 91274 h 494451"/>
                <a:gd name="csX31" fmla="*/ 1573708 w 2015442"/>
                <a:gd name="csY31" fmla="*/ 132741 h 494451"/>
                <a:gd name="csX32" fmla="*/ 1915420 w 2015442"/>
                <a:gd name="csY32" fmla="*/ 161047 h 494451"/>
                <a:gd name="csX33" fmla="*/ 1914197 w 2015442"/>
                <a:gd name="csY33" fmla="*/ 222856 h 494451"/>
                <a:gd name="csX34" fmla="*/ 1967007 w 2015442"/>
                <a:gd name="csY34" fmla="*/ 222856 h 494451"/>
                <a:gd name="csX35" fmla="*/ 1984661 w 2015442"/>
                <a:gd name="csY35" fmla="*/ 393875 h 494451"/>
                <a:gd name="csX36" fmla="*/ 1954366 w 2015442"/>
                <a:gd name="csY36" fmla="*/ 427093 h 4944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</a:cxnLst>
              <a:rect l="l" t="t" r="r" b="b"/>
              <a:pathLst>
                <a:path w="2015442" h="494451">
                  <a:moveTo>
                    <a:pt x="1954366" y="427093"/>
                  </a:moveTo>
                  <a:cubicBezTo>
                    <a:pt x="1945732" y="424975"/>
                    <a:pt x="1937081" y="422835"/>
                    <a:pt x="1928525" y="420873"/>
                  </a:cubicBezTo>
                  <a:cubicBezTo>
                    <a:pt x="1770031" y="390706"/>
                    <a:pt x="1611542" y="400760"/>
                    <a:pt x="1435449" y="380647"/>
                  </a:cubicBezTo>
                  <a:cubicBezTo>
                    <a:pt x="1312766" y="360623"/>
                    <a:pt x="1172652" y="370482"/>
                    <a:pt x="1049834" y="370577"/>
                  </a:cubicBezTo>
                  <a:cubicBezTo>
                    <a:pt x="1048867" y="370577"/>
                    <a:pt x="1048867" y="370627"/>
                    <a:pt x="1049834" y="370688"/>
                  </a:cubicBezTo>
                  <a:cubicBezTo>
                    <a:pt x="1341395" y="389091"/>
                    <a:pt x="1647716" y="382245"/>
                    <a:pt x="1927810" y="451733"/>
                  </a:cubicBezTo>
                  <a:cubicBezTo>
                    <a:pt x="1927855" y="451744"/>
                    <a:pt x="1927866" y="451800"/>
                    <a:pt x="1927832" y="451834"/>
                  </a:cubicBezTo>
                  <a:cubicBezTo>
                    <a:pt x="1899476" y="475540"/>
                    <a:pt x="1865599" y="494452"/>
                    <a:pt x="1826161" y="494452"/>
                  </a:cubicBezTo>
                  <a:cubicBezTo>
                    <a:pt x="1731169" y="485085"/>
                    <a:pt x="1637422" y="478530"/>
                    <a:pt x="1544447" y="474037"/>
                  </a:cubicBezTo>
                  <a:lnTo>
                    <a:pt x="1544447" y="434090"/>
                  </a:lnTo>
                  <a:cubicBezTo>
                    <a:pt x="1280314" y="464273"/>
                    <a:pt x="1033756" y="383793"/>
                    <a:pt x="769623" y="434090"/>
                  </a:cubicBezTo>
                  <a:cubicBezTo>
                    <a:pt x="777519" y="438600"/>
                    <a:pt x="774837" y="445111"/>
                    <a:pt x="772629" y="450939"/>
                  </a:cubicBezTo>
                  <a:cubicBezTo>
                    <a:pt x="772210" y="452046"/>
                    <a:pt x="771495" y="454158"/>
                    <a:pt x="771495" y="454158"/>
                  </a:cubicBezTo>
                  <a:cubicBezTo>
                    <a:pt x="771495" y="454158"/>
                    <a:pt x="773959" y="454063"/>
                    <a:pt x="775189" y="454019"/>
                  </a:cubicBezTo>
                  <a:cubicBezTo>
                    <a:pt x="1033605" y="444451"/>
                    <a:pt x="1275468" y="454136"/>
                    <a:pt x="1533689" y="473550"/>
                  </a:cubicBezTo>
                  <a:cubicBezTo>
                    <a:pt x="1533734" y="473556"/>
                    <a:pt x="1533756" y="473556"/>
                    <a:pt x="1533728" y="473556"/>
                  </a:cubicBezTo>
                  <a:cubicBezTo>
                    <a:pt x="1130833" y="454739"/>
                    <a:pt x="742385" y="474333"/>
                    <a:pt x="329397" y="474333"/>
                  </a:cubicBezTo>
                  <a:cubicBezTo>
                    <a:pt x="311815" y="474333"/>
                    <a:pt x="276586" y="474333"/>
                    <a:pt x="258977" y="474333"/>
                  </a:cubicBezTo>
                  <a:cubicBezTo>
                    <a:pt x="188562" y="444177"/>
                    <a:pt x="118125" y="434101"/>
                    <a:pt x="47760" y="434096"/>
                  </a:cubicBezTo>
                  <a:cubicBezTo>
                    <a:pt x="47721" y="434096"/>
                    <a:pt x="47693" y="434056"/>
                    <a:pt x="47710" y="434023"/>
                  </a:cubicBezTo>
                  <a:cubicBezTo>
                    <a:pt x="65196" y="383704"/>
                    <a:pt x="-5106" y="283217"/>
                    <a:pt x="135728" y="303324"/>
                  </a:cubicBezTo>
                  <a:lnTo>
                    <a:pt x="135728" y="263098"/>
                  </a:lnTo>
                  <a:cubicBezTo>
                    <a:pt x="-5174" y="212802"/>
                    <a:pt x="-58012" y="71966"/>
                    <a:pt x="82890" y="31729"/>
                  </a:cubicBezTo>
                  <a:cubicBezTo>
                    <a:pt x="241351" y="-8498"/>
                    <a:pt x="452678" y="31729"/>
                    <a:pt x="646341" y="11616"/>
                  </a:cubicBezTo>
                  <a:cubicBezTo>
                    <a:pt x="787249" y="1556"/>
                    <a:pt x="928128" y="-8503"/>
                    <a:pt x="1068958" y="11616"/>
                  </a:cubicBezTo>
                  <a:cubicBezTo>
                    <a:pt x="1262654" y="41793"/>
                    <a:pt x="1473976" y="31729"/>
                    <a:pt x="1667645" y="71966"/>
                  </a:cubicBezTo>
                  <a:cubicBezTo>
                    <a:pt x="1738110" y="82025"/>
                    <a:pt x="1861391" y="51853"/>
                    <a:pt x="1896621" y="82025"/>
                  </a:cubicBezTo>
                  <a:cubicBezTo>
                    <a:pt x="1921920" y="96483"/>
                    <a:pt x="1922926" y="117898"/>
                    <a:pt x="1919053" y="141777"/>
                  </a:cubicBezTo>
                  <a:cubicBezTo>
                    <a:pt x="1803271" y="138229"/>
                    <a:pt x="1687847" y="137128"/>
                    <a:pt x="1573713" y="132741"/>
                  </a:cubicBezTo>
                  <a:cubicBezTo>
                    <a:pt x="1436288" y="121681"/>
                    <a:pt x="1298845" y="109409"/>
                    <a:pt x="1161497" y="90045"/>
                  </a:cubicBezTo>
                  <a:cubicBezTo>
                    <a:pt x="1158910" y="89681"/>
                    <a:pt x="1161581" y="90509"/>
                    <a:pt x="1165498" y="91274"/>
                  </a:cubicBezTo>
                  <a:cubicBezTo>
                    <a:pt x="1298638" y="117154"/>
                    <a:pt x="1435215" y="127409"/>
                    <a:pt x="1573708" y="132741"/>
                  </a:cubicBezTo>
                  <a:cubicBezTo>
                    <a:pt x="1687578" y="141917"/>
                    <a:pt x="1801533" y="150266"/>
                    <a:pt x="1915420" y="161047"/>
                  </a:cubicBezTo>
                  <a:cubicBezTo>
                    <a:pt x="1911257" y="181579"/>
                    <a:pt x="1907250" y="202994"/>
                    <a:pt x="1914197" y="222856"/>
                  </a:cubicBezTo>
                  <a:lnTo>
                    <a:pt x="1967007" y="222856"/>
                  </a:lnTo>
                  <a:cubicBezTo>
                    <a:pt x="2037472" y="273152"/>
                    <a:pt x="2019819" y="343579"/>
                    <a:pt x="1984661" y="393875"/>
                  </a:cubicBezTo>
                  <a:cubicBezTo>
                    <a:pt x="1975692" y="404069"/>
                    <a:pt x="1965610" y="415586"/>
                    <a:pt x="1954366" y="427093"/>
                  </a:cubicBezTo>
                  <a:close/>
                </a:path>
              </a:pathLst>
            </a:custGeom>
            <a:solidFill>
              <a:schemeClr val="accent1"/>
            </a:solidFill>
            <a:ln w="436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Graphic 14" descr="A brushstroke">
              <a:extLst>
                <a:ext uri="{FF2B5EF4-FFF2-40B4-BE49-F238E27FC236}">
                  <a16:creationId xmlns:a16="http://schemas.microsoft.com/office/drawing/2014/main" id="{EF79F4CC-D920-0CC2-29C5-32D6EB4055C1}"/>
                </a:ext>
              </a:extLst>
            </p:cNvPr>
            <p:cNvSpPr/>
            <p:nvPr/>
          </p:nvSpPr>
          <p:spPr>
            <a:xfrm>
              <a:off x="6927653" y="3902771"/>
              <a:ext cx="2015442" cy="494451"/>
            </a:xfrm>
            <a:custGeom>
              <a:avLst/>
              <a:gdLst>
                <a:gd name="csX0" fmla="*/ 1954366 w 2015442"/>
                <a:gd name="csY0" fmla="*/ 427093 h 494451"/>
                <a:gd name="csX1" fmla="*/ 1928525 w 2015442"/>
                <a:gd name="csY1" fmla="*/ 420873 h 494451"/>
                <a:gd name="csX2" fmla="*/ 1435449 w 2015442"/>
                <a:gd name="csY2" fmla="*/ 380647 h 494451"/>
                <a:gd name="csX3" fmla="*/ 1049834 w 2015442"/>
                <a:gd name="csY3" fmla="*/ 370577 h 494451"/>
                <a:gd name="csX4" fmla="*/ 1049834 w 2015442"/>
                <a:gd name="csY4" fmla="*/ 370688 h 494451"/>
                <a:gd name="csX5" fmla="*/ 1927810 w 2015442"/>
                <a:gd name="csY5" fmla="*/ 451733 h 494451"/>
                <a:gd name="csX6" fmla="*/ 1927832 w 2015442"/>
                <a:gd name="csY6" fmla="*/ 451834 h 494451"/>
                <a:gd name="csX7" fmla="*/ 1826161 w 2015442"/>
                <a:gd name="csY7" fmla="*/ 494452 h 494451"/>
                <a:gd name="csX8" fmla="*/ 1544447 w 2015442"/>
                <a:gd name="csY8" fmla="*/ 474037 h 494451"/>
                <a:gd name="csX9" fmla="*/ 1544447 w 2015442"/>
                <a:gd name="csY9" fmla="*/ 434090 h 494451"/>
                <a:gd name="csX10" fmla="*/ 769623 w 2015442"/>
                <a:gd name="csY10" fmla="*/ 434090 h 494451"/>
                <a:gd name="csX11" fmla="*/ 772629 w 2015442"/>
                <a:gd name="csY11" fmla="*/ 450939 h 494451"/>
                <a:gd name="csX12" fmla="*/ 771495 w 2015442"/>
                <a:gd name="csY12" fmla="*/ 454158 h 494451"/>
                <a:gd name="csX13" fmla="*/ 775189 w 2015442"/>
                <a:gd name="csY13" fmla="*/ 454019 h 494451"/>
                <a:gd name="csX14" fmla="*/ 1533689 w 2015442"/>
                <a:gd name="csY14" fmla="*/ 473550 h 494451"/>
                <a:gd name="csX15" fmla="*/ 1533728 w 2015442"/>
                <a:gd name="csY15" fmla="*/ 473556 h 494451"/>
                <a:gd name="csX16" fmla="*/ 329397 w 2015442"/>
                <a:gd name="csY16" fmla="*/ 474333 h 494451"/>
                <a:gd name="csX17" fmla="*/ 258977 w 2015442"/>
                <a:gd name="csY17" fmla="*/ 474333 h 494451"/>
                <a:gd name="csX18" fmla="*/ 47760 w 2015442"/>
                <a:gd name="csY18" fmla="*/ 434096 h 494451"/>
                <a:gd name="csX19" fmla="*/ 47710 w 2015442"/>
                <a:gd name="csY19" fmla="*/ 434023 h 494451"/>
                <a:gd name="csX20" fmla="*/ 135728 w 2015442"/>
                <a:gd name="csY20" fmla="*/ 303324 h 494451"/>
                <a:gd name="csX21" fmla="*/ 135728 w 2015442"/>
                <a:gd name="csY21" fmla="*/ 263098 h 494451"/>
                <a:gd name="csX22" fmla="*/ 82890 w 2015442"/>
                <a:gd name="csY22" fmla="*/ 31729 h 494451"/>
                <a:gd name="csX23" fmla="*/ 646341 w 2015442"/>
                <a:gd name="csY23" fmla="*/ 11616 h 494451"/>
                <a:gd name="csX24" fmla="*/ 1068958 w 2015442"/>
                <a:gd name="csY24" fmla="*/ 11616 h 494451"/>
                <a:gd name="csX25" fmla="*/ 1667645 w 2015442"/>
                <a:gd name="csY25" fmla="*/ 71966 h 494451"/>
                <a:gd name="csX26" fmla="*/ 1896621 w 2015442"/>
                <a:gd name="csY26" fmla="*/ 82025 h 494451"/>
                <a:gd name="csX27" fmla="*/ 1919053 w 2015442"/>
                <a:gd name="csY27" fmla="*/ 141777 h 494451"/>
                <a:gd name="csX28" fmla="*/ 1573713 w 2015442"/>
                <a:gd name="csY28" fmla="*/ 132741 h 494451"/>
                <a:gd name="csX29" fmla="*/ 1161497 w 2015442"/>
                <a:gd name="csY29" fmla="*/ 90045 h 494451"/>
                <a:gd name="csX30" fmla="*/ 1165498 w 2015442"/>
                <a:gd name="csY30" fmla="*/ 91274 h 494451"/>
                <a:gd name="csX31" fmla="*/ 1573708 w 2015442"/>
                <a:gd name="csY31" fmla="*/ 132741 h 494451"/>
                <a:gd name="csX32" fmla="*/ 1915420 w 2015442"/>
                <a:gd name="csY32" fmla="*/ 161047 h 494451"/>
                <a:gd name="csX33" fmla="*/ 1914197 w 2015442"/>
                <a:gd name="csY33" fmla="*/ 222856 h 494451"/>
                <a:gd name="csX34" fmla="*/ 1967007 w 2015442"/>
                <a:gd name="csY34" fmla="*/ 222856 h 494451"/>
                <a:gd name="csX35" fmla="*/ 1984661 w 2015442"/>
                <a:gd name="csY35" fmla="*/ 393875 h 494451"/>
                <a:gd name="csX36" fmla="*/ 1954366 w 2015442"/>
                <a:gd name="csY36" fmla="*/ 427093 h 4944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</a:cxnLst>
              <a:rect l="l" t="t" r="r" b="b"/>
              <a:pathLst>
                <a:path w="2015442" h="494451">
                  <a:moveTo>
                    <a:pt x="1954366" y="427093"/>
                  </a:moveTo>
                  <a:cubicBezTo>
                    <a:pt x="1945732" y="424975"/>
                    <a:pt x="1937081" y="422835"/>
                    <a:pt x="1928525" y="420873"/>
                  </a:cubicBezTo>
                  <a:cubicBezTo>
                    <a:pt x="1770031" y="390706"/>
                    <a:pt x="1611542" y="400760"/>
                    <a:pt x="1435449" y="380647"/>
                  </a:cubicBezTo>
                  <a:cubicBezTo>
                    <a:pt x="1312766" y="360623"/>
                    <a:pt x="1172652" y="370482"/>
                    <a:pt x="1049834" y="370577"/>
                  </a:cubicBezTo>
                  <a:cubicBezTo>
                    <a:pt x="1048867" y="370577"/>
                    <a:pt x="1048867" y="370627"/>
                    <a:pt x="1049834" y="370688"/>
                  </a:cubicBezTo>
                  <a:cubicBezTo>
                    <a:pt x="1341395" y="389091"/>
                    <a:pt x="1647716" y="382245"/>
                    <a:pt x="1927810" y="451733"/>
                  </a:cubicBezTo>
                  <a:cubicBezTo>
                    <a:pt x="1927855" y="451744"/>
                    <a:pt x="1927866" y="451800"/>
                    <a:pt x="1927832" y="451834"/>
                  </a:cubicBezTo>
                  <a:cubicBezTo>
                    <a:pt x="1899476" y="475540"/>
                    <a:pt x="1865599" y="494452"/>
                    <a:pt x="1826161" y="494452"/>
                  </a:cubicBezTo>
                  <a:cubicBezTo>
                    <a:pt x="1731169" y="485085"/>
                    <a:pt x="1637422" y="478530"/>
                    <a:pt x="1544447" y="474037"/>
                  </a:cubicBezTo>
                  <a:lnTo>
                    <a:pt x="1544447" y="434090"/>
                  </a:lnTo>
                  <a:cubicBezTo>
                    <a:pt x="1280314" y="464273"/>
                    <a:pt x="1033756" y="383793"/>
                    <a:pt x="769623" y="434090"/>
                  </a:cubicBezTo>
                  <a:cubicBezTo>
                    <a:pt x="777519" y="438600"/>
                    <a:pt x="774837" y="445111"/>
                    <a:pt x="772629" y="450939"/>
                  </a:cubicBezTo>
                  <a:cubicBezTo>
                    <a:pt x="772210" y="452046"/>
                    <a:pt x="771495" y="454158"/>
                    <a:pt x="771495" y="454158"/>
                  </a:cubicBezTo>
                  <a:cubicBezTo>
                    <a:pt x="771495" y="454158"/>
                    <a:pt x="773959" y="454063"/>
                    <a:pt x="775189" y="454019"/>
                  </a:cubicBezTo>
                  <a:cubicBezTo>
                    <a:pt x="1033605" y="444451"/>
                    <a:pt x="1275468" y="454136"/>
                    <a:pt x="1533689" y="473550"/>
                  </a:cubicBezTo>
                  <a:cubicBezTo>
                    <a:pt x="1533734" y="473556"/>
                    <a:pt x="1533756" y="473556"/>
                    <a:pt x="1533728" y="473556"/>
                  </a:cubicBezTo>
                  <a:cubicBezTo>
                    <a:pt x="1130833" y="454739"/>
                    <a:pt x="742385" y="474333"/>
                    <a:pt x="329397" y="474333"/>
                  </a:cubicBezTo>
                  <a:cubicBezTo>
                    <a:pt x="311815" y="474333"/>
                    <a:pt x="276586" y="474333"/>
                    <a:pt x="258977" y="474333"/>
                  </a:cubicBezTo>
                  <a:cubicBezTo>
                    <a:pt x="188562" y="444177"/>
                    <a:pt x="118125" y="434101"/>
                    <a:pt x="47760" y="434096"/>
                  </a:cubicBezTo>
                  <a:cubicBezTo>
                    <a:pt x="47721" y="434096"/>
                    <a:pt x="47693" y="434056"/>
                    <a:pt x="47710" y="434023"/>
                  </a:cubicBezTo>
                  <a:cubicBezTo>
                    <a:pt x="65196" y="383704"/>
                    <a:pt x="-5106" y="283217"/>
                    <a:pt x="135728" y="303324"/>
                  </a:cubicBezTo>
                  <a:lnTo>
                    <a:pt x="135728" y="263098"/>
                  </a:lnTo>
                  <a:cubicBezTo>
                    <a:pt x="-5174" y="212802"/>
                    <a:pt x="-58012" y="71966"/>
                    <a:pt x="82890" y="31729"/>
                  </a:cubicBezTo>
                  <a:cubicBezTo>
                    <a:pt x="241351" y="-8498"/>
                    <a:pt x="452678" y="31729"/>
                    <a:pt x="646341" y="11616"/>
                  </a:cubicBezTo>
                  <a:cubicBezTo>
                    <a:pt x="787249" y="1556"/>
                    <a:pt x="928128" y="-8503"/>
                    <a:pt x="1068958" y="11616"/>
                  </a:cubicBezTo>
                  <a:cubicBezTo>
                    <a:pt x="1262654" y="41793"/>
                    <a:pt x="1473976" y="31729"/>
                    <a:pt x="1667645" y="71966"/>
                  </a:cubicBezTo>
                  <a:cubicBezTo>
                    <a:pt x="1738110" y="82025"/>
                    <a:pt x="1861391" y="51853"/>
                    <a:pt x="1896621" y="82025"/>
                  </a:cubicBezTo>
                  <a:cubicBezTo>
                    <a:pt x="1921920" y="96483"/>
                    <a:pt x="1922926" y="117898"/>
                    <a:pt x="1919053" y="141777"/>
                  </a:cubicBezTo>
                  <a:cubicBezTo>
                    <a:pt x="1803271" y="138229"/>
                    <a:pt x="1687847" y="137128"/>
                    <a:pt x="1573713" y="132741"/>
                  </a:cubicBezTo>
                  <a:cubicBezTo>
                    <a:pt x="1436288" y="121681"/>
                    <a:pt x="1298845" y="109409"/>
                    <a:pt x="1161497" y="90045"/>
                  </a:cubicBezTo>
                  <a:cubicBezTo>
                    <a:pt x="1158910" y="89681"/>
                    <a:pt x="1161581" y="90509"/>
                    <a:pt x="1165498" y="91274"/>
                  </a:cubicBezTo>
                  <a:cubicBezTo>
                    <a:pt x="1298638" y="117154"/>
                    <a:pt x="1435215" y="127409"/>
                    <a:pt x="1573708" y="132741"/>
                  </a:cubicBezTo>
                  <a:cubicBezTo>
                    <a:pt x="1687578" y="141917"/>
                    <a:pt x="1801533" y="150266"/>
                    <a:pt x="1915420" y="161047"/>
                  </a:cubicBezTo>
                  <a:cubicBezTo>
                    <a:pt x="1911257" y="181579"/>
                    <a:pt x="1907250" y="202994"/>
                    <a:pt x="1914197" y="222856"/>
                  </a:cubicBezTo>
                  <a:lnTo>
                    <a:pt x="1967007" y="222856"/>
                  </a:lnTo>
                  <a:cubicBezTo>
                    <a:pt x="2037472" y="273152"/>
                    <a:pt x="2019819" y="343579"/>
                    <a:pt x="1984661" y="393875"/>
                  </a:cubicBezTo>
                  <a:cubicBezTo>
                    <a:pt x="1975692" y="404069"/>
                    <a:pt x="1965610" y="415586"/>
                    <a:pt x="1954366" y="427093"/>
                  </a:cubicBezTo>
                  <a:close/>
                </a:path>
              </a:pathLst>
            </a:custGeom>
            <a:solidFill>
              <a:schemeClr val="accent2"/>
            </a:solidFill>
            <a:ln w="436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4C9A9E6-3383-A0AB-8109-608C77723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Painting My Room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F9EDC76-79C1-FE71-E608-BB3D45DDAC4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What </a:t>
            </a:r>
            <a:r>
              <a:rPr lang="en-US" dirty="0"/>
              <a:t>would you need to know</a:t>
            </a:r>
            <a:br>
              <a:rPr lang="en-US" dirty="0"/>
            </a:br>
            <a:r>
              <a:rPr lang="en-US" dirty="0"/>
              <a:t>if you wanted to paint your room?</a:t>
            </a:r>
          </a:p>
          <a:p>
            <a:endParaRPr lang="en-US" dirty="0"/>
          </a:p>
          <a:p>
            <a:endParaRPr lang="en-US" dirty="0"/>
          </a:p>
          <a:p>
            <a:pPr marL="578358" indent="-514350">
              <a:buFont typeface="+mj-lt"/>
              <a:buAutoNum type="arabicParenR"/>
            </a:pPr>
            <a:r>
              <a:rPr lang="en-US" dirty="0"/>
              <a:t>Go to </a:t>
            </a:r>
            <a:r>
              <a:rPr lang="en-US" dirty="0">
                <a:hlinkClick r:id="rId3"/>
              </a:rPr>
              <a:t>Menti.com</a:t>
            </a:r>
            <a:r>
              <a:rPr lang="en-US" dirty="0"/>
              <a:t>.</a:t>
            </a:r>
          </a:p>
          <a:p>
            <a:pPr marL="578358" indent="-514350">
              <a:buFont typeface="+mj-lt"/>
              <a:buAutoNum type="arabicParenR"/>
            </a:pPr>
            <a:r>
              <a:rPr lang="en-US" dirty="0"/>
              <a:t>Enter code: </a:t>
            </a:r>
            <a:r>
              <a:rPr lang="en-US" dirty="0">
                <a:highlight>
                  <a:srgbClr val="FFFF00"/>
                </a:highlight>
              </a:rPr>
              <a:t>&lt;insert code&gt;</a:t>
            </a:r>
          </a:p>
          <a:p>
            <a:pPr marL="578358" indent="-514350">
              <a:buFont typeface="+mj-lt"/>
              <a:buAutoNum type="arabicParenR"/>
            </a:pPr>
            <a:r>
              <a:rPr lang="en-US" dirty="0"/>
              <a:t>Quickly enter as many things as you can.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452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C50A3-DFC6-09AF-A197-F3B8B5BF9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0A819-9BCB-BF13-BA27-0FAD5E0F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Scratching the Surface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84F38B5-235D-079E-6186-63092661652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Work with your group to complete the following:</a:t>
            </a:r>
          </a:p>
          <a:p>
            <a:r>
              <a:rPr lang="en-US" dirty="0"/>
              <a:t>Measure your chosen solid using centimeters.</a:t>
            </a:r>
          </a:p>
          <a:p>
            <a:r>
              <a:rPr lang="en-US" dirty="0"/>
              <a:t>Find the surface area of your solid.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43D9341-5EEE-84F2-C5CE-1FB47BA5AA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650507"/>
              </p:ext>
            </p:extLst>
          </p:nvPr>
        </p:nvGraphicFramePr>
        <p:xfrm>
          <a:off x="457200" y="2862580"/>
          <a:ext cx="4114800" cy="118871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58415151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4937763"/>
                    </a:ext>
                  </a:extLst>
                </a:gridCol>
              </a:tblGrid>
              <a:tr h="413929">
                <a:tc gridSpan="2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2000" b="1" kern="1200" dirty="0">
                          <a:solidFill>
                            <a:schemeClr val="lt1"/>
                          </a:solidFill>
                        </a:rPr>
                        <a:t>Red Groups</a:t>
                      </a:r>
                      <a:endParaRPr kumimoji="0"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763343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Cylinder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Triangular Pyramid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025285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Triangular Prism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Square Pyramid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521748"/>
                  </a:ext>
                </a:extLst>
              </a:tr>
            </a:tbl>
          </a:graphicData>
        </a:graphic>
      </p:graphicFrame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26128F82-CA57-8501-4467-D0BC678C6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373279"/>
              </p:ext>
            </p:extLst>
          </p:nvPr>
        </p:nvGraphicFramePr>
        <p:xfrm>
          <a:off x="4572000" y="2862580"/>
          <a:ext cx="4114800" cy="1188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46276662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982041767"/>
                    </a:ext>
                  </a:extLst>
                </a:gridCol>
              </a:tblGrid>
              <a:tr h="4139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Blue Groups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763343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Pentagonal Prism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Pentagonal Pyramid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025285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Hexagonal Prism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Hexagonal Pyramid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521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083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E8F93-C434-67A8-B99C-7CEB14C71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048DA-B65D-379B-8FF5-1F6855687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Check Your Work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0C8922F-0E65-536B-0F58-BDBB7A0A9F2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78358" indent="-514350">
              <a:buFont typeface="+mj-lt"/>
              <a:buAutoNum type="arabicParenR"/>
            </a:pPr>
            <a:r>
              <a:rPr lang="en-US" dirty="0"/>
              <a:t>Find another person who had the same solid.</a:t>
            </a:r>
          </a:p>
          <a:p>
            <a:pPr marL="578358" indent="-514350">
              <a:buFont typeface="+mj-lt"/>
              <a:buAutoNum type="arabicParenR"/>
            </a:pPr>
            <a:r>
              <a:rPr lang="en-US" dirty="0"/>
              <a:t>Compare results and work.</a:t>
            </a:r>
          </a:p>
          <a:p>
            <a:pPr lvl="1"/>
            <a:r>
              <a:rPr lang="en-US" sz="2400" dirty="0"/>
              <a:t>Are your results the same?</a:t>
            </a:r>
          </a:p>
          <a:p>
            <a:pPr lvl="2"/>
            <a:r>
              <a:rPr lang="en-US" sz="2400" dirty="0"/>
              <a:t>If not, work together to get the same result.</a:t>
            </a:r>
          </a:p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6ED3632-A663-6B0B-D6D8-63D376D800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590015"/>
              </p:ext>
            </p:extLst>
          </p:nvPr>
        </p:nvGraphicFramePr>
        <p:xfrm>
          <a:off x="457200" y="3186430"/>
          <a:ext cx="4114800" cy="118871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58415151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4937763"/>
                    </a:ext>
                  </a:extLst>
                </a:gridCol>
              </a:tblGrid>
              <a:tr h="413929">
                <a:tc gridSpan="2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2000" b="1" kern="1200" dirty="0">
                          <a:solidFill>
                            <a:schemeClr val="lt1"/>
                          </a:solidFill>
                        </a:rPr>
                        <a:t>Red Groups</a:t>
                      </a:r>
                      <a:endParaRPr kumimoji="0"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763343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Cylinder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Triangular Pyramid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025285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Triangular Prism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Square Pyramid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521748"/>
                  </a:ext>
                </a:extLst>
              </a:tr>
            </a:tbl>
          </a:graphicData>
        </a:graphic>
      </p:graphicFrame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F64E36C9-19B1-8728-19A0-12B8D6245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699331"/>
              </p:ext>
            </p:extLst>
          </p:nvPr>
        </p:nvGraphicFramePr>
        <p:xfrm>
          <a:off x="4572000" y="3186430"/>
          <a:ext cx="4114800" cy="1188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46276662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982041767"/>
                    </a:ext>
                  </a:extLst>
                </a:gridCol>
              </a:tblGrid>
              <a:tr h="4139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Blue Groups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763343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Pentagonal Prism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Pentagonal Pyramid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025285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Hexagonal Prism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Hexagonal Pyramid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521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2731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D0C4B-4C48-0066-E5C6-5256355B0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D55BC-6B22-E1AF-B3C1-B7C62F54F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Prisms vs. Pyramids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67D37A1-0EB8-3F2D-CDBD-1FA6CEDC05A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Divide into 2 groups:</a:t>
            </a:r>
          </a:p>
          <a:p>
            <a:r>
              <a:rPr lang="en-US" dirty="0"/>
              <a:t>Those who measured prisms</a:t>
            </a:r>
          </a:p>
          <a:p>
            <a:r>
              <a:rPr lang="en-US" dirty="0"/>
              <a:t>Those who measured pyramids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313B169-28A0-3F99-6FB2-1B05BCE33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872011"/>
              </p:ext>
            </p:extLst>
          </p:nvPr>
        </p:nvGraphicFramePr>
        <p:xfrm>
          <a:off x="457200" y="2919730"/>
          <a:ext cx="4114800" cy="118871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58415151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4937763"/>
                    </a:ext>
                  </a:extLst>
                </a:gridCol>
              </a:tblGrid>
              <a:tr h="413929">
                <a:tc gridSpan="2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2000" b="1" kern="1200" dirty="0">
                          <a:solidFill>
                            <a:schemeClr val="lt1"/>
                          </a:solidFill>
                        </a:rPr>
                        <a:t>Prisms</a:t>
                      </a:r>
                      <a:endParaRPr kumimoji="0"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763343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Cylinder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en-US" dirty="0"/>
                        <a:t>Pentagonal Prism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025285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Triangular Prism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en-US" dirty="0"/>
                        <a:t>Hexagonal Prism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521748"/>
                  </a:ext>
                </a:extLst>
              </a:tr>
            </a:tbl>
          </a:graphicData>
        </a:graphic>
      </p:graphicFrame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6EB5C10B-F60D-99A5-8B01-10B4F4465C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252262"/>
              </p:ext>
            </p:extLst>
          </p:nvPr>
        </p:nvGraphicFramePr>
        <p:xfrm>
          <a:off x="4572000" y="2919730"/>
          <a:ext cx="4114800" cy="118871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46276662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982041767"/>
                    </a:ext>
                  </a:extLst>
                </a:gridCol>
              </a:tblGrid>
              <a:tr h="4139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Pyramids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763343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Triangular Pyramid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Pentagonal Pyramid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025285"/>
                  </a:ext>
                </a:extLst>
              </a:tr>
              <a:tr h="3873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kern="1200" dirty="0">
                          <a:solidFill>
                            <a:schemeClr val="dk1"/>
                          </a:solidFill>
                        </a:rPr>
                        <a:t>Square Pyramid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Hexagonal Pyramid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521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084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7DDAE-76CA-E3EF-2E98-368C256DF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048F1-1817-E6D7-D593-FF5462263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Prisms vs. Pyramids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87EFFC9-067F-4B8E-3789-0484D084574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Work in your new group to see if you can generalize and write the formula for the surface area of your type of solid.</a:t>
            </a:r>
          </a:p>
          <a:p>
            <a:r>
              <a:rPr lang="en-US" dirty="0"/>
              <a:t>Record your thinking at the bottom of your </a:t>
            </a:r>
            <a:br>
              <a:rPr lang="en-US" dirty="0"/>
            </a:br>
            <a:r>
              <a:rPr lang="en-US" b="1" dirty="0"/>
              <a:t>Scratching the Surface</a:t>
            </a:r>
            <a:r>
              <a:rPr lang="en-US" dirty="0"/>
              <a:t> handout.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93712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508</TotalTime>
  <Words>747</Words>
  <Application>Microsoft Office PowerPoint</Application>
  <PresentationFormat>On-screen Show (16:9)</PresentationFormat>
  <Paragraphs>137</Paragraphs>
  <Slides>25</Slides>
  <Notes>4</Notes>
  <HiddenSlides>1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Aptos Display</vt:lpstr>
      <vt:lpstr>Arial</vt:lpstr>
      <vt:lpstr>Calibri</vt:lpstr>
      <vt:lpstr>Courier New</vt:lpstr>
      <vt:lpstr>System Font Regular</vt:lpstr>
      <vt:lpstr>Times New Roman</vt:lpstr>
      <vt:lpstr>Wingdings</vt:lpstr>
      <vt:lpstr>Custom Design</vt:lpstr>
      <vt:lpstr>1_Custom Design</vt:lpstr>
      <vt:lpstr>Equation</vt:lpstr>
      <vt:lpstr>PowerPoint Presentation</vt:lpstr>
      <vt:lpstr>A Solidifying Pattern</vt:lpstr>
      <vt:lpstr>Essential Question</vt:lpstr>
      <vt:lpstr>Learning Objectives</vt:lpstr>
      <vt:lpstr>Painting My Room</vt:lpstr>
      <vt:lpstr>Scratching the Surface</vt:lpstr>
      <vt:lpstr>Check Your Work</vt:lpstr>
      <vt:lpstr>Prisms vs. Pyramids</vt:lpstr>
      <vt:lpstr>Prisms vs. Pyramids</vt:lpstr>
      <vt:lpstr>Prisms vs. Pyramids</vt:lpstr>
      <vt:lpstr>Surface Area of Prisms and Pyramids</vt:lpstr>
      <vt:lpstr>Foldable</vt:lpstr>
      <vt:lpstr>Foldable</vt:lpstr>
      <vt:lpstr>Foldable</vt:lpstr>
      <vt:lpstr>Foldable</vt:lpstr>
      <vt:lpstr>Foldable</vt:lpstr>
      <vt:lpstr>Foldable</vt:lpstr>
      <vt:lpstr>Foldable</vt:lpstr>
      <vt:lpstr>Surface Area of Prisms</vt:lpstr>
      <vt:lpstr>Surface Area of Pyramids</vt:lpstr>
      <vt:lpstr>Surface Area of Spheres &amp; Hemispheres</vt:lpstr>
      <vt:lpstr>Composite Solids</vt:lpstr>
      <vt:lpstr>Composite Solids</vt:lpstr>
      <vt:lpstr>Exit Ticket</vt:lpstr>
      <vt:lpstr>Exit Ticket (Solution)</vt:lpstr>
    </vt:vector>
  </TitlesOfParts>
  <Manager/>
  <Company>University of Oklahoma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Eike, Michell L.</dc:creator>
  <cp:keywords/>
  <dc:description/>
  <cp:lastModifiedBy>Eike, Michell L.</cp:lastModifiedBy>
  <cp:revision>2</cp:revision>
  <dcterms:created xsi:type="dcterms:W3CDTF">2026-03-25T15:12:10Z</dcterms:created>
  <dcterms:modified xsi:type="dcterms:W3CDTF">2026-06-23T17:20:32Z</dcterms:modified>
  <cp:category/>
</cp:coreProperties>
</file>