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0"/>
  </p:notesMasterIdLst>
  <p:sldIdLst>
    <p:sldId id="276" r:id="rId2"/>
    <p:sldId id="256" r:id="rId3"/>
    <p:sldId id="274" r:id="rId4"/>
    <p:sldId id="275" r:id="rId5"/>
    <p:sldId id="273" r:id="rId6"/>
    <p:sldId id="298" r:id="rId7"/>
    <p:sldId id="282" r:id="rId8"/>
    <p:sldId id="297" r:id="rId9"/>
    <p:sldId id="286" r:id="rId10"/>
    <p:sldId id="296" r:id="rId11"/>
    <p:sldId id="299" r:id="rId12"/>
    <p:sldId id="287" r:id="rId13"/>
    <p:sldId id="288" r:id="rId14"/>
    <p:sldId id="283" r:id="rId15"/>
    <p:sldId id="289" r:id="rId16"/>
    <p:sldId id="300" r:id="rId17"/>
    <p:sldId id="284" r:id="rId18"/>
    <p:sldId id="285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07"/>
  </p:normalViewPr>
  <p:slideViewPr>
    <p:cSldViewPr snapToGrid="0" snapToObjects="1">
      <p:cViewPr varScale="1">
        <p:scale>
          <a:sx n="102" d="100"/>
          <a:sy n="102" d="100"/>
        </p:scale>
        <p:origin x="9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1" d="100"/>
          <a:sy n="71" d="100"/>
        </p:scale>
        <p:origin x="295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xBlyZAl5MQ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photos/mam-tor-trig-point-peak-district-5393677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Scott, T. [Tom Scott] (2014, December 8). </a:t>
            </a:r>
            <a:r>
              <a:rPr lang="en-US" sz="18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The concrete pillars on top of British hills: Trig points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. [Video]. YouTube.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https://www.youtube.com/watch?v=VxBlyZAl5MQ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74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Hill, T. (2020, July 11). Trig Point Peak [Photograph]. </a:t>
            </a:r>
            <a:r>
              <a:rPr lang="en-US" sz="18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Pixabay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sz="1800" b="0" i="0" u="sng" strike="noStrike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https://pixabay.com/photos/mam-tor-trig-point-peak-district-5393677/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173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8.png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VxBlyZAl5MQ?feature=oembed" TargetMode="Externa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5242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  2)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3b)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4b)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  5)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  6) 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Process (Solutions)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DCC24B7-4A7A-4571-9784-54DBB00CC8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89389"/>
              </p:ext>
            </p:extLst>
          </p:nvPr>
        </p:nvGraphicFramePr>
        <p:xfrm>
          <a:off x="987743" y="1309352"/>
          <a:ext cx="4648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3" imgW="4647960" imgH="533160" progId="Equation.DSMT4">
                  <p:embed/>
                </p:oleObj>
              </mc:Choice>
              <mc:Fallback>
                <p:oleObj name="Equation" r:id="rId3" imgW="4647960" imgH="5331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90186A1D-83A8-4A0F-925F-A59E70529A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7743" y="1309352"/>
                        <a:ext cx="46482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F750CEC-E585-4D08-BE42-55A6B0D9A8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846423"/>
              </p:ext>
            </p:extLst>
          </p:nvPr>
        </p:nvGraphicFramePr>
        <p:xfrm>
          <a:off x="1054735" y="1989138"/>
          <a:ext cx="463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5" imgW="4635360" imgH="533160" progId="Equation.DSMT4">
                  <p:embed/>
                </p:oleObj>
              </mc:Choice>
              <mc:Fallback>
                <p:oleObj name="Equation" r:id="rId5" imgW="463536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54735" y="1989138"/>
                        <a:ext cx="46355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4A39DBA-550F-432F-B63B-A04B2BC1FC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093988"/>
              </p:ext>
            </p:extLst>
          </p:nvPr>
        </p:nvGraphicFramePr>
        <p:xfrm>
          <a:off x="1054735" y="2664451"/>
          <a:ext cx="285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7" imgW="2857320" imgH="533160" progId="Equation.DSMT4">
                  <p:embed/>
                </p:oleObj>
              </mc:Choice>
              <mc:Fallback>
                <p:oleObj name="Equation" r:id="rId7" imgW="285732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54735" y="2664451"/>
                        <a:ext cx="28575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77AF669-1F7B-41FB-8794-D2DEEE6C26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2610244"/>
              </p:ext>
            </p:extLst>
          </p:nvPr>
        </p:nvGraphicFramePr>
        <p:xfrm>
          <a:off x="1054735" y="3395340"/>
          <a:ext cx="3517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9" imgW="3517560" imgH="368280" progId="Equation.DSMT4">
                  <p:embed/>
                </p:oleObj>
              </mc:Choice>
              <mc:Fallback>
                <p:oleObj name="Equation" r:id="rId9" imgW="351756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54735" y="3395340"/>
                        <a:ext cx="35179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C503549-EBCC-48EA-9793-C34B3B0EF0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557134"/>
              </p:ext>
            </p:extLst>
          </p:nvPr>
        </p:nvGraphicFramePr>
        <p:xfrm>
          <a:off x="1054735" y="4069395"/>
          <a:ext cx="233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11" imgW="2336760" imgH="368280" progId="Equation.DSMT4">
                  <p:embed/>
                </p:oleObj>
              </mc:Choice>
              <mc:Fallback>
                <p:oleObj name="Equation" r:id="rId11" imgW="233676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54735" y="4069395"/>
                        <a:ext cx="23368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356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5242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7a)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  8)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  9) 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Process (Solutions)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DCC24B7-4A7A-4571-9784-54DBB00CC8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365992"/>
              </p:ext>
            </p:extLst>
          </p:nvPr>
        </p:nvGraphicFramePr>
        <p:xfrm>
          <a:off x="1054735" y="1207198"/>
          <a:ext cx="1549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3" imgW="1549080" imgH="787320" progId="Equation.DSMT4">
                  <p:embed/>
                </p:oleObj>
              </mc:Choice>
              <mc:Fallback>
                <p:oleObj name="Equation" r:id="rId3" imgW="1549080" imgH="7873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DCC24B7-4A7A-4571-9784-54DBB00CC8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54735" y="1207198"/>
                        <a:ext cx="15494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31CA521-D220-43A2-A9D9-E363974C78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295705"/>
              </p:ext>
            </p:extLst>
          </p:nvPr>
        </p:nvGraphicFramePr>
        <p:xfrm>
          <a:off x="1054735" y="2049301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5" imgW="1828800" imgH="469800" progId="Equation.DSMT4">
                  <p:embed/>
                </p:oleObj>
              </mc:Choice>
              <mc:Fallback>
                <p:oleObj name="Equation" r:id="rId5" imgW="182880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54735" y="2049301"/>
                        <a:ext cx="18288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F310A13-E716-49E7-9EC1-2B4C1C82B5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342066"/>
              </p:ext>
            </p:extLst>
          </p:nvPr>
        </p:nvGraphicFramePr>
        <p:xfrm>
          <a:off x="1054735" y="2729865"/>
          <a:ext cx="37846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7" imgW="3784320" imgH="1079280" progId="Equation.DSMT4">
                  <p:embed/>
                </p:oleObj>
              </mc:Choice>
              <mc:Fallback>
                <p:oleObj name="Equation" r:id="rId7" imgW="3784320" imgH="1079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54735" y="2729865"/>
                        <a:ext cx="3784600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8019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dirty="0"/>
              <a:t>Proof Process: Law of Cosines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17938"/>
            <a:ext cx="4038600" cy="3448256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did you do?</a:t>
            </a:r>
          </a:p>
        </p:txBody>
      </p:sp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464680CB-E37A-4423-AFD1-B55FE5DAA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4644" y="302954"/>
            <a:ext cx="3952156" cy="3448256"/>
          </a:xfrm>
          <a:prstGeom prst="rect">
            <a:avLst/>
          </a:prstGeom>
          <a:noFill/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0186A1D-83A8-4A0F-925F-A59E70529A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117261"/>
              </p:ext>
            </p:extLst>
          </p:nvPr>
        </p:nvGraphicFramePr>
        <p:xfrm>
          <a:off x="768350" y="1317938"/>
          <a:ext cx="3365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4" imgW="3365280" imgH="482400" progId="Equation.DSMT4">
                  <p:embed/>
                </p:oleObj>
              </mc:Choice>
              <mc:Fallback>
                <p:oleObj name="Equation" r:id="rId4" imgW="33652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8350" y="1317938"/>
                        <a:ext cx="33655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7660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dirty="0"/>
              <a:t>Law of Cosines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93800"/>
            <a:ext cx="4038600" cy="35533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 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</a:p>
        </p:txBody>
      </p:sp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464680CB-E37A-4423-AFD1-B55FE5DAA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4644" y="302954"/>
            <a:ext cx="3952156" cy="3448256"/>
          </a:xfrm>
          <a:prstGeom prst="rect">
            <a:avLst/>
          </a:prstGeom>
          <a:noFill/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0186A1D-83A8-4A0F-925F-A59E70529A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365949"/>
              </p:ext>
            </p:extLst>
          </p:nvPr>
        </p:nvGraphicFramePr>
        <p:xfrm>
          <a:off x="787400" y="1317625"/>
          <a:ext cx="332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4" imgW="3327120" imgH="482400" progId="Equation.DSMT4">
                  <p:embed/>
                </p:oleObj>
              </mc:Choice>
              <mc:Fallback>
                <p:oleObj name="Equation" r:id="rId4" imgW="3327120" imgH="4824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90186A1D-83A8-4A0F-925F-A59E70529A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87400" y="1317625"/>
                        <a:ext cx="33274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21FF63A-25FD-405B-A201-A57F191ECE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282344"/>
              </p:ext>
            </p:extLst>
          </p:nvPr>
        </p:nvGraphicFramePr>
        <p:xfrm>
          <a:off x="781050" y="1943100"/>
          <a:ext cx="3340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6" imgW="3340080" imgH="482400" progId="Equation.DSMT4">
                  <p:embed/>
                </p:oleObj>
              </mc:Choice>
              <mc:Fallback>
                <p:oleObj name="Equation" r:id="rId6" imgW="33400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1050" y="1943100"/>
                        <a:ext cx="33401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2150C85-11D4-4E11-BB88-D9A259386E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3737498"/>
              </p:ext>
            </p:extLst>
          </p:nvPr>
        </p:nvGraphicFramePr>
        <p:xfrm>
          <a:off x="768350" y="2550475"/>
          <a:ext cx="336708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8" imgW="3366601" imgH="481650" progId="Equation.DSMT4">
                  <p:embed/>
                </p:oleObj>
              </mc:Choice>
              <mc:Fallback>
                <p:oleObj name="Equation" r:id="rId8" imgW="3366601" imgH="48165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8350" y="2550475"/>
                        <a:ext cx="3367087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1914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need:</a:t>
            </a:r>
          </a:p>
          <a:p>
            <a:pPr lvl="1"/>
            <a:r>
              <a:rPr lang="en-US" dirty="0"/>
              <a:t>School Map handout</a:t>
            </a:r>
          </a:p>
          <a:p>
            <a:pPr lvl="1"/>
            <a:r>
              <a:rPr lang="en-US" dirty="0"/>
              <a:t>Calculating Distance handout</a:t>
            </a:r>
          </a:p>
          <a:p>
            <a:pPr lvl="1"/>
            <a:r>
              <a:rPr lang="en-US" dirty="0"/>
              <a:t>protractor</a:t>
            </a:r>
          </a:p>
          <a:p>
            <a:pPr lvl="1"/>
            <a:r>
              <a:rPr lang="en-US" dirty="0"/>
              <a:t>straightedge</a:t>
            </a:r>
          </a:p>
          <a:p>
            <a:r>
              <a:rPr lang="en-US" dirty="0"/>
              <a:t>Use Law of Cosines and Law of Sines to find each distance.</a:t>
            </a:r>
          </a:p>
          <a:p>
            <a:r>
              <a:rPr lang="en-US" dirty="0"/>
              <a:t>Remember to use the </a:t>
            </a:r>
            <a:r>
              <a:rPr lang="en-US" b="1" dirty="0">
                <a:solidFill>
                  <a:schemeClr val="accent6"/>
                </a:solidFill>
              </a:rPr>
              <a:t>center</a:t>
            </a:r>
            <a:r>
              <a:rPr lang="en-US" dirty="0"/>
              <a:t> of the rooms unless the directions state otherwise.</a:t>
            </a:r>
          </a:p>
          <a:p>
            <a:pPr lvl="1"/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Distance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712D241-870D-446E-9109-054D6285BDA3}"/>
              </a:ext>
            </a:extLst>
          </p:cNvPr>
          <p:cNvGrpSpPr/>
          <p:nvPr/>
        </p:nvGrpSpPr>
        <p:grpSpPr>
          <a:xfrm>
            <a:off x="5619751" y="735872"/>
            <a:ext cx="1746250" cy="2041020"/>
            <a:chOff x="6064251" y="735536"/>
            <a:chExt cx="1746250" cy="2041020"/>
          </a:xfrm>
        </p:grpSpPr>
        <p:pic>
          <p:nvPicPr>
            <p:cNvPr id="5" name="Graphic 1" descr="Map compass outline">
              <a:extLst>
                <a:ext uri="{FF2B5EF4-FFF2-40B4-BE49-F238E27FC236}">
                  <a16:creationId xmlns:a16="http://schemas.microsoft.com/office/drawing/2014/main" id="{9B4D0EA1-F732-4040-A367-556676AF1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064251" y="1030306"/>
              <a:ext cx="1746250" cy="1746250"/>
            </a:xfrm>
            <a:prstGeom prst="rect">
              <a:avLst/>
            </a:prstGeom>
          </p:spPr>
        </p:pic>
        <p:sp>
          <p:nvSpPr>
            <p:cNvPr id="6" name="Text Box 2">
              <a:extLst>
                <a:ext uri="{FF2B5EF4-FFF2-40B4-BE49-F238E27FC236}">
                  <a16:creationId xmlns:a16="http://schemas.microsoft.com/office/drawing/2014/main" id="{420AD6F5-483C-4948-AA01-68EE3AC429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8601" y="735536"/>
              <a:ext cx="712470" cy="6530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3000" b="1" dirty="0">
                  <a:solidFill>
                    <a:srgbClr val="3E5C6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</a:t>
              </a:r>
              <a:endParaRPr lang="en-US" sz="3000" b="1" dirty="0">
                <a:solidFill>
                  <a:srgbClr val="910D2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8453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4C924E3D-7479-45A3-85F2-A99822A950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762" b="44928"/>
          <a:stretch/>
        </p:blipFill>
        <p:spPr>
          <a:xfrm>
            <a:off x="3029838" y="1790169"/>
            <a:ext cx="5439051" cy="2832631"/>
          </a:xfrm>
          <a:prstGeom prst="rect">
            <a:avLst/>
          </a:prstGeom>
        </p:spPr>
      </p:pic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n-US" dirty="0"/>
              <a:t>Draw a line against the far east wall of the auditorium.</a:t>
            </a:r>
            <a:br>
              <a:rPr lang="en-US" dirty="0"/>
            </a:br>
            <a:r>
              <a:rPr lang="en-US" dirty="0"/>
              <a:t>That distance is defined </a:t>
            </a:r>
            <a:br>
              <a:rPr lang="en-US" dirty="0"/>
            </a:br>
            <a:r>
              <a:rPr lang="en-US" dirty="0"/>
              <a:t>as 120 feet.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Distance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93BDEA-87AE-40C4-93D4-222F8B56DC7F}"/>
              </a:ext>
            </a:extLst>
          </p:cNvPr>
          <p:cNvSpPr txBox="1"/>
          <p:nvPr/>
        </p:nvSpPr>
        <p:spPr>
          <a:xfrm rot="5400000">
            <a:off x="8198358" y="2668360"/>
            <a:ext cx="796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120 ft.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D44834-DE3D-4852-A405-266099615AC5}"/>
              </a:ext>
            </a:extLst>
          </p:cNvPr>
          <p:cNvSpPr/>
          <p:nvPr/>
        </p:nvSpPr>
        <p:spPr>
          <a:xfrm>
            <a:off x="8205046" y="2748280"/>
            <a:ext cx="198120" cy="1727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657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arenR" startAt="2"/>
            </a:pPr>
            <a:r>
              <a:rPr lang="en-US" dirty="0"/>
              <a:t>Construct a triangle connecting both end points of the far east wall segment of the </a:t>
            </a:r>
            <a:br>
              <a:rPr lang="en-US" dirty="0"/>
            </a:br>
            <a:r>
              <a:rPr lang="en-US" dirty="0"/>
              <a:t>auditorium </a:t>
            </a:r>
            <a:br>
              <a:rPr lang="en-US" dirty="0"/>
            </a:br>
            <a:r>
              <a:rPr lang="en-US" dirty="0"/>
              <a:t>to the center </a:t>
            </a:r>
            <a:br>
              <a:rPr lang="en-US" dirty="0"/>
            </a:br>
            <a:r>
              <a:rPr lang="en-US" dirty="0"/>
              <a:t>of the main </a:t>
            </a:r>
            <a:br>
              <a:rPr lang="en-US" dirty="0"/>
            </a:br>
            <a:r>
              <a:rPr lang="en-US" dirty="0"/>
              <a:t>office.</a:t>
            </a:r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25B319C5-9826-4B52-9758-A72FDA5EED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762" b="44928"/>
          <a:stretch/>
        </p:blipFill>
        <p:spPr>
          <a:xfrm>
            <a:off x="3029835" y="1790168"/>
            <a:ext cx="5439051" cy="2832631"/>
          </a:xfrm>
          <a:prstGeom prst="rect">
            <a:avLst/>
          </a:prstGeom>
        </p:spPr>
      </p:pic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Distance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93BDEA-87AE-40C4-93D4-222F8B56DC7F}"/>
              </a:ext>
            </a:extLst>
          </p:cNvPr>
          <p:cNvSpPr txBox="1"/>
          <p:nvPr/>
        </p:nvSpPr>
        <p:spPr>
          <a:xfrm rot="5400000">
            <a:off x="8198358" y="2668360"/>
            <a:ext cx="796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120 ft.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D44834-DE3D-4852-A405-266099615AC5}"/>
              </a:ext>
            </a:extLst>
          </p:cNvPr>
          <p:cNvSpPr/>
          <p:nvPr/>
        </p:nvSpPr>
        <p:spPr>
          <a:xfrm>
            <a:off x="8205046" y="2748280"/>
            <a:ext cx="198120" cy="1727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748E42-97D2-4D79-BE68-8F20BBC4DAB8}"/>
              </a:ext>
            </a:extLst>
          </p:cNvPr>
          <p:cNvCxnSpPr>
            <a:cxnSpLocks/>
          </p:cNvCxnSpPr>
          <p:nvPr/>
        </p:nvCxnSpPr>
        <p:spPr>
          <a:xfrm flipH="1">
            <a:off x="5394275" y="1811335"/>
            <a:ext cx="1013404" cy="669927"/>
          </a:xfrm>
          <a:prstGeom prst="line">
            <a:avLst/>
          </a:prstGeom>
          <a:ln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E96005-F181-4DB4-B0E9-847742D46DC3}"/>
              </a:ext>
            </a:extLst>
          </p:cNvPr>
          <p:cNvCxnSpPr>
            <a:cxnSpLocks/>
          </p:cNvCxnSpPr>
          <p:nvPr/>
        </p:nvCxnSpPr>
        <p:spPr>
          <a:xfrm flipH="1" flipV="1">
            <a:off x="5394275" y="1811335"/>
            <a:ext cx="1013404" cy="669927"/>
          </a:xfrm>
          <a:prstGeom prst="line">
            <a:avLst/>
          </a:prstGeom>
          <a:ln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6EBFD071-C9A9-493B-8999-723F2DD2430A}"/>
              </a:ext>
            </a:extLst>
          </p:cNvPr>
          <p:cNvSpPr/>
          <p:nvPr/>
        </p:nvSpPr>
        <p:spPr>
          <a:xfrm>
            <a:off x="5897710" y="2141534"/>
            <a:ext cx="9144" cy="9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95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arenR" startAt="3"/>
            </a:pPr>
            <a:r>
              <a:rPr lang="en-US" dirty="0"/>
              <a:t>SE corner of auditorium to the main office: </a:t>
            </a:r>
            <a:r>
              <a:rPr lang="en-US" dirty="0">
                <a:solidFill>
                  <a:schemeClr val="accent4"/>
                </a:solidFill>
              </a:rPr>
              <a:t>180 ft.</a:t>
            </a:r>
          </a:p>
          <a:p>
            <a:pPr marL="342900" indent="-342900">
              <a:buFont typeface="+mj-lt"/>
              <a:buAutoNum type="arabicParenR" startAt="3"/>
            </a:pPr>
            <a:r>
              <a:rPr lang="en-US" dirty="0"/>
              <a:t>SE corner of auditorium to room 201: </a:t>
            </a:r>
            <a:r>
              <a:rPr lang="en-US" dirty="0">
                <a:solidFill>
                  <a:schemeClr val="accent4"/>
                </a:solidFill>
              </a:rPr>
              <a:t>180 ft.</a:t>
            </a:r>
          </a:p>
          <a:p>
            <a:pPr marL="342900" indent="-342900">
              <a:buFont typeface="+mj-lt"/>
              <a:buAutoNum type="arabicParenR" startAt="3"/>
            </a:pPr>
            <a:r>
              <a:rPr lang="en-US" dirty="0"/>
              <a:t>main office to room 201: </a:t>
            </a:r>
            <a:r>
              <a:rPr lang="en-US" dirty="0">
                <a:solidFill>
                  <a:schemeClr val="accent4"/>
                </a:solidFill>
              </a:rPr>
              <a:t>161 ft.</a:t>
            </a:r>
          </a:p>
          <a:p>
            <a:pPr marL="342900" indent="-342900">
              <a:buFont typeface="+mj-lt"/>
              <a:buAutoNum type="arabicParenR" startAt="3"/>
            </a:pPr>
            <a:r>
              <a:rPr lang="en-US" dirty="0"/>
              <a:t>room 201 to the gym: </a:t>
            </a:r>
            <a:r>
              <a:rPr lang="en-US" dirty="0">
                <a:solidFill>
                  <a:schemeClr val="accent4"/>
                </a:solidFill>
              </a:rPr>
              <a:t>113 ft.</a:t>
            </a:r>
          </a:p>
          <a:p>
            <a:pPr marL="342900" indent="-342900">
              <a:buFont typeface="+mj-lt"/>
              <a:buAutoNum type="arabicParenR" startAt="3"/>
            </a:pPr>
            <a:r>
              <a:rPr lang="en-US" dirty="0"/>
              <a:t>gym to the main office: </a:t>
            </a:r>
            <a:r>
              <a:rPr lang="en-US" dirty="0">
                <a:solidFill>
                  <a:schemeClr val="accent4"/>
                </a:solidFill>
              </a:rPr>
              <a:t>247 ft.</a:t>
            </a:r>
          </a:p>
          <a:p>
            <a:pPr marL="342900" indent="-342900">
              <a:buFont typeface="+mj-lt"/>
              <a:buAutoNum type="arabicParenR" startAt="3"/>
            </a:pPr>
            <a:r>
              <a:rPr lang="en-US" dirty="0"/>
              <a:t>gym to the library: </a:t>
            </a:r>
            <a:r>
              <a:rPr lang="en-US" dirty="0">
                <a:solidFill>
                  <a:schemeClr val="accent4"/>
                </a:solidFill>
              </a:rPr>
              <a:t>279 ft.</a:t>
            </a:r>
            <a:endParaRPr lang="en-US" dirty="0"/>
          </a:p>
          <a:p>
            <a:pPr marL="342900" indent="-342900">
              <a:buFont typeface="+mj-lt"/>
              <a:buAutoNum type="arabicParenR" startAt="3"/>
            </a:pPr>
            <a:r>
              <a:rPr lang="en-US" dirty="0"/>
              <a:t>library to the main office: </a:t>
            </a:r>
            <a:r>
              <a:rPr lang="en-US" dirty="0">
                <a:solidFill>
                  <a:schemeClr val="accent4"/>
                </a:solidFill>
              </a:rPr>
              <a:t>244 ft.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Calculating Distance (Solutions)</a:t>
            </a:r>
          </a:p>
        </p:txBody>
      </p:sp>
    </p:spTree>
    <p:extLst>
      <p:ext uri="{BB962C8B-B14F-4D97-AF65-F5344CB8AC3E}">
        <p14:creationId xmlns:p14="http://schemas.microsoft.com/office/powerpoint/2010/main" val="392050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309688"/>
            <a:ext cx="8229600" cy="3433762"/>
          </a:xfrm>
        </p:spPr>
        <p:txBody>
          <a:bodyPr>
            <a:noAutofit/>
          </a:bodyPr>
          <a:lstStyle/>
          <a:p>
            <a:r>
              <a:rPr lang="en-US" sz="2400" dirty="0"/>
              <a:t>On the back of your Calculating Distance handout, number and answer the following questions:</a:t>
            </a:r>
          </a:p>
          <a:p>
            <a:pPr marL="688975" marR="0" lvl="0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 startAt="10"/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which situation(s) did you use the Law of Sines?</a:t>
            </a:r>
          </a:p>
          <a:p>
            <a:pPr marL="688975" marR="0" lvl="0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 startAt="10"/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which situation(s) did you use the Law of Cosines?</a:t>
            </a:r>
          </a:p>
          <a:p>
            <a:pPr marL="688975" marR="0" lvl="0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 startAt="10"/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which situation(s) could you have </a:t>
            </a:r>
            <a:r>
              <a:rPr lang="en-US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used the Law 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Cosines? In which situation(s) could you have not? Justify your answers.</a:t>
            </a:r>
          </a:p>
          <a:p>
            <a:pPr marL="688975" marR="0" lvl="0" indent="-4572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 startAt="10"/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information could be used to determine if the Law of </a:t>
            </a:r>
            <a:b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Sines or Law of Cosines is most appropriate for the situation?</a:t>
            </a:r>
            <a:endParaRPr lang="en-US" sz="2200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300640"/>
            <a:ext cx="8229600" cy="857250"/>
          </a:xfrm>
        </p:spPr>
        <p:txBody>
          <a:bodyPr/>
          <a:lstStyle/>
          <a:p>
            <a:r>
              <a:rPr lang="en-US" dirty="0"/>
              <a:t>Reflection</a:t>
            </a:r>
          </a:p>
        </p:txBody>
      </p:sp>
    </p:spTree>
    <p:extLst>
      <p:ext uri="{BB962C8B-B14F-4D97-AF65-F5344CB8AC3E}">
        <p14:creationId xmlns:p14="http://schemas.microsoft.com/office/powerpoint/2010/main" val="342609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Law of Cosines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Triangulation and Mapping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5563" indent="0">
              <a:buNone/>
            </a:pPr>
            <a:r>
              <a:rPr lang="en-US" dirty="0"/>
              <a:t>How can indirect measurements help calculate unknown distances?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908502"/>
          </a:xfrm>
        </p:spPr>
        <p:txBody>
          <a:bodyPr>
            <a:normAutofit/>
          </a:bodyPr>
          <a:lstStyle/>
          <a:p>
            <a:r>
              <a:rPr lang="en-US" dirty="0"/>
              <a:t>Explain why and how the Law of Cosines works.</a:t>
            </a:r>
          </a:p>
          <a:p>
            <a:r>
              <a:rPr lang="en-US" dirty="0"/>
              <a:t>Apply the Law of Sines and Law of Cosines to solve a real-world problem.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Trig Pillars</a:t>
            </a:r>
          </a:p>
        </p:txBody>
      </p:sp>
      <p:pic>
        <p:nvPicPr>
          <p:cNvPr id="4" name="Online Media 3" title="The Concrete Pillars On Top Of British Hills: Trig Points">
            <a:hlinkClick r:id="" action="ppaction://media"/>
            <a:extLst>
              <a:ext uri="{FF2B5EF4-FFF2-40B4-BE49-F238E27FC236}">
                <a16:creationId xmlns:a16="http://schemas.microsoft.com/office/drawing/2014/main" id="{DABA098D-24AB-4FA8-A2F4-43C0142493D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533525" y="1309688"/>
            <a:ext cx="6076950" cy="343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sky, outdoor, nature, cloudy&#10;&#10;Description automatically generated">
            <a:extLst>
              <a:ext uri="{FF2B5EF4-FFF2-40B4-BE49-F238E27FC236}">
                <a16:creationId xmlns:a16="http://schemas.microsoft.com/office/drawing/2014/main" id="{DA86B264-E969-43F9-AC12-30BFB78093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2889"/>
          <a:stretch/>
        </p:blipFill>
        <p:spPr>
          <a:xfrm>
            <a:off x="-1" y="0"/>
            <a:ext cx="9144001" cy="5143500"/>
          </a:xfrm>
          <a:prstGeom prst="rect">
            <a:avLst/>
          </a:prstGeom>
          <a:noFill/>
        </p:spPr>
      </p:pic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Trig Pillars</a:t>
            </a:r>
          </a:p>
        </p:txBody>
      </p:sp>
      <p:sp>
        <p:nvSpPr>
          <p:cNvPr id="5" name="Content Placeholder 19">
            <a:extLst>
              <a:ext uri="{FF2B5EF4-FFF2-40B4-BE49-F238E27FC236}">
                <a16:creationId xmlns:a16="http://schemas.microsoft.com/office/drawing/2014/main" id="{895955DA-2E00-4DFF-A071-0A7992FED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3475" y="1309353"/>
            <a:ext cx="4473325" cy="2815608"/>
          </a:xfrm>
          <a:solidFill>
            <a:srgbClr val="FFFFFF">
              <a:alpha val="50196"/>
            </a:srgbClr>
          </a:solidFill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There are over 6,000 Trig Pillars across the UK that were built between the late 1930s and early 1960s.</a:t>
            </a:r>
          </a:p>
          <a:p>
            <a:r>
              <a:rPr lang="en-US" dirty="0"/>
              <a:t>Visiting these pillars is known as “trig bagging,” and some make it a hobby.</a:t>
            </a:r>
          </a:p>
        </p:txBody>
      </p:sp>
    </p:spTree>
    <p:extLst>
      <p:ext uri="{BB962C8B-B14F-4D97-AF65-F5344CB8AC3E}">
        <p14:creationId xmlns:p14="http://schemas.microsoft.com/office/powerpoint/2010/main" val="129315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dirty="0"/>
              <a:t>Triangulation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17938"/>
            <a:ext cx="6535882" cy="3448256"/>
          </a:xfrm>
        </p:spPr>
        <p:txBody>
          <a:bodyPr>
            <a:normAutofit/>
          </a:bodyPr>
          <a:lstStyle/>
          <a:p>
            <a:r>
              <a:rPr lang="en-US" sz="2200" dirty="0"/>
              <a:t>If you have a network of </a:t>
            </a:r>
            <a:br>
              <a:rPr lang="en-US" sz="2200" dirty="0"/>
            </a:br>
            <a:r>
              <a:rPr lang="en-US" sz="2200" dirty="0"/>
              <a:t>triangles, then you only need </a:t>
            </a:r>
            <a:br>
              <a:rPr lang="en-US" sz="2200" dirty="0"/>
            </a:br>
            <a:r>
              <a:rPr lang="en-US" sz="2200" dirty="0"/>
              <a:t>to know the length of one side </a:t>
            </a:r>
            <a:br>
              <a:rPr lang="en-US" sz="2200" dirty="0"/>
            </a:br>
            <a:r>
              <a:rPr lang="en-US" sz="2200" dirty="0"/>
              <a:t>and the angle measures to find </a:t>
            </a:r>
            <a:br>
              <a:rPr lang="en-US" sz="2200" dirty="0"/>
            </a:br>
            <a:r>
              <a:rPr lang="en-US" sz="2200" dirty="0"/>
              <a:t>the lengths of the other sides, using trigonometry.</a:t>
            </a:r>
          </a:p>
          <a:p>
            <a:r>
              <a:rPr lang="en-US" sz="2200" dirty="0"/>
              <a:t>Cartographers used this technique, called triangulation, to draw accurate maps, as it is easier </a:t>
            </a:r>
            <a:br>
              <a:rPr lang="en-US" sz="2200" dirty="0"/>
            </a:br>
            <a:r>
              <a:rPr lang="en-US" sz="2200" dirty="0"/>
              <a:t>to measure angles than long, linear distances.</a:t>
            </a:r>
          </a:p>
          <a:p>
            <a:endParaRPr lang="en-US" sz="2200" dirty="0"/>
          </a:p>
        </p:txBody>
      </p:sp>
      <p:pic>
        <p:nvPicPr>
          <p:cNvPr id="6" name="Picture 5" descr="A picture containing umbrella, black, dome, opened&#10;&#10;Description automatically generated">
            <a:extLst>
              <a:ext uri="{FF2B5EF4-FFF2-40B4-BE49-F238E27FC236}">
                <a16:creationId xmlns:a16="http://schemas.microsoft.com/office/drawing/2014/main" id="{921EE30B-516B-40C0-BD2F-8F45FB4CC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302954"/>
            <a:ext cx="4038600" cy="27058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2099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dirty="0"/>
              <a:t>Proof Process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17938"/>
            <a:ext cx="4038600" cy="3448256"/>
          </a:xfrm>
        </p:spPr>
        <p:txBody>
          <a:bodyPr>
            <a:normAutofit/>
          </a:bodyPr>
          <a:lstStyle/>
          <a:p>
            <a:r>
              <a:rPr lang="en-US" dirty="0"/>
              <a:t>Work through the Proof Process handout individually.</a:t>
            </a:r>
          </a:p>
          <a:p>
            <a:pPr lvl="1"/>
            <a:r>
              <a:rPr lang="en-US" dirty="0"/>
              <a:t>Complete what you can.</a:t>
            </a:r>
          </a:p>
        </p:txBody>
      </p:sp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464680CB-E37A-4423-AFD1-B55FE5DAA3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4644" y="302954"/>
            <a:ext cx="3952156" cy="3448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878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dirty="0"/>
              <a:t>Proof Process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17938"/>
            <a:ext cx="4038600" cy="3448256"/>
          </a:xfrm>
        </p:spPr>
        <p:txBody>
          <a:bodyPr>
            <a:normAutofit/>
          </a:bodyPr>
          <a:lstStyle/>
          <a:p>
            <a:r>
              <a:rPr lang="en-US" dirty="0"/>
              <a:t>Find a partner.</a:t>
            </a:r>
          </a:p>
          <a:p>
            <a:r>
              <a:rPr lang="en-US" dirty="0"/>
              <a:t>Compare your responses.</a:t>
            </a:r>
          </a:p>
          <a:p>
            <a:pPr lvl="1"/>
            <a:r>
              <a:rPr lang="en-US" dirty="0"/>
              <a:t>If you disagree, discuss and come to a consensus.</a:t>
            </a:r>
          </a:p>
        </p:txBody>
      </p:sp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464680CB-E37A-4423-AFD1-B55FE5DAA3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4644" y="302954"/>
            <a:ext cx="3952156" cy="3448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97491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2416</TotalTime>
  <Words>581</Words>
  <Application>Microsoft Office PowerPoint</Application>
  <PresentationFormat>On-screen Show (16:9)</PresentationFormat>
  <Paragraphs>71</Paragraphs>
  <Slides>18</Slides>
  <Notes>3</Notes>
  <HiddenSlides>3</HiddenSlides>
  <MMClips>1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Wingdings 2</vt:lpstr>
      <vt:lpstr>LEARN theme</vt:lpstr>
      <vt:lpstr>Equation</vt:lpstr>
      <vt:lpstr>PowerPoint Presentation</vt:lpstr>
      <vt:lpstr>Law of Cosines</vt:lpstr>
      <vt:lpstr>Essential Question</vt:lpstr>
      <vt:lpstr>Lesson Objectives</vt:lpstr>
      <vt:lpstr>Trig Pillars</vt:lpstr>
      <vt:lpstr>Trig Pillars</vt:lpstr>
      <vt:lpstr>Triangulation</vt:lpstr>
      <vt:lpstr>Proof Process</vt:lpstr>
      <vt:lpstr>Proof Process</vt:lpstr>
      <vt:lpstr>Proof Process (Solutions)</vt:lpstr>
      <vt:lpstr>Proof Process (Solutions)</vt:lpstr>
      <vt:lpstr>Proof Process: Law of Cosines</vt:lpstr>
      <vt:lpstr>Law of Cosines</vt:lpstr>
      <vt:lpstr>Calculating Distance</vt:lpstr>
      <vt:lpstr>Calculating Distance</vt:lpstr>
      <vt:lpstr>Calculating Distance</vt:lpstr>
      <vt:lpstr>Calculating Distance (Solutions)</vt:lpstr>
      <vt:lpstr>Reflection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K20 Center</dc:creator>
  <cp:lastModifiedBy>Lee, Brooke L.</cp:lastModifiedBy>
  <cp:revision>13</cp:revision>
  <dcterms:created xsi:type="dcterms:W3CDTF">2022-01-04T18:35:16Z</dcterms:created>
  <dcterms:modified xsi:type="dcterms:W3CDTF">2022-01-27T17:50:54Z</dcterms:modified>
</cp:coreProperties>
</file>