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68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/aRE89c9cAsI5m2rAQVTaB2RH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neon-light-frame_4520127.htm#page=1&amp;query=triangle&amp;from_query=upside%20down%20triangle&amp;position=0&amp;from_view=searc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(2020, September 16). </a:t>
            </a:r>
            <a:r>
              <a:rPr lang="en" i="1">
                <a:solidFill>
                  <a:schemeClr val="dk1"/>
                </a:solidFill>
              </a:rPr>
              <a:t>Jigsaw. </a:t>
            </a:r>
            <a:r>
              <a:rPr lang="en">
                <a:solidFill>
                  <a:schemeClr val="dk1"/>
                </a:solidFill>
              </a:rPr>
              <a:t>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https://learn.k20center.ou.edu/strategy/179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(2020, September 16). </a:t>
            </a:r>
            <a:r>
              <a:rPr lang="en" i="1">
                <a:solidFill>
                  <a:schemeClr val="dk1"/>
                </a:solidFill>
              </a:rPr>
              <a:t>I used to think… But now I know. </a:t>
            </a:r>
            <a:r>
              <a:rPr lang="en">
                <a:solidFill>
                  <a:schemeClr val="dk1"/>
                </a:solidFill>
              </a:rPr>
              <a:t>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https://learn.k20center.ou.edu/strategy/137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K20 Center. (2020, September 16). </a:t>
            </a:r>
            <a:r>
              <a:rPr lang="en" i="1"/>
              <a:t>I used to think… But now I know. </a:t>
            </a:r>
            <a:r>
              <a:rPr lang="en"/>
              <a:t>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https://learn.k20center.ou.edu/strategy/137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(2021, February 12). </a:t>
            </a:r>
            <a:r>
              <a:rPr lang="en" i="1">
                <a:solidFill>
                  <a:schemeClr val="dk1"/>
                </a:solidFill>
              </a:rPr>
              <a:t>S-I-T (Surprising, Interesting, Troubling). </a:t>
            </a:r>
            <a:r>
              <a:rPr lang="en">
                <a:solidFill>
                  <a:schemeClr val="dk1"/>
                </a:solidFill>
              </a:rPr>
              <a:t>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https://learn.k20center.ou.edu/strategy/926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Rawpixel.com. (n.d.). </a:t>
            </a:r>
            <a:r>
              <a:rPr lang="en" i="1"/>
              <a:t>Neon light frame - Upside down triangle. </a:t>
            </a:r>
            <a:r>
              <a:rPr lang="en"/>
              <a:t>Freepik.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https://www.freepik.com/free-vector/neon-light-frame_4520127.htm#page=1&amp;query=triangle&amp;from_query=upside%20down%20triangle&amp;position=0&amp;from_view=search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WTIU. (2019, July 5). </a:t>
            </a:r>
            <a:r>
              <a:rPr lang="en" i="1">
                <a:solidFill>
                  <a:schemeClr val="dk1"/>
                </a:solidFill>
              </a:rPr>
              <a:t>Some Hoosiers carry permanent reminder of ‘Operation Tat-Type’ </a:t>
            </a:r>
            <a:r>
              <a:rPr lang="en">
                <a:solidFill>
                  <a:schemeClr val="dk1"/>
                </a:solidFill>
              </a:rPr>
              <a:t>[Video].</a:t>
            </a:r>
            <a:r>
              <a:rPr lang="en" i="1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YouTube. </a:t>
            </a:r>
            <a:r>
              <a:rPr lang="en" u="sng">
                <a:solidFill>
                  <a:schemeClr val="hlink"/>
                </a:solidFill>
              </a:rPr>
              <a:t>https://www.youtube.com/watch?v=DjitM34Fr1w</a:t>
            </a:r>
            <a:endParaRPr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(2020, September 16). </a:t>
            </a:r>
            <a:r>
              <a:rPr lang="en" i="1">
                <a:solidFill>
                  <a:schemeClr val="dk1"/>
                </a:solidFill>
              </a:rPr>
              <a:t>Jigsaw. </a:t>
            </a:r>
            <a:r>
              <a:rPr lang="en">
                <a:solidFill>
                  <a:schemeClr val="dk1"/>
                </a:solidFill>
              </a:rPr>
              <a:t>Strategies.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https://learn.k20center.ou.edu/strategy/179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u="sng">
              <a:solidFill>
                <a:schemeClr val="hlink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1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1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0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jitM34Fr1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DjitM34Fr1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" dirty="0"/>
              <a:t>As you connect with your group, discuss and complete your Jigsaw handout.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indent="-457200">
              <a:spcBef>
                <a:spcPts val="0"/>
              </a:spcBef>
            </a:pPr>
            <a:r>
              <a:rPr lang="en" dirty="0"/>
              <a:t> Items to discuss: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Takeaways from the article 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Questions you still have</a:t>
            </a:r>
            <a:endParaRPr dirty="0"/>
          </a:p>
          <a:p>
            <a:pPr lvl="1" indent="-393700">
              <a:spcBef>
                <a:spcPts val="0"/>
              </a:spcBef>
              <a:buSzPts val="2600"/>
              <a:buChar char="•"/>
            </a:pPr>
            <a:r>
              <a:rPr lang="en" dirty="0"/>
              <a:t>Things you wondered about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4275" y="1022647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…But Now I Know</a:t>
            </a:r>
            <a:endParaRPr dirty="0"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457200" y="1714133"/>
            <a:ext cx="5020500" cy="282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the right-hand column of your handout (“But Now I Know”), write down what you now know about how the Cold War affected citizens in the US. </a:t>
            </a: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D1298BB-ABA6-4FD4-A62A-0EE32AE4E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78" y="469231"/>
            <a:ext cx="3011222" cy="3011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On Pins and Needles</a:t>
            </a:r>
            <a:endParaRPr/>
          </a:p>
        </p:txBody>
      </p:sp>
      <p:sp>
        <p:nvSpPr>
          <p:cNvPr id="136" name="Google Shape;136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Effects of the Cold War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How did the Cold War affect citizens of the United States?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Lesson Objective</a:t>
            </a: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40000" lnSpcReduction="20000"/>
          </a:bodyPr>
          <a:lstStyle/>
          <a:p>
            <a:pPr marL="457200" lvl="0" indent="-42440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116897"/>
              <a:buFont typeface="Arial"/>
              <a:buChar char="•"/>
            </a:pPr>
            <a:r>
              <a:rPr lang="en" sz="6594"/>
              <a:t>Students will evaluate the effects of the Cold War on citizens in the United States. </a:t>
            </a:r>
            <a:endParaRPr sz="6594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42857"/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 Used to Think…</a:t>
            </a:r>
            <a:endParaRPr/>
          </a:p>
        </p:txBody>
      </p:sp>
      <p:sp>
        <p:nvSpPr>
          <p:cNvPr id="154" name="Google Shape;154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 the left-hand column of your handout (“I Used to Think”), write down what you know about how the Cold War affected people within the US.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You will fill in the right-hand column of your handout later.</a:t>
            </a:r>
            <a:endParaRPr sz="2400"/>
          </a:p>
        </p:txBody>
      </p:sp>
      <p:pic>
        <p:nvPicPr>
          <p:cNvPr id="155" name="Google Shape;1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775" y="1071750"/>
            <a:ext cx="1934050" cy="25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S-I-T (Surprising, Interesting, Troubling)</a:t>
            </a: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5171304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69570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" sz="2400" dirty="0"/>
              <a:t>As you read, look for the following:</a:t>
            </a:r>
            <a:endParaRPr sz="2400" dirty="0"/>
          </a:p>
          <a:p>
            <a:pPr marL="914400" lvl="1" indent="-3595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3888"/>
              <a:buFont typeface="Arial"/>
              <a:buChar char="●"/>
            </a:pP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One </a:t>
            </a:r>
            <a:r>
              <a:rPr lang="en" b="1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Surprising</a:t>
            </a: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fact or idea.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595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3888"/>
              <a:buFont typeface="Arial"/>
              <a:buChar char="●"/>
            </a:pP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One </a:t>
            </a:r>
            <a:r>
              <a:rPr lang="en" b="1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Interesting</a:t>
            </a: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fact or idea. 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5958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3888"/>
              <a:buFont typeface="Arial"/>
              <a:buChar char="●"/>
            </a:pP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One </a:t>
            </a:r>
            <a:r>
              <a:rPr lang="en" b="1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Troubling</a:t>
            </a:r>
            <a:r>
              <a:rPr lang="en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fact or idea.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240347" algn="l" rtl="0">
              <a:spcBef>
                <a:spcPts val="0"/>
              </a:spcBef>
              <a:spcAft>
                <a:spcPts val="0"/>
              </a:spcAft>
              <a:buSzPts val="185"/>
              <a:buFont typeface="Arial"/>
              <a:buChar char="●"/>
            </a:pPr>
            <a:endParaRPr i="1" dirty="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400" dirty="0"/>
              <a:t>Once you have completed your S-I-T handout, discuss with an elbow partner what you have discovered.</a:t>
            </a:r>
            <a:endParaRPr sz="2400" dirty="0"/>
          </a:p>
          <a:p>
            <a:pPr marL="914400" lvl="0" indent="0" algn="l" rtl="0">
              <a:spcBef>
                <a:spcPts val="520"/>
              </a:spcBef>
              <a:spcAft>
                <a:spcPts val="0"/>
              </a:spcAft>
              <a:buNone/>
            </a:pPr>
            <a:br>
              <a:rPr lang="en" sz="2400" dirty="0"/>
            </a:br>
            <a:endParaRPr sz="24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162" name="Google Shape;1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033" y="835525"/>
            <a:ext cx="4665036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Inverted Pyramid Graphic Organizer</a:t>
            </a:r>
            <a:endParaRPr dirty="0"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7693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" sz="2200" dirty="0"/>
              <a:t>On the top of your pyramid, include the </a:t>
            </a:r>
            <a:r>
              <a:rPr lang="en" sz="2200" b="1" dirty="0"/>
              <a:t>most important info.</a:t>
            </a:r>
            <a:r>
              <a:rPr lang="en" sz="2200" dirty="0"/>
              <a:t> In 25-45 words, address the 5 Ws and make a bold statement based on your opinion.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dirty="0"/>
              <a:t>In the middle of your pyramid, add the </a:t>
            </a:r>
            <a:r>
              <a:rPr lang="en" sz="2200" b="1" dirty="0"/>
              <a:t>essential info</a:t>
            </a:r>
            <a:r>
              <a:rPr lang="en" sz="2200" dirty="0"/>
              <a:t> (i.e., story details, background info, evidence supporting your statement).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 dirty="0"/>
              <a:t>At the bottom of your pyramid, list the </a:t>
            </a:r>
            <a:r>
              <a:rPr lang="en" sz="2200" b="1" dirty="0"/>
              <a:t>extras</a:t>
            </a:r>
            <a:r>
              <a:rPr lang="en" sz="2200" dirty="0"/>
              <a:t> (i.e., interesting facts, ways in which the event in the video relates to the article or events in your life, concluding statement).</a:t>
            </a:r>
            <a:endParaRPr sz="2200" dirty="0"/>
          </a:p>
        </p:txBody>
      </p:sp>
      <p:pic>
        <p:nvPicPr>
          <p:cNvPr id="169" name="Google Shape;16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3225" y="1305049"/>
            <a:ext cx="1933573" cy="1933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2111542" y="3669264"/>
            <a:ext cx="5020500" cy="126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Some Hoosiers Carry Permanent Reminder Of 'Operation Tat-Type’</a:t>
            </a:r>
            <a:endParaRPr u="sng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553C7E1-8CB9-4DD1-8C82-2D4EF8302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249" y="1057315"/>
            <a:ext cx="4943209" cy="27192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Jigsaw</a:t>
            </a:r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85000" lnSpcReduction="10000"/>
          </a:bodyPr>
          <a:lstStyle/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In your group of four, you will split up the four articles:</a:t>
            </a:r>
            <a:endParaRPr dirty="0"/>
          </a:p>
          <a:p>
            <a:pPr marL="914400" lvl="1" indent="-311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" dirty="0"/>
              <a:t>1. Punjab Police [India]</a:t>
            </a:r>
            <a:endParaRPr dirty="0"/>
          </a:p>
          <a:p>
            <a:pPr marL="914400" lvl="1" indent="-311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" dirty="0"/>
              <a:t>2. Australian Convicts</a:t>
            </a:r>
            <a:endParaRPr dirty="0"/>
          </a:p>
          <a:p>
            <a:pPr marL="914400" lvl="1" indent="-311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" dirty="0"/>
              <a:t>3. China</a:t>
            </a:r>
            <a:endParaRPr dirty="0"/>
          </a:p>
          <a:p>
            <a:pPr marL="914400" lvl="1" indent="-31118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en" dirty="0"/>
              <a:t>4. Ancient Greece [Athens]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As you read, summarize in the left-hand column the events that happened in your location.</a:t>
            </a:r>
            <a:endParaRPr dirty="0"/>
          </a:p>
          <a:p>
            <a:pPr marL="457200" lvl="0" indent="-368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In the right-hand column, write how those events are similar or different from what happened in the Cold War.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4300" y="1026097"/>
            <a:ext cx="3361500" cy="338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On-screen Show (16:9)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LEARN theme</vt:lpstr>
      <vt:lpstr>LEARN theme</vt:lpstr>
      <vt:lpstr>Simple Light</vt:lpstr>
      <vt:lpstr>PowerPoint Presentation</vt:lpstr>
      <vt:lpstr>On Pins and Needles</vt:lpstr>
      <vt:lpstr>Essential Question</vt:lpstr>
      <vt:lpstr>Lesson Objective</vt:lpstr>
      <vt:lpstr>I Used to Think…</vt:lpstr>
      <vt:lpstr>S-I-T (Surprising, Interesting, Troubling)</vt:lpstr>
      <vt:lpstr>Inverted Pyramid Graphic Organizer</vt:lpstr>
      <vt:lpstr>Video</vt:lpstr>
      <vt:lpstr>Jigsaw</vt:lpstr>
      <vt:lpstr>Jigsaw</vt:lpstr>
      <vt:lpstr>…But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2</cp:revision>
  <dcterms:modified xsi:type="dcterms:W3CDTF">2022-01-25T16:04:31Z</dcterms:modified>
</cp:coreProperties>
</file>