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12"/>
  </p:notesMasterIdLst>
  <p:sldIdLst>
    <p:sldId id="256" r:id="rId3"/>
    <p:sldId id="257" r:id="rId4"/>
    <p:sldId id="258" r:id="rId5"/>
    <p:sldId id="261" r:id="rId6"/>
    <p:sldId id="259" r:id="rId7"/>
    <p:sldId id="262" r:id="rId8"/>
    <p:sldId id="263" r:id="rId9"/>
    <p:sldId id="264" r:id="rId10"/>
    <p:sldId id="260" r:id="rId11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Constantia" panose="02030602050306030303" pitchFamily="18" charset="0"/>
      <p:regular r:id="rId17"/>
      <p:bold r:id="rId18"/>
      <p:italic r:id="rId19"/>
      <p:boldItalic r:id="rId20"/>
    </p:embeddedFont>
    <p:embeddedFont>
      <p:font typeface="Georgia" panose="02040502050405020303" pitchFamily="18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font" Target="fonts/font9.fntdata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2.fntdata"/><Relationship Id="rId5" Type="http://schemas.openxmlformats.org/officeDocument/2006/relationships/slide" Target="slides/slide3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7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42452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8190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0999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6819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Merriam-Webster. (2017). Globalization.</a:t>
            </a:r>
            <a:r>
              <a:rPr lang="en-US" baseline="0" dirty="0" smtClean="0"/>
              <a:t> Merriam-Webster</a:t>
            </a:r>
            <a:endParaRPr dirty="0"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2923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679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91332" y="1335962"/>
            <a:ext cx="2548128" cy="4163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5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45718" lvl="0" indent="0" algn="l" rtl="0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77" marR="0" lvl="1" indent="-12676" algn="ctr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2653" algn="ctr" rtl="0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30" marR="0" lvl="3" indent="-1263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06" marR="0" lvl="4" indent="-12606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883" marR="0" lvl="5" indent="-12582" algn="ctr" rtl="0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2743060" marR="0" lvl="6" indent="-12560" algn="ctr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200236" marR="0" lvl="7" indent="-12536" algn="ctr" rtl="0">
              <a:spcBef>
                <a:spcPts val="320"/>
              </a:spcBef>
              <a:buClr>
                <a:schemeClr val="lt2"/>
              </a:buClr>
              <a:buFont typeface="Constantia"/>
              <a:buNone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3657413" marR="0" lvl="8" indent="-12513" algn="ctr" rtl="0">
              <a:spcBef>
                <a:spcPts val="280"/>
              </a:spcBef>
              <a:buClr>
                <a:schemeClr val="lt2"/>
              </a:buClr>
              <a:buFont typeface="Constantia"/>
              <a:buNone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35814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5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45718" lvl="0" indent="0" algn="l" rtl="0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77" marR="0" lvl="1" indent="-12676" algn="ctr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2653" algn="ctr" rtl="0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30" marR="0" lvl="3" indent="-1263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06" marR="0" lvl="4" indent="-12606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883" marR="0" lvl="5" indent="-12582" algn="ctr" rtl="0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2743060" marR="0" lvl="6" indent="-12560" algn="ctr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200236" marR="0" lvl="7" indent="-12536" algn="ctr" rtl="0">
              <a:spcBef>
                <a:spcPts val="320"/>
              </a:spcBef>
              <a:buClr>
                <a:schemeClr val="lt2"/>
              </a:buClr>
              <a:buFont typeface="Constantia"/>
              <a:buNone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3657413" marR="0" lvl="8" indent="-12513" algn="ctr" rtl="0">
              <a:spcBef>
                <a:spcPts val="280"/>
              </a:spcBef>
              <a:buClr>
                <a:schemeClr val="lt2"/>
              </a:buClr>
              <a:buFont typeface="Constantia"/>
              <a:buNone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 sz="5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40"/>
              </a:spcBef>
              <a:buClr>
                <a:schemeClr val="accent3"/>
              </a:buClr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259046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253953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210759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218364" algn="l" rtl="0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lt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lt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5053" algn="l" rtl="0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36464" algn="l" rtl="0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5053" algn="l" rtl="0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36464" algn="l" rtl="0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575050" y="1905000"/>
            <a:ext cx="5111750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buClr>
                <a:schemeClr val="accent3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18711" algn="l" rtl="0">
              <a:spcBef>
                <a:spcPts val="52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47272" algn="l" rtl="0">
              <a:spcBef>
                <a:spcPts val="48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1905000"/>
            <a:ext cx="3124199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41591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51096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73943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44719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52325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woColT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991B1E"/>
              </a:buClr>
              <a:buFont typeface="Georgia"/>
              <a:buNone/>
              <a:defRPr sz="4800" b="0" i="0" u="none" strike="noStrike" cap="none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0150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73548" algn="l" rtl="0">
              <a:spcBef>
                <a:spcPts val="360"/>
              </a:spcBef>
              <a:buClr>
                <a:schemeClr val="dk2"/>
              </a:buClr>
              <a:buSzPct val="100000"/>
              <a:buFont typeface="Constantia"/>
              <a:buChar char="•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81153" algn="l" rtl="0">
              <a:spcBef>
                <a:spcPts val="360"/>
              </a:spcBef>
              <a:buClr>
                <a:schemeClr val="dk2"/>
              </a:buClr>
              <a:buSzPct val="100000"/>
              <a:buFont typeface="Constantia"/>
              <a:buChar char="•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0150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73548" algn="l" rtl="0">
              <a:spcBef>
                <a:spcPts val="360"/>
              </a:spcBef>
              <a:buClr>
                <a:schemeClr val="dk2"/>
              </a:buClr>
              <a:buSzPct val="100000"/>
              <a:buFont typeface="Constantia"/>
              <a:buChar char="•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81153" algn="l" rtl="0">
              <a:spcBef>
                <a:spcPts val="360"/>
              </a:spcBef>
              <a:buClr>
                <a:schemeClr val="dk2"/>
              </a:buClr>
              <a:buSzPct val="100000"/>
              <a:buFont typeface="Constantia"/>
              <a:buChar char="•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35814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35814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lt2"/>
              </a:buClr>
              <a:buSzPct val="1000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lt2"/>
              </a:buClr>
              <a:buSzPct val="10000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533400" y="2048256"/>
            <a:ext cx="7851648" cy="1837944"/>
          </a:xfrm>
          <a:prstGeom prst="rect">
            <a:avLst/>
          </a:prstGeom>
          <a:noFill/>
          <a:ln>
            <a:noFill/>
          </a:ln>
        </p:spPr>
        <p:txBody>
          <a:bodyPr lIns="0" tIns="0" rIns="18275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5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Globalization since </a:t>
            </a:r>
            <a:r>
              <a:rPr lang="en-US" sz="5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1945</a:t>
            </a:r>
            <a:endParaRPr lang="en-US" sz="5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533400" y="39143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0" tIns="45700" rIns="18275" bIns="45700" anchor="t" anchorCtr="0">
            <a:noAutofit/>
          </a:bodyPr>
          <a:lstStyle/>
          <a:p>
            <a:pPr marL="0" marR="45718" lvl="0" indent="0" algn="l" rtl="0">
              <a:spcBef>
                <a:spcPts val="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World History Lesson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 sz="500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Essential questions: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533400" algn="l" rtl="0">
              <a:spcBef>
                <a:spcPts val="0"/>
              </a:spcBef>
              <a:buClr>
                <a:srgbClr val="333333"/>
              </a:buClr>
              <a:buSzPct val="100000"/>
              <a:buFont typeface="Arial"/>
            </a:pPr>
            <a:r>
              <a:rPr lang="en-US" sz="3200" i="1" dirty="0">
                <a:solidFill>
                  <a:srgbClr val="333333"/>
                </a:solidFill>
                <a:highlight>
                  <a:srgbClr val="F7F7F7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How does globalization affect people's lives</a:t>
            </a:r>
            <a:r>
              <a:rPr lang="en-US" sz="3200" i="1" dirty="0" smtClean="0">
                <a:solidFill>
                  <a:srgbClr val="333333"/>
                </a:solidFill>
                <a:highlight>
                  <a:srgbClr val="F7F7F7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?</a:t>
            </a:r>
          </a:p>
          <a:p>
            <a:pPr marL="457200" marR="0" lvl="0" indent="-533400" algn="l" rtl="0">
              <a:spcBef>
                <a:spcPts val="0"/>
              </a:spcBef>
              <a:buClr>
                <a:srgbClr val="333333"/>
              </a:buClr>
              <a:buSzPct val="100000"/>
              <a:buFont typeface="Arial"/>
            </a:pPr>
            <a:r>
              <a:rPr lang="en-US" sz="3200" i="1" dirty="0" smtClean="0">
                <a:solidFill>
                  <a:srgbClr val="333333"/>
                </a:solidFill>
                <a:highlight>
                  <a:srgbClr val="F7F7F7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What are some of the pros and cons of globalization?</a:t>
            </a:r>
            <a:endParaRPr lang="en-US" sz="3200" i="1" dirty="0">
              <a:solidFill>
                <a:srgbClr val="333333"/>
              </a:solidFill>
              <a:highlight>
                <a:srgbClr val="F7F7F7"/>
              </a:highlight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BB6DEE-2219-4CC8-97AD-E52B38BE0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Think-Pair-Share </a:t>
            </a:r>
            <a:r>
              <a:rPr lang="en-US" dirty="0"/>
              <a:t>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0C68D7-5F60-4043-8CF4-F25BF15437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6845" indent="0">
              <a:buNone/>
            </a:pPr>
            <a:r>
              <a:rPr lang="en-US" dirty="0"/>
              <a:t>Write down the two essential questions on a piece of paper.  </a:t>
            </a:r>
          </a:p>
          <a:p>
            <a:pPr marL="156845" indent="0">
              <a:buNone/>
            </a:pPr>
            <a:r>
              <a:rPr lang="en-US" dirty="0">
                <a:solidFill>
                  <a:schemeClr val="accent6"/>
                </a:solidFill>
              </a:rPr>
              <a:t>Think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and write a response for each question.</a:t>
            </a:r>
          </a:p>
          <a:p>
            <a:pPr marL="156845" indent="0">
              <a:buNone/>
            </a:pPr>
            <a:r>
              <a:rPr lang="en-US" dirty="0">
                <a:solidFill>
                  <a:schemeClr val="tx1"/>
                </a:solidFill>
              </a:rPr>
              <a:t>Once you have your responses, </a:t>
            </a:r>
            <a:r>
              <a:rPr lang="en-US" dirty="0">
                <a:solidFill>
                  <a:schemeClr val="accent6"/>
                </a:solidFill>
              </a:rPr>
              <a:t>Pair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with an assigned partner.</a:t>
            </a:r>
          </a:p>
          <a:p>
            <a:pPr marL="156845" indent="0">
              <a:buNone/>
            </a:pPr>
            <a:r>
              <a:rPr lang="en-US" dirty="0">
                <a:solidFill>
                  <a:schemeClr val="accent6"/>
                </a:solidFill>
              </a:rPr>
              <a:t>Share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your ideas with your partner.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3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 sz="500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Globalization Definition</a:t>
            </a:r>
          </a:p>
        </p:txBody>
      </p:sp>
      <p:pic>
        <p:nvPicPr>
          <p:cNvPr id="68" name="Shape 68" descr="GlobalizationMW_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35602" y="4652499"/>
            <a:ext cx="1651198" cy="16611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57200" y="1847087"/>
            <a:ext cx="8229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libri" panose="020F0502020204030204" pitchFamily="34" charset="0"/>
              </a:rPr>
              <a:t>The act or process of globalizing (to make worldwide in scope or application): the state of being globalized; especially the development of an increasingly integrated global economy marked especially by free trade, free flow of capital, and the tapping of cheaper foreign labor markets.</a:t>
            </a:r>
            <a:endParaRPr lang="en-US" sz="2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B177D041-88EA-47CC-A289-0B0D8D2E3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432016"/>
              </p:ext>
            </p:extLst>
          </p:nvPr>
        </p:nvGraphicFramePr>
        <p:xfrm>
          <a:off x="1518082" y="1396999"/>
          <a:ext cx="6101918" cy="4870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3918">
                  <a:extLst>
                    <a:ext uri="{9D8B030D-6E8A-4147-A177-3AD203B41FA5}">
                      <a16:colId xmlns:a16="http://schemas.microsoft.com/office/drawing/2014/main" xmlns="" val="340602076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1867368479"/>
                    </a:ext>
                  </a:extLst>
                </a:gridCol>
              </a:tblGrid>
              <a:tr h="48506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Globalization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36262141"/>
                  </a:ext>
                </a:extLst>
              </a:tr>
              <a:tr h="43524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Pros: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Cons: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5530516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CA977C8-C415-4874-8BE2-BA6F63A96AFA}"/>
              </a:ext>
            </a:extLst>
          </p:cNvPr>
          <p:cNvSpPr txBox="1"/>
          <p:nvPr/>
        </p:nvSpPr>
        <p:spPr>
          <a:xfrm>
            <a:off x="834500" y="275208"/>
            <a:ext cx="67854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6"/>
                </a:solidFill>
                <a:latin typeface="Calibri" panose="020F0502020204030204" pitchFamily="34" charset="0"/>
              </a:rPr>
              <a:t>Fold your notebook paper </a:t>
            </a:r>
            <a:r>
              <a:rPr lang="en-US" sz="2000" i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hot-dog </a:t>
            </a:r>
            <a:r>
              <a:rPr lang="en-US" sz="2000" i="1" dirty="0">
                <a:solidFill>
                  <a:schemeClr val="accent6"/>
                </a:solidFill>
                <a:latin typeface="Calibri" panose="020F0502020204030204" pitchFamily="34" charset="0"/>
              </a:rPr>
              <a:t>style and </a:t>
            </a:r>
            <a:r>
              <a:rPr lang="en-US" sz="2000" i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create the following table:</a:t>
            </a:r>
            <a:endParaRPr lang="en-US" sz="2000" i="1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48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58F59-86D1-48EA-8F87-07491CFC9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Group Assignment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6D6C5E8-65CB-4CB8-967B-2DF042E8B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 w="38100">
            <a:solidFill>
              <a:schemeClr val="accent4"/>
            </a:solidFill>
          </a:ln>
        </p:spPr>
        <p:txBody>
          <a:bodyPr/>
          <a:lstStyle/>
          <a:p>
            <a:endParaRPr lang="en-US" smtClean="0"/>
          </a:p>
          <a:p>
            <a:r>
              <a:rPr lang="en-US" smtClean="0"/>
              <a:t>Each </a:t>
            </a:r>
            <a:r>
              <a:rPr lang="en-US" dirty="0" smtClean="0"/>
              <a:t>member in your group should read one article</a:t>
            </a:r>
            <a:r>
              <a:rPr lang="en-US" dirty="0" smtClean="0"/>
              <a:t>.</a:t>
            </a:r>
            <a:endParaRPr lang="en-US" dirty="0"/>
          </a:p>
          <a:p>
            <a:pPr marL="156845" indent="0">
              <a:buNone/>
            </a:pPr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rite the </a:t>
            </a:r>
            <a:r>
              <a:rPr lang="en-US" dirty="0"/>
              <a:t>pros </a:t>
            </a:r>
            <a:r>
              <a:rPr lang="en-US" dirty="0" smtClean="0"/>
              <a:t>and cons of globalization that you read onto the table you just made.</a:t>
            </a:r>
            <a:endParaRPr lang="en-US" dirty="0"/>
          </a:p>
          <a:p>
            <a:pPr marL="156845" indent="0">
              <a:buNone/>
            </a:pPr>
            <a:endParaRPr lang="en-US" dirty="0"/>
          </a:p>
          <a:p>
            <a:r>
              <a:rPr lang="en-US" dirty="0"/>
              <a:t>When everyone </a:t>
            </a:r>
            <a:r>
              <a:rPr lang="en-US" dirty="0" smtClean="0"/>
              <a:t>in your group has </a:t>
            </a:r>
            <a:r>
              <a:rPr lang="en-US" dirty="0"/>
              <a:t>finished their </a:t>
            </a:r>
            <a:r>
              <a:rPr lang="en-US" dirty="0" smtClean="0"/>
              <a:t>readings, </a:t>
            </a:r>
            <a:r>
              <a:rPr lang="en-US" dirty="0"/>
              <a:t>take turns </a:t>
            </a:r>
            <a:r>
              <a:rPr lang="en-US" dirty="0" smtClean="0"/>
              <a:t>sharing your </a:t>
            </a:r>
            <a:r>
              <a:rPr lang="en-US" dirty="0"/>
              <a:t>findings with your group.</a:t>
            </a:r>
          </a:p>
        </p:txBody>
      </p:sp>
    </p:spTree>
    <p:extLst>
      <p:ext uri="{BB962C8B-B14F-4D97-AF65-F5344CB8AC3E}">
        <p14:creationId xmlns:p14="http://schemas.microsoft.com/office/powerpoint/2010/main" val="10140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15230-E063-4AA6-9914-F359126D0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Take a Stand!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42EA248-9041-4EBA-A832-AE4ED8655B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watching the video and with your group notes about globalization, what do you think?</a:t>
            </a:r>
          </a:p>
          <a:p>
            <a:endParaRPr lang="en-US" dirty="0"/>
          </a:p>
          <a:p>
            <a:r>
              <a:rPr lang="en-US" sz="3200" dirty="0"/>
              <a:t>Do the pros outweigh the cons for globalization for developing countries like Bangladesh? Explain your reasoning.</a:t>
            </a:r>
          </a:p>
        </p:txBody>
      </p:sp>
    </p:spTree>
    <p:extLst>
      <p:ext uri="{BB962C8B-B14F-4D97-AF65-F5344CB8AC3E}">
        <p14:creationId xmlns:p14="http://schemas.microsoft.com/office/powerpoint/2010/main" val="46298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234</Words>
  <Application>Microsoft Office PowerPoint</Application>
  <PresentationFormat>On-screen Show (4:3)</PresentationFormat>
  <Paragraphs>28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Noto Sans Symbols</vt:lpstr>
      <vt:lpstr>Arial</vt:lpstr>
      <vt:lpstr>Constantia</vt:lpstr>
      <vt:lpstr>Georgia</vt:lpstr>
      <vt:lpstr>LEARN</vt:lpstr>
      <vt:lpstr>LEARN</vt:lpstr>
      <vt:lpstr>PowerPoint Presentation</vt:lpstr>
      <vt:lpstr>Globalization since 1945</vt:lpstr>
      <vt:lpstr>Essential questions:</vt:lpstr>
      <vt:lpstr>Think-Pair-Share Activity</vt:lpstr>
      <vt:lpstr>Globalization Definition</vt:lpstr>
      <vt:lpstr>PowerPoint Presentation</vt:lpstr>
      <vt:lpstr>Group Assignment</vt:lpstr>
      <vt:lpstr>Take a Stand!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McHale, Susan</dc:creator>
  <cp:lastModifiedBy>Schlasner, Jacqueline</cp:lastModifiedBy>
  <cp:revision>8</cp:revision>
  <dcterms:modified xsi:type="dcterms:W3CDTF">2017-09-08T18:15:12Z</dcterms:modified>
</cp:coreProperties>
</file>