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lcxzAicst1tfEcI5ZpgDkvkrm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D7F1A-C768-4099-BA68-AF431CC65C75}" v="4" dt="2023-05-24T22:43:17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25" d="100"/>
          <a:sy n="225" d="100"/>
        </p:scale>
        <p:origin x="36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31DD7F1A-C768-4099-BA68-AF431CC65C75}"/>
    <pc:docChg chg="undo custSel modSld">
      <pc:chgData name="Peters, Daniella M." userId="87fb469b-cd7a-4b12-a1ae-bba5f0610088" providerId="ADAL" clId="{31DD7F1A-C768-4099-BA68-AF431CC65C75}" dt="2023-05-24T22:42:55.462" v="78" actId="1076"/>
      <pc:docMkLst>
        <pc:docMk/>
      </pc:docMkLst>
      <pc:sldChg chg="modSp mod">
        <pc:chgData name="Peters, Daniella M." userId="87fb469b-cd7a-4b12-a1ae-bba5f0610088" providerId="ADAL" clId="{31DD7F1A-C768-4099-BA68-AF431CC65C75}" dt="2023-05-24T22:34:14.471" v="7" actId="20577"/>
        <pc:sldMkLst>
          <pc:docMk/>
          <pc:sldMk cId="0" sldId="257"/>
        </pc:sldMkLst>
        <pc:spChg chg="mod">
          <ac:chgData name="Peters, Daniella M." userId="87fb469b-cd7a-4b12-a1ae-bba5f0610088" providerId="ADAL" clId="{31DD7F1A-C768-4099-BA68-AF431CC65C75}" dt="2023-05-24T22:34:14.471" v="7" actId="20577"/>
          <ac:spMkLst>
            <pc:docMk/>
            <pc:sldMk cId="0" sldId="257"/>
            <ac:spMk id="94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34:34.772" v="8" actId="948"/>
        <pc:sldMkLst>
          <pc:docMk/>
          <pc:sldMk cId="0" sldId="259"/>
        </pc:sldMkLst>
        <pc:spChg chg="mod">
          <ac:chgData name="Peters, Daniella M." userId="87fb469b-cd7a-4b12-a1ae-bba5f0610088" providerId="ADAL" clId="{31DD7F1A-C768-4099-BA68-AF431CC65C75}" dt="2023-05-24T22:34:34.772" v="8" actId="948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34:59.617" v="11" actId="1036"/>
        <pc:sldMkLst>
          <pc:docMk/>
          <pc:sldMk cId="0" sldId="260"/>
        </pc:sldMkLst>
        <pc:spChg chg="mod">
          <ac:chgData name="Peters, Daniella M." userId="87fb469b-cd7a-4b12-a1ae-bba5f0610088" providerId="ADAL" clId="{31DD7F1A-C768-4099-BA68-AF431CC65C75}" dt="2023-05-24T22:34:59.617" v="11" actId="1036"/>
          <ac:spMkLst>
            <pc:docMk/>
            <pc:sldMk cId="0" sldId="260"/>
            <ac:spMk id="113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35:35.140" v="16" actId="948"/>
        <pc:sldMkLst>
          <pc:docMk/>
          <pc:sldMk cId="0" sldId="261"/>
        </pc:sldMkLst>
        <pc:spChg chg="mod">
          <ac:chgData name="Peters, Daniella M." userId="87fb469b-cd7a-4b12-a1ae-bba5f0610088" providerId="ADAL" clId="{31DD7F1A-C768-4099-BA68-AF431CC65C75}" dt="2023-05-24T22:35:35.140" v="16" actId="948"/>
          <ac:spMkLst>
            <pc:docMk/>
            <pc:sldMk cId="0" sldId="261"/>
            <ac:spMk id="118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35:45.291" v="17" actId="948"/>
        <pc:sldMkLst>
          <pc:docMk/>
          <pc:sldMk cId="0" sldId="264"/>
        </pc:sldMkLst>
        <pc:spChg chg="mod">
          <ac:chgData name="Peters, Daniella M." userId="87fb469b-cd7a-4b12-a1ae-bba5f0610088" providerId="ADAL" clId="{31DD7F1A-C768-4099-BA68-AF431CC65C75}" dt="2023-05-24T22:35:45.291" v="17" actId="948"/>
          <ac:spMkLst>
            <pc:docMk/>
            <pc:sldMk cId="0" sldId="264"/>
            <ac:spMk id="137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39:41.166" v="41" actId="948"/>
        <pc:sldMkLst>
          <pc:docMk/>
          <pc:sldMk cId="0" sldId="265"/>
        </pc:sldMkLst>
        <pc:spChg chg="mod">
          <ac:chgData name="Peters, Daniella M." userId="87fb469b-cd7a-4b12-a1ae-bba5f0610088" providerId="ADAL" clId="{31DD7F1A-C768-4099-BA68-AF431CC65C75}" dt="2023-05-24T22:39:41.166" v="41" actId="948"/>
          <ac:spMkLst>
            <pc:docMk/>
            <pc:sldMk cId="0" sldId="265"/>
            <ac:spMk id="143" creationId="{00000000-0000-0000-0000-000000000000}"/>
          </ac:spMkLst>
        </pc:spChg>
        <pc:spChg chg="mod">
          <ac:chgData name="Peters, Daniella M." userId="87fb469b-cd7a-4b12-a1ae-bba5f0610088" providerId="ADAL" clId="{31DD7F1A-C768-4099-BA68-AF431CC65C75}" dt="2023-05-24T22:35:51.797" v="20" actId="313"/>
          <ac:spMkLst>
            <pc:docMk/>
            <pc:sldMk cId="0" sldId="265"/>
            <ac:spMk id="144" creationId="{00000000-0000-0000-0000-000000000000}"/>
          </ac:spMkLst>
        </pc:spChg>
        <pc:spChg chg="mod">
          <ac:chgData name="Peters, Daniella M." userId="87fb469b-cd7a-4b12-a1ae-bba5f0610088" providerId="ADAL" clId="{31DD7F1A-C768-4099-BA68-AF431CC65C75}" dt="2023-05-24T22:38:35.897" v="38" actId="20577"/>
          <ac:spMkLst>
            <pc:docMk/>
            <pc:sldMk cId="0" sldId="265"/>
            <ac:spMk id="145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41:20.006" v="60" actId="403"/>
        <pc:sldMkLst>
          <pc:docMk/>
          <pc:sldMk cId="0" sldId="266"/>
        </pc:sldMkLst>
        <pc:spChg chg="mod">
          <ac:chgData name="Peters, Daniella M." userId="87fb469b-cd7a-4b12-a1ae-bba5f0610088" providerId="ADAL" clId="{31DD7F1A-C768-4099-BA68-AF431CC65C75}" dt="2023-05-24T22:41:20.006" v="60" actId="403"/>
          <ac:spMkLst>
            <pc:docMk/>
            <pc:sldMk cId="0" sldId="266"/>
            <ac:spMk id="151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42:04.049" v="72" actId="12"/>
        <pc:sldMkLst>
          <pc:docMk/>
          <pc:sldMk cId="0" sldId="267"/>
        </pc:sldMkLst>
        <pc:spChg chg="mod">
          <ac:chgData name="Peters, Daniella M." userId="87fb469b-cd7a-4b12-a1ae-bba5f0610088" providerId="ADAL" clId="{31DD7F1A-C768-4099-BA68-AF431CC65C75}" dt="2023-05-24T22:42:04.049" v="72" actId="12"/>
          <ac:spMkLst>
            <pc:docMk/>
            <pc:sldMk cId="0" sldId="267"/>
            <ac:spMk id="158" creationId="{00000000-0000-0000-0000-000000000000}"/>
          </ac:spMkLst>
        </pc:spChg>
      </pc:sldChg>
      <pc:sldChg chg="modSp mod">
        <pc:chgData name="Peters, Daniella M." userId="87fb469b-cd7a-4b12-a1ae-bba5f0610088" providerId="ADAL" clId="{31DD7F1A-C768-4099-BA68-AF431CC65C75}" dt="2023-05-24T22:42:55.462" v="78" actId="1076"/>
        <pc:sldMkLst>
          <pc:docMk/>
          <pc:sldMk cId="0" sldId="268"/>
        </pc:sldMkLst>
        <pc:spChg chg="mod">
          <ac:chgData name="Peters, Daniella M." userId="87fb469b-cd7a-4b12-a1ae-bba5f0610088" providerId="ADAL" clId="{31DD7F1A-C768-4099-BA68-AF431CC65C75}" dt="2023-05-24T22:42:41.203" v="77" actId="14100"/>
          <ac:spMkLst>
            <pc:docMk/>
            <pc:sldMk cId="0" sldId="268"/>
            <ac:spMk id="164" creationId="{00000000-0000-0000-0000-000000000000}"/>
          </ac:spMkLst>
        </pc:spChg>
        <pc:picChg chg="mod">
          <ac:chgData name="Peters, Daniella M." userId="87fb469b-cd7a-4b12-a1ae-bba5f0610088" providerId="ADAL" clId="{31DD7F1A-C768-4099-BA68-AF431CC65C75}" dt="2023-05-24T22:42:55.462" v="78" actId="1076"/>
          <ac:picMkLst>
            <pc:docMk/>
            <pc:sldMk cId="0" sldId="268"/>
            <ac:picMk id="16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PJKe12mUv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f2b28db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f2b28db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Davenport, M. (2016, September 22). </a:t>
            </a:r>
            <a:r>
              <a:rPr lang="en-US" i="1"/>
              <a:t>Socratic Seminars: Building a culture of student-led discussion</a:t>
            </a:r>
            <a:r>
              <a:rPr lang="en-US"/>
              <a:t>. Edutopia. Retrieved January 20, 2022, from https://www.edutopia.org/blog/socratic-seminars-culture-student-led-discussion-mary-davenport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e3414c88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e3414c88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b02f1fa1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b02f1fa1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source: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https://learn.k20center.ou.edu/strategy/125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Source: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https://learn.k20center.ou.edu/strategy/192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Video Source: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https://www.youtube.com/watch?v=4PJKe12mUvs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b02f1fa1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b02f1fa1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PJKe12mUv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f2b28db1b_0_0"/>
          <p:cNvSpPr txBox="1">
            <a:spLocks noGrp="1"/>
          </p:cNvSpPr>
          <p:nvPr>
            <p:ph type="body" idx="1"/>
          </p:nvPr>
        </p:nvSpPr>
        <p:spPr>
          <a:xfrm>
            <a:off x="366000" y="1317950"/>
            <a:ext cx="3977400" cy="35040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0050" indent="-285750">
              <a:spcBef>
                <a:spcPts val="400"/>
              </a:spcBef>
              <a:spcAft>
                <a:spcPts val="100"/>
              </a:spcAft>
              <a:buSzPts val="1800"/>
            </a:pPr>
            <a:r>
              <a:rPr lang="en-US" sz="1800" dirty="0"/>
              <a:t>Prepare by reading before the seminar.</a:t>
            </a:r>
            <a:endParaRPr sz="1800" dirty="0"/>
          </a:p>
          <a:p>
            <a:pPr marL="400050" indent="-285750">
              <a:spcBef>
                <a:spcPts val="0"/>
              </a:spcBef>
              <a:spcAft>
                <a:spcPts val="100"/>
              </a:spcAft>
              <a:buSzPts val="1800"/>
            </a:pPr>
            <a:r>
              <a:rPr lang="en-US" sz="1800" dirty="0"/>
              <a:t>Focus on the text when conversing.</a:t>
            </a:r>
            <a:endParaRPr sz="1800" dirty="0"/>
          </a:p>
          <a:p>
            <a:pPr marL="400050" indent="-285750">
              <a:spcBef>
                <a:spcPts val="0"/>
              </a:spcBef>
              <a:spcAft>
                <a:spcPts val="100"/>
              </a:spcAft>
              <a:buSzPts val="1800"/>
            </a:pPr>
            <a:r>
              <a:rPr lang="en-US" sz="1800" dirty="0"/>
              <a:t>Make eye contact and be engaged with the speaker.</a:t>
            </a:r>
            <a:endParaRPr sz="1800" dirty="0"/>
          </a:p>
          <a:p>
            <a:pPr marL="400050" indent="-285750">
              <a:spcBef>
                <a:spcPts val="0"/>
              </a:spcBef>
              <a:spcAft>
                <a:spcPts val="100"/>
              </a:spcAft>
              <a:buSzPts val="1800"/>
            </a:pPr>
            <a:r>
              <a:rPr lang="en-US" sz="1800" dirty="0"/>
              <a:t>Be respectful of differing opinions.</a:t>
            </a:r>
            <a:endParaRPr sz="1800" dirty="0"/>
          </a:p>
          <a:p>
            <a:pPr marL="400050" indent="-285750">
              <a:spcBef>
                <a:spcPts val="0"/>
              </a:spcBef>
              <a:spcAft>
                <a:spcPts val="100"/>
              </a:spcAft>
              <a:buSzPts val="1800"/>
            </a:pPr>
            <a:r>
              <a:rPr lang="en-US" sz="1800" dirty="0"/>
              <a:t>Awkward silences are natural.</a:t>
            </a:r>
            <a:endParaRPr sz="1800" dirty="0"/>
          </a:p>
          <a:p>
            <a:pPr marL="400050" indent="-285750">
              <a:spcBef>
                <a:spcPts val="0"/>
              </a:spcBef>
              <a:spcAft>
                <a:spcPts val="100"/>
              </a:spcAft>
              <a:buSzPts val="1800"/>
            </a:pPr>
            <a:r>
              <a:rPr lang="en-US" sz="1800" dirty="0"/>
              <a:t>Build on previous comments.</a:t>
            </a:r>
            <a:endParaRPr sz="1800" dirty="0"/>
          </a:p>
          <a:p>
            <a:pPr marL="400050" indent="-285750">
              <a:spcBef>
                <a:spcPts val="0"/>
              </a:spcBef>
              <a:spcAft>
                <a:spcPts val="100"/>
              </a:spcAft>
              <a:buSzPts val="1800"/>
            </a:pPr>
            <a:r>
              <a:rPr lang="en-US" sz="1800" dirty="0"/>
              <a:t>Expect teacher intervention to redirect as needed.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44" name="Google Shape;144;g10f2b28db1b_0_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Socratic Seminar Do’s and Don’ts </a:t>
            </a:r>
            <a:endParaRPr dirty="0"/>
          </a:p>
        </p:txBody>
      </p:sp>
      <p:sp>
        <p:nvSpPr>
          <p:cNvPr id="145" name="Google Shape;145;g10f2b28db1b_0_0"/>
          <p:cNvSpPr txBox="1">
            <a:spLocks noGrp="1"/>
          </p:cNvSpPr>
          <p:nvPr>
            <p:ph type="body" idx="2"/>
          </p:nvPr>
        </p:nvSpPr>
        <p:spPr>
          <a:xfrm>
            <a:off x="4457700" y="1317950"/>
            <a:ext cx="4320300" cy="35040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8297" algn="l" rtl="0">
              <a:spcBef>
                <a:spcPts val="480"/>
              </a:spcBef>
              <a:spcAft>
                <a:spcPts val="100"/>
              </a:spcAft>
              <a:buSzPct val="100000"/>
              <a:buChar char="•"/>
            </a:pPr>
            <a:r>
              <a:rPr lang="en-US" sz="1800" dirty="0"/>
              <a:t>Don’t dominate the conversation; allow for many voices.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100"/>
              </a:spcAft>
              <a:buSzPct val="100000"/>
              <a:buChar char="•"/>
            </a:pPr>
            <a:r>
              <a:rPr lang="en-US" sz="1800" dirty="0"/>
              <a:t>Don’t interrupt your peers.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100"/>
              </a:spcAft>
              <a:buSzPct val="100000"/>
              <a:buChar char="•"/>
            </a:pPr>
            <a:r>
              <a:rPr lang="en-US" sz="1800" dirty="0"/>
              <a:t>Don’t treat this as a debate, but as a conversation.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100"/>
              </a:spcAft>
              <a:buSzPct val="100000"/>
              <a:buChar char="•"/>
            </a:pPr>
            <a:r>
              <a:rPr lang="en-US" sz="1800" dirty="0"/>
              <a:t>Don’t have a side conversation with another student; focus on the speaker.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100"/>
              </a:spcAft>
              <a:buSzPct val="100000"/>
              <a:buChar char="•"/>
            </a:pPr>
            <a:r>
              <a:rPr lang="en-US" sz="1800" dirty="0"/>
              <a:t>Don’t be on your phone or personal device.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100"/>
              </a:spcAft>
              <a:buSzPct val="100000"/>
              <a:buChar char="•"/>
            </a:pPr>
            <a:r>
              <a:rPr lang="en-US" sz="1800" dirty="0"/>
              <a:t>Don’t be rude or disrespectful </a:t>
            </a:r>
            <a:br>
              <a:rPr lang="en-US" sz="1800" dirty="0"/>
            </a:br>
            <a:r>
              <a:rPr lang="en-US" sz="1800" dirty="0"/>
              <a:t>to your peers. </a:t>
            </a:r>
            <a:endParaRPr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e3414c88c_1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Socratic Seminar: Round 1 </a:t>
            </a:r>
            <a:endParaRPr/>
          </a:p>
        </p:txBody>
      </p:sp>
      <p:sp>
        <p:nvSpPr>
          <p:cNvPr id="151" name="Google Shape;151;g10e3414c88c_1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1597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dirty="0">
                <a:solidFill>
                  <a:srgbClr val="991B1E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 dirty="0"/>
              <a:t>Divide into two groups:</a:t>
            </a:r>
            <a:endParaRPr sz="2400" dirty="0"/>
          </a:p>
          <a:p>
            <a:pPr marL="27432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800" dirty="0"/>
              <a:t>Group 1: Inner Circle</a:t>
            </a:r>
            <a:endParaRPr sz="1800" dirty="0"/>
          </a:p>
          <a:p>
            <a:pPr marL="27432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800" dirty="0"/>
              <a:t>Group 2: Outer Circle</a:t>
            </a:r>
            <a:endParaRPr sz="1800" dirty="0"/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dirty="0">
                <a:solidFill>
                  <a:srgbClr val="991B1E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 dirty="0"/>
              <a:t>Round 1:</a:t>
            </a:r>
            <a:endParaRPr sz="2400" dirty="0"/>
          </a:p>
          <a:p>
            <a:pPr marL="27432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800" dirty="0"/>
              <a:t>Inner Circle discusses issues outlined in the handout. (15-30 minutes)</a:t>
            </a:r>
            <a:endParaRPr sz="1800" dirty="0"/>
          </a:p>
          <a:p>
            <a:pPr marL="27432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800" dirty="0"/>
              <a:t>Outer Circle silently observes dialogue and records observations.</a:t>
            </a:r>
            <a:endParaRPr sz="1800" dirty="0"/>
          </a:p>
          <a:p>
            <a:pPr marL="635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Note: This exercise is NOT a debate. There is no “winner” or “loser” in the discussions.</a:t>
            </a:r>
            <a:endParaRPr sz="2000" b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2" name="Google Shape;152;g10e3414c88c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0175" y="1438675"/>
            <a:ext cx="2696624" cy="203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0b02f1fa1f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Socratic Seminar: Round 2</a:t>
            </a:r>
            <a:endParaRPr/>
          </a:p>
        </p:txBody>
      </p:sp>
      <p:sp>
        <p:nvSpPr>
          <p:cNvPr id="158" name="Google Shape;158;g10b02f1fa1f_0_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4582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Change roles.</a:t>
            </a:r>
          </a:p>
          <a:p>
            <a:pPr marL="27432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800" dirty="0"/>
              <a:t>Inner Circle discusses issues outlined in the handout. (15-30 minutes)</a:t>
            </a:r>
          </a:p>
          <a:p>
            <a:pPr marL="27432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800" dirty="0"/>
              <a:t>Outer Circle observes dialogue and records observations.</a:t>
            </a:r>
            <a:endParaRPr sz="1800" dirty="0"/>
          </a:p>
          <a:p>
            <a:pPr marL="635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 b="1" dirty="0"/>
              <a:t>Reminder: This exercise is NOT a debate. There is no “winner” or “loser” in the discussions.</a:t>
            </a:r>
            <a:endParaRPr sz="20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9" name="Google Shape;159;g10b02f1fa1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2850" y="1449725"/>
            <a:ext cx="2696624" cy="203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4449233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/>
              <a:t>What are the benefits and drawbacks of a federal system?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66" name="Google Shape;166;p9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26296">
            <a:off x="5412281" y="649867"/>
            <a:ext cx="3525209" cy="18182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Yours, Mine, and Ours, Part 1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An Introduction to Federalism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can declare war on another country.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can decide what content is taught in schools.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decide what day to hold the presidential election.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can decide what the speed limit is.</a:t>
            </a:r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True or False?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is power shared in a federal system?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530351" y="2032731"/>
            <a:ext cx="8198781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Explain how power is shared between levels of government.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0347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As you read the first column, think of a law or government agency that has input or control over the event. </a:t>
            </a:r>
            <a:endParaRPr dirty="0"/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Add the name of the agency or the type of law to the second column.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 Day in Your Life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is federalism?</a:t>
            </a:r>
            <a:endParaRPr/>
          </a:p>
        </p:txBody>
      </p:sp>
      <p:pic>
        <p:nvPicPr>
          <p:cNvPr id="125" name="Google Shape;125;p7" descr="What is federalism?&#10;This video introduces federalism and why there are state and federal courts in the United States.&#10;uslawessentials.com&#10;uslawessentials.com/blog" title="What is federalism?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6600" y="1197600"/>
            <a:ext cx="4915250" cy="368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36465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Read the list of government powers.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each power in the appropriate place on the venn diagram.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Who has the power?</a:t>
            </a:r>
            <a:endParaRPr/>
          </a:p>
        </p:txBody>
      </p:sp>
      <p:pic>
        <p:nvPicPr>
          <p:cNvPr id="132" name="Google Shape;13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3825" y="1309347"/>
            <a:ext cx="4288801" cy="2589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02f1fa1f_0_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1200"/>
              </a:spcAft>
              <a:buSzPts val="2600"/>
              <a:buChar char="•"/>
            </a:pPr>
            <a:r>
              <a:rPr lang="en-US" dirty="0"/>
              <a:t>Come prepared to discuss the two issues on the Socratic Seminar handout.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two questions that will help you and your classmates discuss the two issues. </a:t>
            </a:r>
            <a:endParaRPr dirty="0"/>
          </a:p>
        </p:txBody>
      </p:sp>
      <p:sp>
        <p:nvSpPr>
          <p:cNvPr id="138" name="Google Shape;138;g10b02f1fa1f_0_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Socratic Seminar: Preparation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On-screen Show (16:9)</PresentationFormat>
  <Paragraphs>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Yours, Mine, and Ours, Part 1</vt:lpstr>
      <vt:lpstr>True or False?</vt:lpstr>
      <vt:lpstr>Essential Question</vt:lpstr>
      <vt:lpstr>Lesson Objective</vt:lpstr>
      <vt:lpstr>A Day in Your Life</vt:lpstr>
      <vt:lpstr>What is federalism?</vt:lpstr>
      <vt:lpstr>Who has the power?</vt:lpstr>
      <vt:lpstr>Socratic Seminar: Preparation</vt:lpstr>
      <vt:lpstr>Socratic Seminar Do’s and Don’ts </vt:lpstr>
      <vt:lpstr>Socratic Seminar: Round 1 </vt:lpstr>
      <vt:lpstr>Socratic Seminar: Round 2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Yours, Mine, and Ours, Part 1</dc:title>
  <dc:creator>K20 Center</dc:creator>
  <cp:lastModifiedBy>Daniella Peters</cp:lastModifiedBy>
  <cp:revision>1</cp:revision>
  <dcterms:created xsi:type="dcterms:W3CDTF">2021-08-30T12:17:31Z</dcterms:created>
  <dcterms:modified xsi:type="dcterms:W3CDTF">2023-05-24T22:43:20Z</dcterms:modified>
</cp:coreProperties>
</file>