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BM5qVXbchmyMwikWUEbb4sEzo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708591-BD07-46E9-BC70-665A49674F9A}">
  <a:tblStyle styleId="{05708591-BD07-46E9-BC70-665A49674F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/>
    <p:restoredTop sz="88151"/>
  </p:normalViewPr>
  <p:slideViewPr>
    <p:cSldViewPr snapToGrid="0" snapToObjects="1">
      <p:cViewPr varScale="1">
        <p:scale>
          <a:sx n="148" d="100"/>
          <a:sy n="148" d="100"/>
        </p:scale>
        <p:origin x="1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b6cde964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b6cde964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b6cde964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b6cde964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b6cde964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b6cde964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I used to think . . . </a:t>
            </a:r>
            <a:r>
              <a:rPr lang="en-US"/>
              <a:t>but </a:t>
            </a:r>
            <a:r>
              <a:rPr lang="en-US" dirty="0"/>
              <a:t>n</a:t>
            </a:r>
            <a:r>
              <a:rPr lang="en-US"/>
              <a:t>ow I know</a:t>
            </a:r>
            <a:r>
              <a:rPr lang="en-US" dirty="0"/>
              <a:t>. Strategies. https://learn.k20center.ou.edu/strategy/137</a:t>
            </a:r>
            <a:endParaRPr dirty="0"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b8ac89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b8ac897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3 minute timer 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=iISP02KPau0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Card matching. Strategies. https://learn.k20center.ou.edu/strategy/1837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b6cde96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b6cde96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b6cde96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b6cde96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GQ. (2020, June 30).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2 Chainz out the most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expensivest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 grill: Most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expensivest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: GQ &amp; VICE TV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[video]. YouTube.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xooZHtfjmYY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1a6adee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1a6adee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K20 Center. (n.d.). Choice boards. Strategies.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https://learn.k20center.ou.edu/strategy/73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oZHtfjmYY?feature=oembed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nstone.co.uk/blog/our-blog-1/post/the-most-expensive-jewellery-on-sale-at-the-2021-sotheby-s-magnificent-and-noble-jewels-auction-829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hyperlink" Target="https://www.therichest.com/rich-powerful/glam-tech-10-most-expensive-celebrity-gadgets-in-the-world/" TargetMode="External"/><Relationship Id="rId7" Type="http://schemas.openxmlformats.org/officeDocument/2006/relationships/hyperlink" Target="https://www.therichest.com/yachts-luxury/10-luxury-yachts-for-under-1-million/" TargetMode="External"/><Relationship Id="rId12" Type="http://schemas.openxmlformats.org/officeDocument/2006/relationships/hyperlink" Target="https://www.bloomberg.com/news/photo-essays/2019-02-15/a-1-million-car-here-are-11-of-them" TargetMode="Externa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nielalain.com/collections/wigs" TargetMode="External"/><Relationship Id="rId11" Type="http://schemas.openxmlformats.org/officeDocument/2006/relationships/hyperlink" Target="https://www.homestratosphere.com/houses/" TargetMode="External"/><Relationship Id="rId5" Type="http://schemas.openxmlformats.org/officeDocument/2006/relationships/hyperlink" Target="https://passionbuz.com/luxurious-clothing-brands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newsweek.com/20-most-expensive-toys-ebay-furby-tamagotchi-1619472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s://wealthygorilla.com/most-expensive-sneaker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b6cde9648_0_12"/>
          <p:cNvSpPr txBox="1">
            <a:spLocks noGrp="1"/>
          </p:cNvSpPr>
          <p:nvPr>
            <p:ph type="body" idx="1"/>
          </p:nvPr>
        </p:nvSpPr>
        <p:spPr>
          <a:xfrm>
            <a:off x="457200" y="1110706"/>
            <a:ext cx="6520618" cy="36725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Use credible sources to answer the following questions about your item for your 5-paragraph essay:</a:t>
            </a:r>
            <a:endParaRPr sz="22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What is it?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When was it invented?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is it made?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much does it cost?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Where can I get it?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Who else has it or access to it?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How did it get its name?</a:t>
            </a:r>
            <a:endParaRPr sz="2200" dirty="0"/>
          </a:p>
        </p:txBody>
      </p:sp>
      <p:sp>
        <p:nvSpPr>
          <p:cNvPr id="164" name="Google Shape;164;g10b6cde9648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20717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Research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b6cde9648_0_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77519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Outline</a:t>
            </a:r>
            <a:endParaRPr b="1" dirty="0"/>
          </a:p>
        </p:txBody>
      </p:sp>
      <p:graphicFrame>
        <p:nvGraphicFramePr>
          <p:cNvPr id="170" name="Google Shape;170;g10b6cde9648_0_17"/>
          <p:cNvGraphicFramePr/>
          <p:nvPr/>
        </p:nvGraphicFramePr>
        <p:xfrm>
          <a:off x="975463" y="1339250"/>
          <a:ext cx="6931025" cy="2856600"/>
        </p:xfrm>
        <a:graphic>
          <a:graphicData uri="http://schemas.openxmlformats.org/drawingml/2006/table">
            <a:tbl>
              <a:tblPr>
                <a:noFill/>
                <a:tableStyleId>{05708591-BD07-46E9-BC70-665A49674F9A}</a:tableStyleId>
              </a:tblPr>
              <a:tblGrid>
                <a:gridCol w="188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Paragraph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Questions to Answer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it?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Paragraph 1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was it invented? How did it get its name?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Paragraph 2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How is it made?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Paragraph 3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much does it cost? Where can I get it?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Recap and explain why this item is desirable.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b6cde9648_0_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groups of two, you will be interviewed about your item. This must be done in one of the following formats: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Recorded and submitted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Presented in-class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Presented after school or during lunch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Use the Q&amp;A Rubric as your guide.</a:t>
            </a:r>
            <a:endParaRPr b="1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10b6cde9648_0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183510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Q&amp;A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32512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I Used to Think…But Now I Know</a:t>
            </a:r>
            <a:endParaRPr b="1" dirty="0"/>
          </a:p>
        </p:txBody>
      </p:sp>
      <p:sp>
        <p:nvSpPr>
          <p:cNvPr id="182" name="Google Shape;182;p8"/>
          <p:cNvSpPr txBox="1">
            <a:spLocks noGrp="1"/>
          </p:cNvSpPr>
          <p:nvPr>
            <p:ph type="body" idx="1"/>
          </p:nvPr>
        </p:nvSpPr>
        <p:spPr>
          <a:xfrm>
            <a:off x="457200" y="1215253"/>
            <a:ext cx="4552200" cy="27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What have you thought  about informative writing?</a:t>
            </a:r>
          </a:p>
          <a:p>
            <a:pPr marL="622300" lvl="1" indent="0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7030A0"/>
                </a:solidFill>
              </a:rPr>
              <a:t>I used to think . . . 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What do you know about informative writing now?</a:t>
            </a:r>
          </a:p>
          <a:p>
            <a:pPr marL="622300" lvl="1" indent="0">
              <a:spcBef>
                <a:spcPts val="0"/>
              </a:spcBef>
              <a:buNone/>
            </a:pPr>
            <a:r>
              <a:rPr lang="en-US" b="1" i="1" dirty="0">
                <a:solidFill>
                  <a:srgbClr val="00CC99"/>
                </a:solidFill>
              </a:rPr>
              <a:t>But now I know . . . </a:t>
            </a:r>
          </a:p>
        </p:txBody>
      </p:sp>
      <p:pic>
        <p:nvPicPr>
          <p:cNvPr id="183" name="Google Shape;183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401" b="22894"/>
          <a:stretch/>
        </p:blipFill>
        <p:spPr>
          <a:xfrm>
            <a:off x="5316132" y="1215253"/>
            <a:ext cx="3399046" cy="179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7700" y="487336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The Million Dollar Question</a:t>
            </a:r>
            <a:endParaRPr b="1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746865" y="1970115"/>
            <a:ext cx="3471987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Informative Writing</a:t>
            </a:r>
            <a:endParaRPr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609180"/>
            <a:ext cx="7965948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Essential Questions</a:t>
            </a:r>
            <a:endParaRPr b="1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1842464"/>
            <a:ext cx="7772400" cy="253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27013" indent="-1714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 What makes informative writing    </a:t>
            </a:r>
          </a:p>
          <a:p>
            <a:pPr marL="55563" indent="0">
              <a:spcBef>
                <a:spcPts val="0"/>
              </a:spcBef>
              <a:buSzPct val="100000"/>
              <a:buNone/>
            </a:pPr>
            <a:r>
              <a:rPr lang="en-US" sz="3600" dirty="0"/>
              <a:t>   different from other writing modes?</a:t>
            </a:r>
          </a:p>
          <a:p>
            <a:pPr marL="227013" indent="-1714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600" dirty="0"/>
              <a:t> How do writers effectively share          </a:t>
            </a:r>
          </a:p>
          <a:p>
            <a:pPr marL="55563" indent="0">
              <a:spcBef>
                <a:spcPts val="0"/>
              </a:spcBef>
              <a:buSzPct val="100000"/>
              <a:buNone/>
            </a:pPr>
            <a:r>
              <a:rPr lang="en-US" sz="3600" dirty="0"/>
              <a:t>   information?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01974" y="334859"/>
            <a:ext cx="5217756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21521" y="1483499"/>
            <a:ext cx="7772400" cy="33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200" dirty="0"/>
              <a:t>Compose essays and reports that introduce and develop topics without bias.</a:t>
            </a:r>
            <a:endParaRPr sz="32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200" dirty="0"/>
              <a:t>Use evidence, facts, examples, and data to support writing.</a:t>
            </a:r>
            <a:endParaRPr sz="32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200" dirty="0"/>
              <a:t>Maintain an organized structure and formal style.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b8ac89792_0_0"/>
          <p:cNvSpPr txBox="1">
            <a:spLocks noGrp="1"/>
          </p:cNvSpPr>
          <p:nvPr>
            <p:ph type="body" idx="1"/>
          </p:nvPr>
        </p:nvSpPr>
        <p:spPr>
          <a:xfrm>
            <a:off x="457200" y="1198991"/>
            <a:ext cx="5588400" cy="207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In your group: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Sort through the terms, definitions, and examples.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Match the term with the correct definition and example.</a:t>
            </a:r>
            <a:endParaRPr dirty="0"/>
          </a:p>
        </p:txBody>
      </p:sp>
      <p:sp>
        <p:nvSpPr>
          <p:cNvPr id="113" name="Google Shape;113;g10b8ac8979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4242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Card Matching</a:t>
            </a:r>
            <a:endParaRPr b="1" dirty="0"/>
          </a:p>
        </p:txBody>
      </p:sp>
      <p:sp>
        <p:nvSpPr>
          <p:cNvPr id="115" name="Google Shape;115;g10b8ac89792_0_0"/>
          <p:cNvSpPr txBox="1"/>
          <p:nvPr/>
        </p:nvSpPr>
        <p:spPr>
          <a:xfrm>
            <a:off x="473765" y="3312335"/>
            <a:ext cx="785522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1">
              <a:buClr>
                <a:schemeClr val="accent4"/>
              </a:buClr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Helpful Hint: Each mode of writing will have 1 definition, </a:t>
            </a:r>
          </a:p>
          <a:p>
            <a:pPr lvl="2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question, 1 thesis statement, and 3 examples.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3 minutes to do this.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0451F-ED99-4285-B008-A7AD24EB1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522363" y="570899"/>
            <a:ext cx="2011680" cy="2716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333430" y="1085480"/>
            <a:ext cx="7546176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is the purpose of informative writing?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How does informative writing differ from a research paper or an argumentative essay?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kind of sources should you use for informative writing?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are the 5 questions (5 </a:t>
            </a:r>
            <a:r>
              <a:rPr lang="en-US" sz="2200" dirty="0" err="1"/>
              <a:t>Ws</a:t>
            </a:r>
            <a:r>
              <a:rPr lang="en-US" sz="2200" dirty="0"/>
              <a:t>) to answer in informative writing?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dirty="0"/>
              <a:t>What organizational structures should you use for informational writing?</a:t>
            </a:r>
            <a:endParaRPr sz="2200"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457200" y="200041"/>
            <a:ext cx="399498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Guiding Questions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b6cde9648_0_0"/>
          <p:cNvSpPr txBox="1">
            <a:spLocks noGrp="1"/>
          </p:cNvSpPr>
          <p:nvPr>
            <p:ph type="title"/>
          </p:nvPr>
        </p:nvSpPr>
        <p:spPr>
          <a:xfrm>
            <a:off x="181977" y="177976"/>
            <a:ext cx="2883963" cy="1442719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Let’s examine the differences!</a:t>
            </a:r>
            <a:endParaRPr sz="3000" b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E94AC06-9D3F-48EA-A330-FA3EC274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61" y="551793"/>
            <a:ext cx="5848773" cy="4361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b6cde9648_0_5"/>
          <p:cNvSpPr txBox="1">
            <a:spLocks noGrp="1"/>
          </p:cNvSpPr>
          <p:nvPr>
            <p:ph type="body" idx="1"/>
          </p:nvPr>
        </p:nvSpPr>
        <p:spPr>
          <a:xfrm>
            <a:off x="457200" y="1475450"/>
            <a:ext cx="2547708" cy="23807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As you watch the video, record all of the questions             2 Chainz asks on a sheet of notebook paper.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0b6cde9648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89361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Most Expensive Grill</a:t>
            </a:r>
            <a:endParaRPr b="1" dirty="0"/>
          </a:p>
        </p:txBody>
      </p:sp>
      <p:pic>
        <p:nvPicPr>
          <p:cNvPr id="2" name="Online Media 1" descr="2 Chainz Out the Most Expensivest Grill | Most Expensivest | GQ &amp; VICE TV">
            <a:hlinkClick r:id="" action="ppaction://media"/>
            <a:extLst>
              <a:ext uri="{FF2B5EF4-FFF2-40B4-BE49-F238E27FC236}">
                <a16:creationId xmlns:a16="http://schemas.microsoft.com/office/drawing/2014/main" id="{24D9FCDB-DC97-E24C-990D-89029A3169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12014" y="1434350"/>
            <a:ext cx="4515348" cy="255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1a6adee65_0_0"/>
          <p:cNvSpPr txBox="1">
            <a:spLocks noGrp="1"/>
          </p:cNvSpPr>
          <p:nvPr>
            <p:ph type="title"/>
          </p:nvPr>
        </p:nvSpPr>
        <p:spPr>
          <a:xfrm>
            <a:off x="292675" y="286932"/>
            <a:ext cx="3134748" cy="60929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Choice Board</a:t>
            </a:r>
            <a:endParaRPr b="1" dirty="0"/>
          </a:p>
        </p:txBody>
      </p:sp>
      <p:sp>
        <p:nvSpPr>
          <p:cNvPr id="140" name="Google Shape;140;g111a6adee65_0_0"/>
          <p:cNvSpPr/>
          <p:nvPr/>
        </p:nvSpPr>
        <p:spPr>
          <a:xfrm>
            <a:off x="367075" y="3879868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 Gadgets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11a6adee65_0_0"/>
          <p:cNvSpPr/>
          <p:nvPr/>
        </p:nvSpPr>
        <p:spPr>
          <a:xfrm>
            <a:off x="367075" y="1353959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Shoes</a:t>
            </a:r>
            <a:endParaRPr dirty="0"/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100" b="1" u="sng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11a6adee65_0_0"/>
          <p:cNvSpPr/>
          <p:nvPr/>
        </p:nvSpPr>
        <p:spPr>
          <a:xfrm>
            <a:off x="5265087" y="1352899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Fashion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11a6adee65_0_0"/>
          <p:cNvSpPr/>
          <p:nvPr/>
        </p:nvSpPr>
        <p:spPr>
          <a:xfrm>
            <a:off x="5265079" y="2616378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Makeup/Hair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11a6adee65_0_0"/>
          <p:cNvSpPr/>
          <p:nvPr/>
        </p:nvSpPr>
        <p:spPr>
          <a:xfrm>
            <a:off x="2816077" y="2614271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Boats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11a6adee65_0_0"/>
          <p:cNvSpPr/>
          <p:nvPr/>
        </p:nvSpPr>
        <p:spPr>
          <a:xfrm>
            <a:off x="5265079" y="3879868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Jewelry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11a6adee65_0_0">
            <a:hlinkClick r:id="rId4"/>
          </p:cNvPr>
          <p:cNvPicPr preferRelativeResize="0"/>
          <p:nvPr/>
        </p:nvPicPr>
        <p:blipFill rotWithShape="1">
          <a:blip r:embed="rId9">
            <a:alphaModFix/>
          </a:blip>
          <a:srcRect l="50775"/>
          <a:stretch/>
        </p:blipFill>
        <p:spPr>
          <a:xfrm>
            <a:off x="924063" y="1761141"/>
            <a:ext cx="1153589" cy="679529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g111a6adee65_0_0"/>
          <p:cNvSpPr/>
          <p:nvPr/>
        </p:nvSpPr>
        <p:spPr>
          <a:xfrm>
            <a:off x="367085" y="2616902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Toys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11a6adee65_0_0"/>
          <p:cNvSpPr/>
          <p:nvPr/>
        </p:nvSpPr>
        <p:spPr>
          <a:xfrm>
            <a:off x="2816077" y="3875631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11a6adee65_0_0"/>
          <p:cNvSpPr/>
          <p:nvPr/>
        </p:nvSpPr>
        <p:spPr>
          <a:xfrm>
            <a:off x="2816077" y="1352911"/>
            <a:ext cx="2267400" cy="119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200"/>
              </a:spcBef>
              <a:spcAft>
                <a:spcPts val="20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11a6adee65_0_0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99830" y="1791805"/>
            <a:ext cx="1700050" cy="618201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g111a6adee65_0_0">
            <a:hlinkClick r:id="rId5"/>
          </p:cNvPr>
          <p:cNvPicPr preferRelativeResize="0"/>
          <p:nvPr/>
        </p:nvPicPr>
        <p:blipFill rotWithShape="1">
          <a:blip r:embed="rId14">
            <a:alphaModFix/>
          </a:blip>
          <a:srcRect t="11646" r="2752" b="49942"/>
          <a:stretch/>
        </p:blipFill>
        <p:spPr>
          <a:xfrm>
            <a:off x="5416704" y="1791805"/>
            <a:ext cx="1964311" cy="618201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2" name="Google Shape;152;g111a6adee65_0_0">
            <a:hlinkClick r:id="rId10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24051" y="2980217"/>
            <a:ext cx="1153611" cy="750776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g111a6adee65_0_0">
            <a:hlinkClick r:id="rId7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112950" y="3015844"/>
            <a:ext cx="1673824" cy="6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11a6adee65_0_0">
            <a:hlinkClick r:id="rId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66649" y="2956340"/>
            <a:ext cx="864422" cy="79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11a6adee65_0_0">
            <a:hlinkClick r:id="rId3"/>
          </p:cNvPr>
          <p:cNvPicPr preferRelativeResize="0"/>
          <p:nvPr/>
        </p:nvPicPr>
        <p:blipFill rotWithShape="1">
          <a:blip r:embed="rId18">
            <a:alphaModFix/>
          </a:blip>
          <a:srcRect l="13941"/>
          <a:stretch/>
        </p:blipFill>
        <p:spPr>
          <a:xfrm rot="-5400000">
            <a:off x="1126144" y="4018997"/>
            <a:ext cx="749425" cy="125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11a6adee65_0_0">
            <a:hlinkClick r:id="rId11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43197" y="4270542"/>
            <a:ext cx="1813322" cy="749426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7" name="Google Shape;157;g111a6adee65_0_0">
            <a:hlinkClick r:id="rId8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19075" y="4245990"/>
            <a:ext cx="759568" cy="798532"/>
          </a:xfrm>
          <a:prstGeom prst="rect">
            <a:avLst/>
          </a:prstGeom>
          <a:noFill/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g111a6adee65_0_0"/>
          <p:cNvSpPr txBox="1"/>
          <p:nvPr/>
        </p:nvSpPr>
        <p:spPr>
          <a:xfrm>
            <a:off x="292675" y="768390"/>
            <a:ext cx="7715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had a million dollars to spend, what would you buy?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598</Words>
  <Application>Microsoft Macintosh PowerPoint</Application>
  <PresentationFormat>On-screen Show (16:9)</PresentationFormat>
  <Paragraphs>98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LEARN theme</vt:lpstr>
      <vt:lpstr>LEARN theme</vt:lpstr>
      <vt:lpstr>PowerPoint Presentation</vt:lpstr>
      <vt:lpstr>The Million Dollar Question</vt:lpstr>
      <vt:lpstr>Essential Questions</vt:lpstr>
      <vt:lpstr>Lesson Objectives</vt:lpstr>
      <vt:lpstr>Card Matching</vt:lpstr>
      <vt:lpstr>Guiding Questions</vt:lpstr>
      <vt:lpstr>Let’s examine the differences!</vt:lpstr>
      <vt:lpstr>The Most Expensive Grill</vt:lpstr>
      <vt:lpstr>Choice Board</vt:lpstr>
      <vt:lpstr>Research</vt:lpstr>
      <vt:lpstr>Outline</vt:lpstr>
      <vt:lpstr>Q&amp;A</vt:lpstr>
      <vt:lpstr>I Used to Think…But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Moharram, Jehanne</cp:lastModifiedBy>
  <cp:revision>6</cp:revision>
  <dcterms:created xsi:type="dcterms:W3CDTF">2020-10-14T20:24:40Z</dcterms:created>
  <dcterms:modified xsi:type="dcterms:W3CDTF">2024-07-10T16:57:42Z</dcterms:modified>
</cp:coreProperties>
</file>