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1"/>
  </p:notesMasterIdLst>
  <p:sldIdLst>
    <p:sldId id="276" r:id="rId2"/>
    <p:sldId id="256" r:id="rId3"/>
    <p:sldId id="274" r:id="rId4"/>
    <p:sldId id="275" r:id="rId5"/>
    <p:sldId id="273" r:id="rId6"/>
    <p:sldId id="282" r:id="rId7"/>
    <p:sldId id="296" r:id="rId8"/>
    <p:sldId id="283" r:id="rId9"/>
    <p:sldId id="284" r:id="rId10"/>
    <p:sldId id="289" r:id="rId11"/>
    <p:sldId id="299" r:id="rId12"/>
    <p:sldId id="287" r:id="rId13"/>
    <p:sldId id="286" r:id="rId14"/>
    <p:sldId id="285" r:id="rId15"/>
    <p:sldId id="290" r:id="rId16"/>
    <p:sldId id="291" r:id="rId17"/>
    <p:sldId id="292" r:id="rId18"/>
    <p:sldId id="293" r:id="rId19"/>
    <p:sldId id="297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F7C323-EFA5-48F0-9F50-9B01A22DC708}" v="35" dt="2022-07-21T21:37:49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402" autoAdjust="0"/>
  </p:normalViewPr>
  <p:slideViewPr>
    <p:cSldViewPr snapToGrid="0" snapToObjects="1">
      <p:cViewPr varScale="1">
        <p:scale>
          <a:sx n="220" d="100"/>
          <a:sy n="220" d="100"/>
        </p:scale>
        <p:origin x="382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C4F7C323-EFA5-48F0-9F50-9B01A22DC708}"/>
    <pc:docChg chg="custSel modSld">
      <pc:chgData name="Peters, Daniella M." userId="87fb469b-cd7a-4b12-a1ae-bba5f0610088" providerId="ADAL" clId="{C4F7C323-EFA5-48F0-9F50-9B01A22DC708}" dt="2022-07-21T21:37:49.767" v="87"/>
      <pc:docMkLst>
        <pc:docMk/>
      </pc:docMkLst>
      <pc:sldChg chg="addSp delSp modSp mod modAnim modNotesTx">
        <pc:chgData name="Peters, Daniella M." userId="87fb469b-cd7a-4b12-a1ae-bba5f0610088" providerId="ADAL" clId="{C4F7C323-EFA5-48F0-9F50-9B01A22DC708}" dt="2022-07-21T21:37:42.577" v="86"/>
        <pc:sldMkLst>
          <pc:docMk/>
          <pc:sldMk cId="1443740932" sldId="273"/>
        </pc:sldMkLst>
        <pc:spChg chg="del mod">
          <ac:chgData name="Peters, Daniella M." userId="87fb469b-cd7a-4b12-a1ae-bba5f0610088" providerId="ADAL" clId="{C4F7C323-EFA5-48F0-9F50-9B01A22DC708}" dt="2022-07-21T17:47:10.443" v="49"/>
          <ac:spMkLst>
            <pc:docMk/>
            <pc:sldMk cId="1443740932" sldId="273"/>
            <ac:spMk id="20" creationId="{F1228430-A5CD-4C5D-A779-1E4F20C15B02}"/>
          </ac:spMkLst>
        </pc:spChg>
        <pc:picChg chg="add mod">
          <ac:chgData name="Peters, Daniella M." userId="87fb469b-cd7a-4b12-a1ae-bba5f0610088" providerId="ADAL" clId="{C4F7C323-EFA5-48F0-9F50-9B01A22DC708}" dt="2022-07-21T17:49:00.537" v="76" actId="1035"/>
          <ac:picMkLst>
            <pc:docMk/>
            <pc:sldMk cId="1443740932" sldId="273"/>
            <ac:picMk id="2" creationId="{82166554-B783-FC75-5FAA-1D989B86CD73}"/>
          </ac:picMkLst>
        </pc:picChg>
      </pc:sldChg>
      <pc:sldChg chg="modSp mod">
        <pc:chgData name="Peters, Daniella M." userId="87fb469b-cd7a-4b12-a1ae-bba5f0610088" providerId="ADAL" clId="{C4F7C323-EFA5-48F0-9F50-9B01A22DC708}" dt="2022-07-21T17:40:46.851" v="0" actId="948"/>
        <pc:sldMkLst>
          <pc:docMk/>
          <pc:sldMk cId="3526377099" sldId="274"/>
        </pc:sldMkLst>
        <pc:spChg chg="mod">
          <ac:chgData name="Peters, Daniella M." userId="87fb469b-cd7a-4b12-a1ae-bba5f0610088" providerId="ADAL" clId="{C4F7C323-EFA5-48F0-9F50-9B01A22DC708}" dt="2022-07-21T17:40:46.851" v="0" actId="948"/>
          <ac:spMkLst>
            <pc:docMk/>
            <pc:sldMk cId="3526377099" sldId="274"/>
            <ac:spMk id="5" creationId="{72349D1D-F9F5-4708-9845-24D99C47096D}"/>
          </ac:spMkLst>
        </pc:spChg>
      </pc:sldChg>
      <pc:sldChg chg="modSp mod">
        <pc:chgData name="Peters, Daniella M." userId="87fb469b-cd7a-4b12-a1ae-bba5f0610088" providerId="ADAL" clId="{C4F7C323-EFA5-48F0-9F50-9B01A22DC708}" dt="2022-07-21T17:41:04.484" v="1" actId="948"/>
        <pc:sldMkLst>
          <pc:docMk/>
          <pc:sldMk cId="1495054148" sldId="275"/>
        </pc:sldMkLst>
        <pc:spChg chg="mod">
          <ac:chgData name="Peters, Daniella M." userId="87fb469b-cd7a-4b12-a1ae-bba5f0610088" providerId="ADAL" clId="{C4F7C323-EFA5-48F0-9F50-9B01A22DC708}" dt="2022-07-21T17:41:04.484" v="1" actId="948"/>
          <ac:spMkLst>
            <pc:docMk/>
            <pc:sldMk cId="1495054148" sldId="275"/>
            <ac:spMk id="3" creationId="{4F574266-61E7-4912-8A51-C9B03DDB652F}"/>
          </ac:spMkLst>
        </pc:spChg>
      </pc:sldChg>
      <pc:sldChg chg="modSp mod">
        <pc:chgData name="Peters, Daniella M." userId="87fb469b-cd7a-4b12-a1ae-bba5f0610088" providerId="ADAL" clId="{C4F7C323-EFA5-48F0-9F50-9B01A22DC708}" dt="2022-07-21T17:41:45.270" v="2" actId="948"/>
        <pc:sldMkLst>
          <pc:docMk/>
          <pc:sldMk cId="1004282361" sldId="282"/>
        </pc:sldMkLst>
        <pc:spChg chg="mod">
          <ac:chgData name="Peters, Daniella M." userId="87fb469b-cd7a-4b12-a1ae-bba5f0610088" providerId="ADAL" clId="{C4F7C323-EFA5-48F0-9F50-9B01A22DC708}" dt="2022-07-21T17:41:45.270" v="2" actId="948"/>
          <ac:spMkLst>
            <pc:docMk/>
            <pc:sldMk cId="1004282361" sldId="282"/>
            <ac:spMk id="20" creationId="{F1228430-A5CD-4C5D-A779-1E4F20C15B02}"/>
          </ac:spMkLst>
        </pc:spChg>
      </pc:sldChg>
      <pc:sldChg chg="modSp mod modAnim modNotesTx">
        <pc:chgData name="Peters, Daniella M." userId="87fb469b-cd7a-4b12-a1ae-bba5f0610088" providerId="ADAL" clId="{C4F7C323-EFA5-48F0-9F50-9B01A22DC708}" dt="2022-07-21T21:37:49.767" v="87"/>
        <pc:sldMkLst>
          <pc:docMk/>
          <pc:sldMk cId="3083380087" sldId="287"/>
        </pc:sldMkLst>
        <pc:picChg chg="mod">
          <ac:chgData name="Peters, Daniella M." userId="87fb469b-cd7a-4b12-a1ae-bba5f0610088" providerId="ADAL" clId="{C4F7C323-EFA5-48F0-9F50-9B01A22DC708}" dt="2022-07-21T17:49:05.588" v="77" actId="1036"/>
          <ac:picMkLst>
            <pc:docMk/>
            <pc:sldMk cId="3083380087" sldId="287"/>
            <ac:picMk id="4" creationId="{D65DED76-BE68-40CA-B69D-C5C514D52388}"/>
          </ac:picMkLst>
        </pc:picChg>
      </pc:sldChg>
      <pc:sldChg chg="modSp mod">
        <pc:chgData name="Peters, Daniella M." userId="87fb469b-cd7a-4b12-a1ae-bba5f0610088" providerId="ADAL" clId="{C4F7C323-EFA5-48F0-9F50-9B01A22DC708}" dt="2022-07-21T17:44:25.029" v="37" actId="20577"/>
        <pc:sldMkLst>
          <pc:docMk/>
          <pc:sldMk cId="3310999850" sldId="291"/>
        </pc:sldMkLst>
        <pc:spChg chg="mod">
          <ac:chgData name="Peters, Daniella M." userId="87fb469b-cd7a-4b12-a1ae-bba5f0610088" providerId="ADAL" clId="{C4F7C323-EFA5-48F0-9F50-9B01A22DC708}" dt="2022-07-21T17:44:19.056" v="34" actId="948"/>
          <ac:spMkLst>
            <pc:docMk/>
            <pc:sldMk cId="3310999850" sldId="291"/>
            <ac:spMk id="8" creationId="{C962E44E-CD9A-4FE2-B1F0-31005A82AF82}"/>
          </ac:spMkLst>
        </pc:spChg>
        <pc:spChg chg="mod">
          <ac:chgData name="Peters, Daniella M." userId="87fb469b-cd7a-4b12-a1ae-bba5f0610088" providerId="ADAL" clId="{C4F7C323-EFA5-48F0-9F50-9B01A22DC708}" dt="2022-07-21T17:44:25.029" v="37" actId="20577"/>
          <ac:spMkLst>
            <pc:docMk/>
            <pc:sldMk cId="3310999850" sldId="291"/>
            <ac:spMk id="9" creationId="{D15556DF-D503-4FB8-BF78-247D27A2D052}"/>
          </ac:spMkLst>
        </pc:spChg>
        <pc:picChg chg="mod">
          <ac:chgData name="Peters, Daniella M." userId="87fb469b-cd7a-4b12-a1ae-bba5f0610088" providerId="ADAL" clId="{C4F7C323-EFA5-48F0-9F50-9B01A22DC708}" dt="2022-07-21T17:44:01.870" v="32" actId="1037"/>
          <ac:picMkLst>
            <pc:docMk/>
            <pc:sldMk cId="3310999850" sldId="291"/>
            <ac:picMk id="7170" creationId="{68358634-B286-41FA-9902-AC882DDED73D}"/>
          </ac:picMkLst>
        </pc:picChg>
      </pc:sldChg>
      <pc:sldChg chg="modSp mod modNotesTx">
        <pc:chgData name="Peters, Daniella M." userId="87fb469b-cd7a-4b12-a1ae-bba5f0610088" providerId="ADAL" clId="{C4F7C323-EFA5-48F0-9F50-9B01A22DC708}" dt="2022-07-21T17:45:59.612" v="44" actId="20577"/>
        <pc:sldMkLst>
          <pc:docMk/>
          <pc:sldMk cId="2896067603" sldId="292"/>
        </pc:sldMkLst>
        <pc:spChg chg="mod">
          <ac:chgData name="Peters, Daniella M." userId="87fb469b-cd7a-4b12-a1ae-bba5f0610088" providerId="ADAL" clId="{C4F7C323-EFA5-48F0-9F50-9B01A22DC708}" dt="2022-07-21T17:44:59.345" v="38" actId="948"/>
          <ac:spMkLst>
            <pc:docMk/>
            <pc:sldMk cId="2896067603" sldId="292"/>
            <ac:spMk id="6" creationId="{5242DA98-2AD8-48E7-80B5-499400B2B8D1}"/>
          </ac:spMkLst>
        </pc:spChg>
        <pc:picChg chg="mod">
          <ac:chgData name="Peters, Daniella M." userId="87fb469b-cd7a-4b12-a1ae-bba5f0610088" providerId="ADAL" clId="{C4F7C323-EFA5-48F0-9F50-9B01A22DC708}" dt="2022-07-21T17:45:16.183" v="39" actId="14100"/>
          <ac:picMkLst>
            <pc:docMk/>
            <pc:sldMk cId="2896067603" sldId="292"/>
            <ac:picMk id="8" creationId="{E9AC90C9-12C3-4C55-A2DC-13DDC9DAB160}"/>
          </ac:picMkLst>
        </pc:picChg>
      </pc:sldChg>
      <pc:sldChg chg="addSp delSp modSp mod">
        <pc:chgData name="Peters, Daniella M." userId="87fb469b-cd7a-4b12-a1ae-bba5f0610088" providerId="ADAL" clId="{C4F7C323-EFA5-48F0-9F50-9B01A22DC708}" dt="2022-07-21T17:45:24.484" v="41"/>
        <pc:sldMkLst>
          <pc:docMk/>
          <pc:sldMk cId="3645561425" sldId="293"/>
        </pc:sldMkLst>
        <pc:picChg chg="del">
          <ac:chgData name="Peters, Daniella M." userId="87fb469b-cd7a-4b12-a1ae-bba5f0610088" providerId="ADAL" clId="{C4F7C323-EFA5-48F0-9F50-9B01A22DC708}" dt="2022-07-21T17:45:24.194" v="40" actId="478"/>
          <ac:picMkLst>
            <pc:docMk/>
            <pc:sldMk cId="3645561425" sldId="293"/>
            <ac:picMk id="8" creationId="{441E8863-0EE8-4EE3-98C2-84D3EDB2B29D}"/>
          </ac:picMkLst>
        </pc:picChg>
        <pc:picChg chg="add mod">
          <ac:chgData name="Peters, Daniella M." userId="87fb469b-cd7a-4b12-a1ae-bba5f0610088" providerId="ADAL" clId="{C4F7C323-EFA5-48F0-9F50-9B01A22DC708}" dt="2022-07-21T17:45:24.484" v="41"/>
          <ac:picMkLst>
            <pc:docMk/>
            <pc:sldMk cId="3645561425" sldId="293"/>
            <ac:picMk id="9" creationId="{E3416AC1-3FAF-B9E0-1D28-A2B6E817886D}"/>
          </ac:picMkLst>
        </pc:picChg>
      </pc:sldChg>
      <pc:sldChg chg="addSp delSp modSp mod">
        <pc:chgData name="Peters, Daniella M." userId="87fb469b-cd7a-4b12-a1ae-bba5f0610088" providerId="ADAL" clId="{C4F7C323-EFA5-48F0-9F50-9B01A22DC708}" dt="2022-07-21T17:45:28.799" v="43"/>
        <pc:sldMkLst>
          <pc:docMk/>
          <pc:sldMk cId="1443107628" sldId="297"/>
        </pc:sldMkLst>
        <pc:picChg chg="del">
          <ac:chgData name="Peters, Daniella M." userId="87fb469b-cd7a-4b12-a1ae-bba5f0610088" providerId="ADAL" clId="{C4F7C323-EFA5-48F0-9F50-9B01A22DC708}" dt="2022-07-21T17:45:28.462" v="42" actId="478"/>
          <ac:picMkLst>
            <pc:docMk/>
            <pc:sldMk cId="1443107628" sldId="297"/>
            <ac:picMk id="8" creationId="{441E8863-0EE8-4EE3-98C2-84D3EDB2B29D}"/>
          </ac:picMkLst>
        </pc:picChg>
        <pc:picChg chg="add mod">
          <ac:chgData name="Peters, Daniella M." userId="87fb469b-cd7a-4b12-a1ae-bba5f0610088" providerId="ADAL" clId="{C4F7C323-EFA5-48F0-9F50-9B01A22DC708}" dt="2022-07-21T17:45:28.799" v="43"/>
          <ac:picMkLst>
            <pc:docMk/>
            <pc:sldMk cId="1443107628" sldId="297"/>
            <ac:picMk id="10" creationId="{EB251F8F-8219-2B60-8F1C-F96D8BEFA62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g8sMoZ2fgZw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vcAjgMUPUA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K20 Center. (2022, July 21). Matrices in computer graphics [Video]. YouTube. </a:t>
            </a:r>
            <a:r>
              <a:rPr lang="en-US" dirty="0">
                <a:hlinkClick r:id="rId3"/>
              </a:rPr>
              <a:t>https://youtu.be/g8sMoZ2fgZw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922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McLaughlin, A. [</a:t>
            </a: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TheHappieCat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]. (2015, July 22).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How rendering graphics works in games. [Video]. YouTube. </a:t>
            </a:r>
            <a:r>
              <a:rPr lang="en-US" sz="1800" b="0" i="0" u="sng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hlinkClick r:id="rId3"/>
              </a:rPr>
              <a:t>https://youtu.be/cvcAjgMUPUA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 b="0" i="0" dirty="0">
              <a:effectLst/>
            </a:endParaRPr>
          </a:p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2268220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Bell ringers and exit tickets. Strategies. </a:t>
            </a:r>
            <a:r>
              <a:rPr lang="en-US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https://learn.k20center.ou.edu/strategy/125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07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717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4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cvcAjgMUPUA?feature=oembed" TargetMode="Externa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www.geogebra.org/m/re5ajfet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g8sMoZ2fgZw?feature=oembed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endParaRPr lang="en-US" dirty="0"/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Solved Solutions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0A5E148-2F97-4D29-A9A7-7BE97FDA76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458347"/>
              </p:ext>
            </p:extLst>
          </p:nvPr>
        </p:nvGraphicFramePr>
        <p:xfrm>
          <a:off x="999490" y="1379538"/>
          <a:ext cx="444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4920" imgH="977760" progId="Equation.DSMT4">
                  <p:embed/>
                </p:oleObj>
              </mc:Choice>
              <mc:Fallback>
                <p:oleObj name="Equation" r:id="rId2" imgW="4444920" imgH="9777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0A5E148-2F97-4D29-A9A7-7BE97FDA76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9490" y="1379538"/>
                        <a:ext cx="4445000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BB222A4-430E-4523-BD78-A0FC0888C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632851"/>
              </p:ext>
            </p:extLst>
          </p:nvPr>
        </p:nvGraphicFramePr>
        <p:xfrm>
          <a:off x="999490" y="3379998"/>
          <a:ext cx="350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04960" imgH="952200" progId="Equation.DSMT4">
                  <p:embed/>
                </p:oleObj>
              </mc:Choice>
              <mc:Fallback>
                <p:oleObj name="Equation" r:id="rId4" imgW="3504960" imgH="952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BB222A4-430E-4523-BD78-A0FC0888CD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9490" y="3379998"/>
                        <a:ext cx="35052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966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arenR" startAt="3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 startAt="3"/>
            </a:pPr>
            <a:endParaRPr lang="en-US" dirty="0"/>
          </a:p>
          <a:p>
            <a:pPr marL="514350" indent="-514350">
              <a:lnSpc>
                <a:spcPct val="200000"/>
              </a:lnSpc>
              <a:buFont typeface="+mj-lt"/>
              <a:buAutoNum type="arabicParenR" startAt="3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Solved Solutions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B527FB9-0F24-415B-8F1B-B6CE6E643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707232"/>
              </p:ext>
            </p:extLst>
          </p:nvPr>
        </p:nvGraphicFramePr>
        <p:xfrm>
          <a:off x="999490" y="1651066"/>
          <a:ext cx="30480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1587240" progId="Equation.DSMT4">
                  <p:embed/>
                </p:oleObj>
              </mc:Choice>
              <mc:Fallback>
                <p:oleObj name="Equation" r:id="rId2" imgW="3047760" imgH="1587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B527FB9-0F24-415B-8F1B-B6CE6E6436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9490" y="1651066"/>
                        <a:ext cx="3048000" cy="158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C7EDCB9-795B-4024-B4ED-0A69621274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293057"/>
              </p:ext>
            </p:extLst>
          </p:nvPr>
        </p:nvGraphicFramePr>
        <p:xfrm>
          <a:off x="999490" y="3430832"/>
          <a:ext cx="3022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560" imgH="876240" progId="Equation.DSMT4">
                  <p:embed/>
                </p:oleObj>
              </mc:Choice>
              <mc:Fallback>
                <p:oleObj name="Equation" r:id="rId4" imgW="3022560" imgH="876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C7EDCB9-795B-4024-B4ED-0A69621274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9490" y="3430832"/>
                        <a:ext cx="30226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583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Graphics Work</a:t>
            </a:r>
          </a:p>
        </p:txBody>
      </p:sp>
      <p:pic>
        <p:nvPicPr>
          <p:cNvPr id="4" name="Online Media 3" title="How Rendering Graphics Works in Games!">
            <a:hlinkClick r:id="" action="ppaction://media"/>
            <a:extLst>
              <a:ext uri="{FF2B5EF4-FFF2-40B4-BE49-F238E27FC236}">
                <a16:creationId xmlns:a16="http://schemas.microsoft.com/office/drawing/2014/main" id="{D65DED76-BE68-40CA-B69D-C5C514D5238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43649" y="1309885"/>
            <a:ext cx="6256702" cy="353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8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189663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Work with your group to pick a figure and transform it using the information provided on the Transformation Matrices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Matrices</a:t>
            </a:r>
          </a:p>
        </p:txBody>
      </p:sp>
      <p:pic>
        <p:nvPicPr>
          <p:cNvPr id="5" name="Picture 4" descr="Diagram, engineering drawing&#10;&#10;Description automatically generated">
            <a:extLst>
              <a:ext uri="{FF2B5EF4-FFF2-40B4-BE49-F238E27FC236}">
                <a16:creationId xmlns:a16="http://schemas.microsoft.com/office/drawing/2014/main" id="{4BF6117C-06A9-4847-9726-72E4F871F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33813">
            <a:off x="457200" y="2788450"/>
            <a:ext cx="1828800" cy="1826263"/>
          </a:xfrm>
          <a:prstGeom prst="rect">
            <a:avLst/>
          </a:prstGeo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B1FCAD8-F858-4718-B55C-8D02DFC5A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17220">
            <a:off x="4688686" y="2784634"/>
            <a:ext cx="1828800" cy="1833894"/>
          </a:xfrm>
          <a:prstGeom prst="rect">
            <a:avLst/>
          </a:prstGeom>
        </p:spPr>
      </p:pic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AED98E84-2931-42FF-B9FD-AFB0B4150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9384">
            <a:off x="6804428" y="2788460"/>
            <a:ext cx="1828800" cy="1826242"/>
          </a:xfrm>
          <a:prstGeom prst="rect">
            <a:avLst/>
          </a:prstGeom>
        </p:spPr>
      </p:pic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0A98542D-5AD4-41A8-BA78-5ED353CCC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98277">
            <a:off x="2572943" y="278718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8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55;p12">
            <a:extLst>
              <a:ext uri="{FF2B5EF4-FFF2-40B4-BE49-F238E27FC236}">
                <a16:creationId xmlns:a16="http://schemas.microsoft.com/office/drawing/2014/main" id="{8CAF33AE-CCBF-44A2-8846-54498289EA23}"/>
              </a:ext>
            </a:extLst>
          </p:cNvPr>
          <p:cNvSpPr txBox="1">
            <a:spLocks/>
          </p:cNvSpPr>
          <p:nvPr/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ts val="0"/>
              </a:spcBef>
              <a:buSzPts val="2600"/>
              <a:buFont typeface="+mj-lt"/>
              <a:buAutoNum type="arabicPeriod"/>
            </a:pPr>
            <a:r>
              <a:rPr lang="en-US" dirty="0"/>
              <a:t>Write your vertices as 3x1 matrices.</a:t>
            </a:r>
          </a:p>
          <a:p>
            <a:pPr marL="514350" indent="-514350">
              <a:spcBef>
                <a:spcPts val="0"/>
              </a:spcBef>
              <a:buSzPts val="2600"/>
              <a:buFont typeface="+mj-lt"/>
              <a:buAutoNum type="arabicPeriod"/>
            </a:pPr>
            <a:endParaRPr lang="en-US" dirty="0"/>
          </a:p>
          <a:p>
            <a:pPr marL="514350" indent="-514350">
              <a:spcBef>
                <a:spcPts val="0"/>
              </a:spcBef>
              <a:buSzPts val="2600"/>
              <a:buFont typeface="+mj-lt"/>
              <a:buAutoNum type="arabicPeriod"/>
            </a:pPr>
            <a:endParaRPr lang="en-US" dirty="0"/>
          </a:p>
          <a:p>
            <a:pPr marL="514350" indent="-514350">
              <a:spcBef>
                <a:spcPts val="0"/>
              </a:spcBef>
              <a:buSzPts val="2600"/>
              <a:buFont typeface="+mj-lt"/>
              <a:buAutoNum type="arabicPeriod"/>
            </a:pPr>
            <a:endParaRPr lang="en-US" dirty="0"/>
          </a:p>
          <a:p>
            <a:pPr marL="514350" indent="-514350">
              <a:spcBef>
                <a:spcPts val="0"/>
              </a:spcBef>
              <a:buSzPts val="2600"/>
              <a:buFont typeface="+mj-lt"/>
              <a:buAutoNum type="arabicPeriod"/>
            </a:pPr>
            <a:r>
              <a:rPr lang="en-US" dirty="0"/>
              <a:t>Apply your transformation matrix, </a:t>
            </a:r>
            <a:r>
              <a:rPr lang="en-US" i="1" dirty="0"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dirty="0"/>
              <a:t>, to each</a:t>
            </a:r>
            <a:br>
              <a:rPr lang="en-US" dirty="0"/>
            </a:br>
            <a:r>
              <a:rPr lang="en-US" dirty="0"/>
              <a:t>of the vertices. Each result is the new, transformed vertex.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6717177-CA64-401A-9E0B-9808E11757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510499"/>
              </p:ext>
            </p:extLst>
          </p:nvPr>
        </p:nvGraphicFramePr>
        <p:xfrm>
          <a:off x="1070964" y="1370185"/>
          <a:ext cx="7708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08680" imgH="1434960" progId="Equation.DSMT4">
                  <p:embed/>
                </p:oleObj>
              </mc:Choice>
              <mc:Fallback>
                <p:oleObj name="Equation" r:id="rId2" imgW="7708680" imgH="1434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6717177-CA64-401A-9E0B-9808E11757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0964" y="1370185"/>
                        <a:ext cx="77089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Google Shape;156;p12">
            <a:extLst>
              <a:ext uri="{FF2B5EF4-FFF2-40B4-BE49-F238E27FC236}">
                <a16:creationId xmlns:a16="http://schemas.microsoft.com/office/drawing/2014/main" id="{7C92531A-DBB5-4DFF-9F41-E4D67E0F9F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Transformation Matrices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0126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62;p13">
            <a:extLst>
              <a:ext uri="{FF2B5EF4-FFF2-40B4-BE49-F238E27FC236}">
                <a16:creationId xmlns:a16="http://schemas.microsoft.com/office/drawing/2014/main" id="{C962E44E-CD9A-4FE2-B1F0-31005A82AF82}"/>
              </a:ext>
            </a:extLst>
          </p:cNvPr>
          <p:cNvSpPr txBox="1">
            <a:spLocks/>
          </p:cNvSpPr>
          <p:nvPr/>
        </p:nvSpPr>
        <p:spPr>
          <a:xfrm>
            <a:off x="457200" y="1309352"/>
            <a:ext cx="8229600" cy="376101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Go to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geogebra.org/m/re5ajfet</a:t>
            </a:r>
            <a:r>
              <a:rPr lang="en-US" dirty="0"/>
              <a:t> to check</a:t>
            </a:r>
            <a:br>
              <a:rPr lang="en-US" dirty="0"/>
            </a:br>
            <a:r>
              <a:rPr lang="en-US" dirty="0"/>
              <a:t> your work.</a:t>
            </a:r>
          </a:p>
          <a:p>
            <a:pPr marL="514350" indent="-514350">
              <a:spcBef>
                <a:spcPts val="520"/>
              </a:spcBef>
              <a:spcAft>
                <a:spcPts val="600"/>
              </a:spcAft>
              <a:buSzPts val="2600"/>
              <a:buFont typeface="+mj-lt"/>
              <a:buAutoNum type="arabicPeriod" startAt="2"/>
            </a:pPr>
            <a:r>
              <a:rPr lang="en-US" dirty="0"/>
              <a:t>Find your selected figure on the page.</a:t>
            </a:r>
          </a:p>
          <a:p>
            <a:pPr marL="514350" indent="-514350">
              <a:spcBef>
                <a:spcPts val="520"/>
              </a:spcBef>
              <a:spcAft>
                <a:spcPts val="1200"/>
              </a:spcAft>
              <a:buSzPts val="2600"/>
              <a:buFont typeface="+mj-lt"/>
              <a:buAutoNum type="arabicPeriod" startAt="2"/>
            </a:pPr>
            <a:r>
              <a:rPr lang="en-US" dirty="0"/>
              <a:t>Click the transformation buttons in the </a:t>
            </a:r>
            <a:br>
              <a:rPr lang="en-US" dirty="0"/>
            </a:br>
            <a:r>
              <a:rPr lang="en-US" dirty="0"/>
              <a:t>order in which you want them applied (opposite </a:t>
            </a:r>
            <a:br>
              <a:rPr lang="en-US" dirty="0"/>
            </a:br>
            <a:r>
              <a:rPr lang="en-US" dirty="0"/>
              <a:t>of the order in which you multiplied them).</a:t>
            </a:r>
          </a:p>
          <a:p>
            <a:pPr marL="0" indent="0">
              <a:spcBef>
                <a:spcPts val="520"/>
              </a:spcBef>
              <a:buSzPts val="2600"/>
              <a:buNone/>
            </a:pPr>
            <a:r>
              <a:rPr lang="en-US" dirty="0"/>
              <a:t>Did your final result match?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68358634-B286-41FA-9902-AC882DDED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525" y="1164497"/>
            <a:ext cx="18796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Google Shape;163;p13">
            <a:extLst>
              <a:ext uri="{FF2B5EF4-FFF2-40B4-BE49-F238E27FC236}">
                <a16:creationId xmlns:a16="http://schemas.microsoft.com/office/drawing/2014/main" id="{D15556DF-D503-4FB8-BF78-247D27A2D0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Transformation Matrices: GeoGebra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099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68;p14">
            <a:extLst>
              <a:ext uri="{FF2B5EF4-FFF2-40B4-BE49-F238E27FC236}">
                <a16:creationId xmlns:a16="http://schemas.microsoft.com/office/drawing/2014/main" id="{5242DA98-2AD8-48E7-80B5-499400B2B8D1}"/>
              </a:ext>
            </a:extLst>
          </p:cNvPr>
          <p:cNvSpPr txBox="1">
            <a:spLocks/>
          </p:cNvSpPr>
          <p:nvPr/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spcAft>
                <a:spcPts val="600"/>
              </a:spcAft>
              <a:buSzPts val="2600"/>
              <a:buFont typeface="Arial"/>
              <a:buChar char="•"/>
            </a:pPr>
            <a:r>
              <a:rPr lang="en-US" dirty="0"/>
              <a:t>Apply what you have learned </a:t>
            </a:r>
            <a:br>
              <a:rPr lang="en-US" dirty="0"/>
            </a:br>
            <a:r>
              <a:rPr lang="en-US" dirty="0"/>
              <a:t>about matrices to answer the </a:t>
            </a:r>
            <a:br>
              <a:rPr lang="en-US" dirty="0"/>
            </a:br>
            <a:r>
              <a:rPr lang="en-US" dirty="0"/>
              <a:t>questions on the Exit Ticket handout.</a:t>
            </a:r>
          </a:p>
          <a:p>
            <a:pPr marL="457200" indent="-457200">
              <a:spcBef>
                <a:spcPts val="520"/>
              </a:spcBef>
              <a:spcAft>
                <a:spcPts val="600"/>
              </a:spcAft>
              <a:buSzPts val="2600"/>
              <a:buFont typeface="Arial"/>
              <a:buChar char="•"/>
            </a:pPr>
            <a:r>
              <a:rPr lang="en-US" dirty="0"/>
              <a:t>Remember to identify the dimensions of each matrix before attempting the matrix operation.</a:t>
            </a:r>
          </a:p>
        </p:txBody>
      </p:sp>
      <p:sp>
        <p:nvSpPr>
          <p:cNvPr id="7" name="Google Shape;169;p14">
            <a:extLst>
              <a:ext uri="{FF2B5EF4-FFF2-40B4-BE49-F238E27FC236}">
                <a16:creationId xmlns:a16="http://schemas.microsoft.com/office/drawing/2014/main" id="{57787D44-39BC-4618-95AE-E2F6DFB6EA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Exit Ticket</a:t>
            </a:r>
            <a:endParaRPr/>
          </a:p>
        </p:txBody>
      </p:sp>
      <p:pic>
        <p:nvPicPr>
          <p:cNvPr id="8" name="Google Shape;170;p14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E9AC90C9-12C3-4C55-A2DC-13DDC9DAB16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28432" y="400050"/>
            <a:ext cx="2758368" cy="1935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606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75;p15">
            <a:extLst>
              <a:ext uri="{FF2B5EF4-FFF2-40B4-BE49-F238E27FC236}">
                <a16:creationId xmlns:a16="http://schemas.microsoft.com/office/drawing/2014/main" id="{A074070B-43F3-41A3-B301-8EFABAF7C2FD}"/>
              </a:ext>
            </a:extLst>
          </p:cNvPr>
          <p:cNvSpPr txBox="1">
            <a:spLocks/>
          </p:cNvSpPr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200000"/>
              </a:lnSpc>
              <a:spcBef>
                <a:spcPts val="0"/>
              </a:spcBef>
              <a:buSzPts val="2600"/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spcBef>
                <a:spcPts val="0"/>
              </a:spcBef>
              <a:buSzPts val="2600"/>
              <a:buFont typeface="+mj-lt"/>
              <a:buAutoNum type="arabicParenR"/>
            </a:pPr>
            <a:endParaRPr lang="en-US" dirty="0"/>
          </a:p>
          <a:p>
            <a:pPr marL="514350" indent="-514350">
              <a:lnSpc>
                <a:spcPct val="200000"/>
              </a:lnSpc>
              <a:spcBef>
                <a:spcPts val="0"/>
              </a:spcBef>
              <a:buSzPts val="2600"/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7" name="Google Shape;176;p15">
            <a:extLst>
              <a:ext uri="{FF2B5EF4-FFF2-40B4-BE49-F238E27FC236}">
                <a16:creationId xmlns:a16="http://schemas.microsoft.com/office/drawing/2014/main" id="{F23C2CE8-26AA-47D9-A331-1710C9E1D6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Exit Ticket Solutions</a:t>
            </a:r>
            <a:endParaRPr dirty="0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83871D1-37DD-4507-82FC-64CE932A7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189210"/>
              </p:ext>
            </p:extLst>
          </p:nvPr>
        </p:nvGraphicFramePr>
        <p:xfrm>
          <a:off x="1013883" y="1538772"/>
          <a:ext cx="599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94360" imgH="799920" progId="Equation.DSMT4">
                  <p:embed/>
                </p:oleObj>
              </mc:Choice>
              <mc:Fallback>
                <p:oleObj name="Equation" r:id="rId3" imgW="5994360" imgH="7999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83871D1-37DD-4507-82FC-64CE932A71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3883" y="1538772"/>
                        <a:ext cx="59944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24E624C-4C81-48F5-B7B5-16D9F127C4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694393"/>
              </p:ext>
            </p:extLst>
          </p:nvPr>
        </p:nvGraphicFramePr>
        <p:xfrm>
          <a:off x="1013883" y="2842353"/>
          <a:ext cx="5867401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67280" imgH="1993680" progId="Equation.DSMT4">
                  <p:embed/>
                </p:oleObj>
              </mc:Choice>
              <mc:Fallback>
                <p:oleObj name="Equation" r:id="rId5" imgW="5867280" imgH="1993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24E624C-4C81-48F5-B7B5-16D9F127C4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3883" y="2842353"/>
                        <a:ext cx="5867401" cy="199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Google Shape;170;p14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E3416AC1-3FAF-B9E0-1D28-A2B6E817886D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928432" y="400050"/>
            <a:ext cx="2758368" cy="1935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556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75;p15">
            <a:extLst>
              <a:ext uri="{FF2B5EF4-FFF2-40B4-BE49-F238E27FC236}">
                <a16:creationId xmlns:a16="http://schemas.microsoft.com/office/drawing/2014/main" id="{A074070B-43F3-41A3-B301-8EFABAF7C2FD}"/>
              </a:ext>
            </a:extLst>
          </p:cNvPr>
          <p:cNvSpPr txBox="1">
            <a:spLocks/>
          </p:cNvSpPr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200000"/>
              </a:lnSpc>
              <a:spcBef>
                <a:spcPts val="0"/>
              </a:spcBef>
              <a:buSzPts val="2600"/>
              <a:buFont typeface="+mj-lt"/>
              <a:buAutoNum type="arabicParenR" startAt="3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spcBef>
                <a:spcPts val="0"/>
              </a:spcBef>
              <a:buSzPts val="2600"/>
              <a:buFont typeface="+mj-lt"/>
              <a:buAutoNum type="arabicParenR" startAt="3"/>
            </a:pPr>
            <a:endParaRPr lang="en-US" dirty="0"/>
          </a:p>
          <a:p>
            <a:pPr marL="514350" indent="-514350">
              <a:lnSpc>
                <a:spcPct val="200000"/>
              </a:lnSpc>
              <a:spcBef>
                <a:spcPts val="0"/>
              </a:spcBef>
              <a:buSzPts val="2600"/>
              <a:buFont typeface="+mj-lt"/>
              <a:buAutoNum type="arabicParenR" startAt="3"/>
            </a:pPr>
            <a:r>
              <a:rPr lang="en-US" dirty="0"/>
              <a:t> </a:t>
            </a:r>
          </a:p>
        </p:txBody>
      </p:sp>
      <p:sp>
        <p:nvSpPr>
          <p:cNvPr id="7" name="Google Shape;176;p15">
            <a:extLst>
              <a:ext uri="{FF2B5EF4-FFF2-40B4-BE49-F238E27FC236}">
                <a16:creationId xmlns:a16="http://schemas.microsoft.com/office/drawing/2014/main" id="{F23C2CE8-26AA-47D9-A331-1710C9E1D6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Exit Ticket Solutions</a:t>
            </a:r>
            <a:endParaRPr dirty="0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83871D1-37DD-4507-82FC-64CE932A7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035862"/>
              </p:ext>
            </p:extLst>
          </p:nvPr>
        </p:nvGraphicFramePr>
        <p:xfrm>
          <a:off x="969963" y="3063875"/>
          <a:ext cx="65024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502320" imgH="1498320" progId="Equation.DSMT4">
                  <p:embed/>
                </p:oleObj>
              </mc:Choice>
              <mc:Fallback>
                <p:oleObj name="Equation" r:id="rId3" imgW="6502320" imgH="14983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83871D1-37DD-4507-82FC-64CE932A71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9963" y="3063875"/>
                        <a:ext cx="6502400" cy="149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92D10BB-5181-413A-8347-F68E947E72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547271"/>
              </p:ext>
            </p:extLst>
          </p:nvPr>
        </p:nvGraphicFramePr>
        <p:xfrm>
          <a:off x="1013883" y="1269483"/>
          <a:ext cx="3644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44640" imgH="952200" progId="Equation.DSMT4">
                  <p:embed/>
                </p:oleObj>
              </mc:Choice>
              <mc:Fallback>
                <p:oleObj name="Equation" r:id="rId5" imgW="3644640" imgH="952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92D10BB-5181-413A-8347-F68E947E7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3883" y="1269483"/>
                        <a:ext cx="36449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Google Shape;170;p14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EB251F8F-8219-2B60-8F1C-F96D8BEFA628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928432" y="400050"/>
            <a:ext cx="2758368" cy="1935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310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Matrix Operations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Matrices in Computer Graphics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How do we use matrices?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884139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Organize and represent data with matrices.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Perform operations with matrices, including scalar multiplication, addition, subtraction, and multiplication.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Matrices in Computer Graphics">
            <a:hlinkClick r:id="" action="ppaction://media"/>
            <a:extLst>
              <a:ext uri="{FF2B5EF4-FFF2-40B4-BE49-F238E27FC236}">
                <a16:creationId xmlns:a16="http://schemas.microsoft.com/office/drawing/2014/main" id="{82166554-B783-FC75-5FAA-1D989B86CD7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38181" y="1309688"/>
            <a:ext cx="6262715" cy="3538728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Matrices in Computer Graphics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Match each matrix with the data it represents.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your matches to answer the questions at the bottom of the Missing Information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100428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4497"/>
            <a:ext cx="8229600" cy="3578953"/>
          </a:xfrm>
        </p:spPr>
        <p:txBody>
          <a:bodyPr numCol="2"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B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C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D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A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Information Solutions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46127B8-EB65-4FC3-A741-27E1AF934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335896"/>
              </p:ext>
            </p:extLst>
          </p:nvPr>
        </p:nvGraphicFramePr>
        <p:xfrm>
          <a:off x="5064760" y="416941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291960" progId="Equation.DSMT4">
                  <p:embed/>
                </p:oleObj>
              </mc:Choice>
              <mc:Fallback>
                <p:oleObj name="Equation" r:id="rId2" imgW="863280" imgH="2919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46127B8-EB65-4FC3-A741-27E1AF9345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64760" y="4169410"/>
                        <a:ext cx="863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779A0F5-A883-423E-8611-D1906D2614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8536"/>
              </p:ext>
            </p:extLst>
          </p:nvPr>
        </p:nvGraphicFramePr>
        <p:xfrm>
          <a:off x="5032375" y="3302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291960" progId="Equation.DSMT4">
                  <p:embed/>
                </p:oleObj>
              </mc:Choice>
              <mc:Fallback>
                <p:oleObj name="Equation" r:id="rId4" imgW="92700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779A0F5-A883-423E-8611-D1906D2614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32375" y="3302000"/>
                        <a:ext cx="9271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1FF6EE5-792D-421D-8244-3E799BF65F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533373"/>
              </p:ext>
            </p:extLst>
          </p:nvPr>
        </p:nvGraphicFramePr>
        <p:xfrm>
          <a:off x="5064125" y="2423160"/>
          <a:ext cx="86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304560" progId="Equation.DSMT4">
                  <p:embed/>
                </p:oleObj>
              </mc:Choice>
              <mc:Fallback>
                <p:oleObj name="Equation" r:id="rId6" imgW="863280" imgH="304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1FF6EE5-792D-421D-8244-3E799BF65F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64125" y="2423160"/>
                        <a:ext cx="863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97D36AF-8B50-41A4-84FD-D58A0BF9E5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16820"/>
              </p:ext>
            </p:extLst>
          </p:nvPr>
        </p:nvGraphicFramePr>
        <p:xfrm>
          <a:off x="5064125" y="1543050"/>
          <a:ext cx="86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80" imgH="304560" progId="Equation.DSMT4">
                  <p:embed/>
                </p:oleObj>
              </mc:Choice>
              <mc:Fallback>
                <p:oleObj name="Equation" r:id="rId8" imgW="863280" imgH="304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97D36AF-8B50-41A4-84FD-D58A0BF9E5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64125" y="1543050"/>
                        <a:ext cx="863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447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136589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Apply what you have learned about matrix operations to answer the questions on the Problem Solved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Solved</a:t>
            </a:r>
          </a:p>
        </p:txBody>
      </p:sp>
    </p:spTree>
    <p:extLst>
      <p:ext uri="{BB962C8B-B14F-4D97-AF65-F5344CB8AC3E}">
        <p14:creationId xmlns:p14="http://schemas.microsoft.com/office/powerpoint/2010/main" val="117363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5198</TotalTime>
  <Words>378</Words>
  <Application>Microsoft Office PowerPoint</Application>
  <PresentationFormat>On-screen Show (16:9)</PresentationFormat>
  <Paragraphs>62</Paragraphs>
  <Slides>19</Slides>
  <Notes>6</Notes>
  <HiddenSlides>2</HiddenSlides>
  <MMClips>2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Matrix Operations</vt:lpstr>
      <vt:lpstr>Essential Question</vt:lpstr>
      <vt:lpstr>Lesson Objectives</vt:lpstr>
      <vt:lpstr>Matrices in Computer Graphics</vt:lpstr>
      <vt:lpstr>Missing Information</vt:lpstr>
      <vt:lpstr>Missing Information Solutions</vt:lpstr>
      <vt:lpstr>Guided Notes</vt:lpstr>
      <vt:lpstr>Problem Solved</vt:lpstr>
      <vt:lpstr>Problem Solved Solutions</vt:lpstr>
      <vt:lpstr>Problem Solved Solutions</vt:lpstr>
      <vt:lpstr>How Graphics Work</vt:lpstr>
      <vt:lpstr>Guided Notes</vt:lpstr>
      <vt:lpstr>Transformation Matrices</vt:lpstr>
      <vt:lpstr>Transformation Matrices</vt:lpstr>
      <vt:lpstr>Transformation Matrices: GeoGebra</vt:lpstr>
      <vt:lpstr>Exit Ticket</vt:lpstr>
      <vt:lpstr>Exit Ticket Solutions</vt:lpstr>
      <vt:lpstr>Exit Ticket Solutions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Matrix Operations</dc:title>
  <dc:creator>K20 Center</dc:creator>
  <cp:lastModifiedBy>Daniella Peters</cp:lastModifiedBy>
  <cp:revision>16</cp:revision>
  <dcterms:created xsi:type="dcterms:W3CDTF">2022-01-21T16:51:23Z</dcterms:created>
  <dcterms:modified xsi:type="dcterms:W3CDTF">2022-07-21T21:37:51Z</dcterms:modified>
</cp:coreProperties>
</file>