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7" r:id="rId2"/>
    <p:sldId id="256" r:id="rId3"/>
    <p:sldId id="271" r:id="rId4"/>
    <p:sldId id="272" r:id="rId5"/>
    <p:sldId id="273" r:id="rId6"/>
    <p:sldId id="278" r:id="rId7"/>
    <p:sldId id="279" r:id="rId8"/>
    <p:sldId id="280" r:id="rId9"/>
    <p:sldId id="286" r:id="rId10"/>
    <p:sldId id="281" r:id="rId11"/>
    <p:sldId id="275" r:id="rId12"/>
    <p:sldId id="284" r:id="rId13"/>
    <p:sldId id="285" r:id="rId14"/>
    <p:sldId id="26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54" autoAdjust="0"/>
    <p:restoredTop sz="94620"/>
  </p:normalViewPr>
  <p:slideViewPr>
    <p:cSldViewPr>
      <p:cViewPr varScale="1">
        <p:scale>
          <a:sx n="80" d="100"/>
          <a:sy n="80" d="100"/>
        </p:scale>
        <p:origin x="1320"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91332" y="1335963"/>
            <a:ext cx="2548128" cy="4163722"/>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woColTx" type="twoColTx">
  <p:cSld name="twoColTx">
    <p:spTree>
      <p:nvGrpSpPr>
        <p:cNvPr id="1" name="Shape 19"/>
        <p:cNvGrpSpPr/>
        <p:nvPr/>
      </p:nvGrpSpPr>
      <p:grpSpPr>
        <a:xfrm>
          <a:off x="0" y="0"/>
          <a:ext cx="0" cy="0"/>
          <a:chOff x="0" y="0"/>
          <a:chExt cx="0" cy="0"/>
        </a:xfrm>
      </p:grpSpPr>
      <p:sp>
        <p:nvSpPr>
          <p:cNvPr id="22" name="Shape 22"/>
          <p:cNvSpPr txBox="1">
            <a:spLocks noGrp="1"/>
          </p:cNvSpPr>
          <p:nvPr>
            <p:ph type="title"/>
          </p:nvPr>
        </p:nvSpPr>
        <p:spPr>
          <a:xfrm>
            <a:off x="457200" y="274637"/>
            <a:ext cx="8229600" cy="1143000"/>
          </a:xfrm>
          <a:prstGeom prst="rect">
            <a:avLst/>
          </a:prstGeom>
          <a:noFill/>
          <a:ln>
            <a:noFill/>
          </a:ln>
        </p:spPr>
        <p:txBody>
          <a:bodyPr lIns="91421" tIns="91421" rIns="91421" bIns="91421" anchor="ctr" anchorCtr="0"/>
          <a:lstStyle>
            <a:lvl1pPr algn="l" rtl="0">
              <a:spcBef>
                <a:spcPts val="0"/>
              </a:spcBef>
              <a:buSzPct val="100000"/>
              <a:buFont typeface="Georgia"/>
              <a:buNone/>
              <a:defRPr sz="4800" b="0">
                <a:solidFill>
                  <a:srgbClr val="991B1E"/>
                </a:solidFill>
                <a:latin typeface="Calibri"/>
                <a:ea typeface="Georgia"/>
                <a:cs typeface="Calibri"/>
                <a:sym typeface="Georgia"/>
              </a:defRPr>
            </a:lvl1pPr>
            <a:lvl2pPr algn="l" rtl="0">
              <a:spcBef>
                <a:spcPts val="0"/>
              </a:spcBef>
              <a:buSzPct val="100000"/>
              <a:buFont typeface="Georgia"/>
              <a:buNone/>
              <a:defRPr sz="4800" b="0">
                <a:solidFill>
                  <a:schemeClr val="lt1"/>
                </a:solidFill>
                <a:latin typeface="Georgia"/>
                <a:ea typeface="Georgia"/>
                <a:cs typeface="Georgia"/>
                <a:sym typeface="Georgia"/>
              </a:defRPr>
            </a:lvl2pPr>
            <a:lvl3pPr algn="l" rtl="0">
              <a:spcBef>
                <a:spcPts val="0"/>
              </a:spcBef>
              <a:buSzPct val="100000"/>
              <a:buFont typeface="Georgia"/>
              <a:buNone/>
              <a:defRPr sz="4800" b="0">
                <a:solidFill>
                  <a:schemeClr val="lt1"/>
                </a:solidFill>
                <a:latin typeface="Georgia"/>
                <a:ea typeface="Georgia"/>
                <a:cs typeface="Georgia"/>
                <a:sym typeface="Georgia"/>
              </a:defRPr>
            </a:lvl3pPr>
            <a:lvl4pPr algn="l" rtl="0">
              <a:spcBef>
                <a:spcPts val="0"/>
              </a:spcBef>
              <a:buSzPct val="100000"/>
              <a:buFont typeface="Georgia"/>
              <a:buNone/>
              <a:defRPr sz="4800" b="0">
                <a:solidFill>
                  <a:schemeClr val="lt1"/>
                </a:solidFill>
                <a:latin typeface="Georgia"/>
                <a:ea typeface="Georgia"/>
                <a:cs typeface="Georgia"/>
                <a:sym typeface="Georgia"/>
              </a:defRPr>
            </a:lvl4pPr>
            <a:lvl5pPr algn="l" rtl="0">
              <a:spcBef>
                <a:spcPts val="0"/>
              </a:spcBef>
              <a:buSzPct val="100000"/>
              <a:buFont typeface="Georgia"/>
              <a:buNone/>
              <a:defRPr sz="4800" b="0">
                <a:solidFill>
                  <a:schemeClr val="lt1"/>
                </a:solidFill>
                <a:latin typeface="Georgia"/>
                <a:ea typeface="Georgia"/>
                <a:cs typeface="Georgia"/>
                <a:sym typeface="Georgia"/>
              </a:defRPr>
            </a:lvl5pPr>
            <a:lvl6pPr algn="l" rtl="0">
              <a:spcBef>
                <a:spcPts val="0"/>
              </a:spcBef>
              <a:buSzPct val="100000"/>
              <a:buFont typeface="Georgia"/>
              <a:buNone/>
              <a:defRPr sz="4800" b="0">
                <a:solidFill>
                  <a:schemeClr val="lt1"/>
                </a:solidFill>
                <a:latin typeface="Georgia"/>
                <a:ea typeface="Georgia"/>
                <a:cs typeface="Georgia"/>
                <a:sym typeface="Georgia"/>
              </a:defRPr>
            </a:lvl6pPr>
            <a:lvl7pPr algn="l" rtl="0">
              <a:spcBef>
                <a:spcPts val="0"/>
              </a:spcBef>
              <a:buSzPct val="100000"/>
              <a:buFont typeface="Georgia"/>
              <a:buNone/>
              <a:defRPr sz="4800" b="0">
                <a:solidFill>
                  <a:schemeClr val="lt1"/>
                </a:solidFill>
                <a:latin typeface="Georgia"/>
                <a:ea typeface="Georgia"/>
                <a:cs typeface="Georgia"/>
                <a:sym typeface="Georgia"/>
              </a:defRPr>
            </a:lvl7pPr>
            <a:lvl8pPr algn="l" rtl="0">
              <a:spcBef>
                <a:spcPts val="0"/>
              </a:spcBef>
              <a:buSzPct val="100000"/>
              <a:buFont typeface="Georgia"/>
              <a:buNone/>
              <a:defRPr sz="4800" b="0">
                <a:solidFill>
                  <a:schemeClr val="lt1"/>
                </a:solidFill>
                <a:latin typeface="Georgia"/>
                <a:ea typeface="Georgia"/>
                <a:cs typeface="Georgia"/>
                <a:sym typeface="Georgia"/>
              </a:defRPr>
            </a:lvl8pPr>
            <a:lvl9pPr algn="l" rtl="0">
              <a:spcBef>
                <a:spcPts val="0"/>
              </a:spcBef>
              <a:buSzPct val="100000"/>
              <a:buFont typeface="Georgia"/>
              <a:buNone/>
              <a:defRPr sz="4800" b="0">
                <a:solidFill>
                  <a:schemeClr val="lt1"/>
                </a:solidFill>
                <a:latin typeface="Georgia"/>
                <a:ea typeface="Georgia"/>
                <a:cs typeface="Georgia"/>
                <a:sym typeface="Georgia"/>
              </a:defRPr>
            </a:lvl9pPr>
          </a:lstStyle>
          <a:p>
            <a:r>
              <a:rPr lang="en-US"/>
              <a:t>Click to edit Master title style</a:t>
            </a:r>
            <a:endParaRPr lang="en-US" dirty="0"/>
          </a:p>
        </p:txBody>
      </p:sp>
      <p:sp>
        <p:nvSpPr>
          <p:cNvPr id="23" name="Shape 23"/>
          <p:cNvSpPr txBox="1">
            <a:spLocks noGrp="1"/>
          </p:cNvSpPr>
          <p:nvPr>
            <p:ph type="body" idx="1"/>
          </p:nvPr>
        </p:nvSpPr>
        <p:spPr>
          <a:xfrm>
            <a:off x="457200" y="1600200"/>
            <a:ext cx="3994500" cy="4967700"/>
          </a:xfrm>
          <a:prstGeom prst="rect">
            <a:avLst/>
          </a:prstGeom>
          <a:noFill/>
          <a:ln>
            <a:noFill/>
          </a:ln>
        </p:spPr>
        <p:txBody>
          <a:bodyPr lIns="91421" tIns="91421" rIns="91421" bIns="91421"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pPr lvl="0"/>
            <a:r>
              <a:rPr lang="en-US"/>
              <a:t>Click to edit Master text styles</a:t>
            </a:r>
          </a:p>
        </p:txBody>
      </p:sp>
      <p:sp>
        <p:nvSpPr>
          <p:cNvPr id="25" name="Shape 25"/>
          <p:cNvSpPr txBox="1">
            <a:spLocks noGrp="1"/>
          </p:cNvSpPr>
          <p:nvPr>
            <p:ph type="body" idx="2"/>
          </p:nvPr>
        </p:nvSpPr>
        <p:spPr>
          <a:xfrm>
            <a:off x="4692274" y="1600200"/>
            <a:ext cx="3994500" cy="4967700"/>
          </a:xfrm>
          <a:prstGeom prst="rect">
            <a:avLst/>
          </a:prstGeom>
          <a:noFill/>
          <a:ln>
            <a:noFill/>
          </a:ln>
        </p:spPr>
        <p:txBody>
          <a:bodyPr lIns="91421" tIns="91421" rIns="91421" bIns="91421"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chemeClr val="accent4"/>
            </a:gs>
            <a:gs pos="85000">
              <a:schemeClr val="accent6"/>
            </a:gs>
          </a:gsLst>
          <a:lin ang="16200000" scaled="0"/>
          <a:tileRect/>
        </a:gradFill>
        <a:effectLst/>
      </p:bgPr>
    </p:bg>
    <p:spTree>
      <p:nvGrpSpPr>
        <p:cNvPr id="1" name=""/>
        <p:cNvGrpSpPr/>
        <p:nvPr/>
      </p:nvGrpSpPr>
      <p:grpSpPr>
        <a:xfrm>
          <a:off x="0" y="0"/>
          <a:ext cx="0" cy="0"/>
          <a:chOff x="0" y="0"/>
          <a:chExt cx="0" cy="0"/>
        </a:xfrm>
      </p:grpSpPr>
      <p:sp>
        <p:nvSpPr>
          <p:cNvPr id="9" name="Title 8"/>
          <p:cNvSpPr>
            <a:spLocks noGrp="1"/>
          </p:cNvSpPr>
          <p:nvPr>
            <p:ph type="ctrTitle" hasCustomPrompt="1"/>
          </p:nvPr>
        </p:nvSpPr>
        <p:spPr>
          <a:xfrm>
            <a:off x="533400" y="1371600"/>
            <a:ext cx="7851648" cy="1828800"/>
          </a:xfrm>
          <a:ln>
            <a:noFill/>
          </a:ln>
        </p:spPr>
        <p:txBody>
          <a:bodyPr vert="horz" tIns="0" rIns="18287"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600" b="0">
                <a:ln>
                  <a:noFill/>
                </a:ln>
                <a:solidFill>
                  <a:schemeClr val="tx1"/>
                </a:solidFill>
                <a:effectLst/>
                <a:latin typeface="+mj-lt"/>
                <a:ea typeface="+mj-ea"/>
                <a:cs typeface="+mj-cs"/>
              </a:defRPr>
            </a:lvl1pPr>
          </a:lstStyle>
          <a:p>
            <a:r>
              <a:rPr kumimoji="0" lang="en-US" dirty="0"/>
              <a:t>CLICK TO EDIT MASTER TITLE STYLE</a:t>
            </a:r>
          </a:p>
        </p:txBody>
      </p:sp>
      <p:sp>
        <p:nvSpPr>
          <p:cNvPr id="17" name="Subtitle 16"/>
          <p:cNvSpPr>
            <a:spLocks noGrp="1"/>
          </p:cNvSpPr>
          <p:nvPr>
            <p:ph type="subTitle" idx="1"/>
          </p:nvPr>
        </p:nvSpPr>
        <p:spPr>
          <a:xfrm>
            <a:off x="533400" y="3228536"/>
            <a:ext cx="7854696" cy="1752600"/>
          </a:xfrm>
        </p:spPr>
        <p:txBody>
          <a:bodyPr lIns="0" rIns="18287"/>
          <a:lstStyle>
            <a:lvl1pPr marL="0" marR="45718" indent="0" algn="l">
              <a:buNone/>
              <a:defRPr>
                <a:solidFill>
                  <a:schemeClr val="tx1"/>
                </a:solidFill>
                <a:latin typeface="Calibri"/>
                <a:cs typeface="Calibri"/>
              </a:defRPr>
            </a:lvl1pPr>
            <a:lvl2pPr marL="457177" indent="0" algn="ctr">
              <a:buNone/>
            </a:lvl2pPr>
            <a:lvl3pPr marL="914353" indent="0" algn="ctr">
              <a:buNone/>
            </a:lvl3pPr>
            <a:lvl4pPr marL="1371530" indent="0" algn="ctr">
              <a:buNone/>
            </a:lvl4pPr>
            <a:lvl5pPr marL="1828706" indent="0" algn="ctr">
              <a:buNone/>
            </a:lvl5pPr>
            <a:lvl6pPr marL="2285883" indent="0" algn="ctr">
              <a:buNone/>
            </a:lvl6pPr>
            <a:lvl7pPr marL="2743060" indent="0" algn="ctr">
              <a:buNone/>
            </a:lvl7pPr>
            <a:lvl8pPr marL="3200236" indent="0" algn="ctr">
              <a:buNone/>
            </a:lvl8pPr>
            <a:lvl9pPr marL="3657413" indent="0" algn="ctr">
              <a:buNone/>
            </a:lvl9pPr>
          </a:lstStyle>
          <a:p>
            <a:r>
              <a:rPr kumimoji="0" lang="en-US"/>
              <a:t>Click to edit Master subtitle style</a:t>
            </a:r>
            <a:endParaRPr kumimoji="0" lang="en-US"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kumimoji="0" lang="en-US" dirty="0"/>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Pr>
        <a:gradFill flip="none" rotWithShape="1">
          <a:gsLst>
            <a:gs pos="0">
              <a:srgbClr val="659298"/>
            </a:gs>
            <a:gs pos="100000">
              <a:srgbClr val="4E6F74"/>
            </a:gs>
          </a:gsLst>
          <a:lin ang="1596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odyPr>
          <a:lstStyle>
            <a:lvl1pPr algn="l" rtl="0">
              <a:spcBef>
                <a:spcPct val="0"/>
              </a:spcBef>
              <a:buNone/>
              <a:defRPr lang="en-US" sz="5600" b="0" cap="none" baseline="0" dirty="0">
                <a:ln w="635">
                  <a:noFill/>
                </a:ln>
                <a:solidFill>
                  <a:srgbClr val="FFFFFF"/>
                </a:solidFill>
                <a:effectLst/>
                <a:latin typeface="+mj-lt"/>
                <a:ea typeface="+mj-ea"/>
                <a:cs typeface="+mj-cs"/>
              </a:defRPr>
            </a:lvl1pPr>
          </a:lstStyle>
          <a:p>
            <a:r>
              <a:rPr kumimoji="0" lang="en-US" dirty="0"/>
              <a:t>CLICK TO EDIT MASTER TITLE STYLE</a:t>
            </a:r>
          </a:p>
        </p:txBody>
      </p:sp>
      <p:sp>
        <p:nvSpPr>
          <p:cNvPr id="3" name="Text Placeholder 2"/>
          <p:cNvSpPr>
            <a:spLocks noGrp="1"/>
          </p:cNvSpPr>
          <p:nvPr>
            <p:ph type="body" idx="1"/>
          </p:nvPr>
        </p:nvSpPr>
        <p:spPr>
          <a:xfrm>
            <a:off x="530352" y="2704664"/>
            <a:ext cx="7772400" cy="1509712"/>
          </a:xfrm>
        </p:spPr>
        <p:txBody>
          <a:bodyPr lIns="45718" rIns="45718"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704088"/>
            <a:ext cx="8229600" cy="1143000"/>
          </a:xfrm>
        </p:spPr>
        <p:txBody>
          <a:bodyPr/>
          <a:lstStyle/>
          <a:p>
            <a:r>
              <a:rPr kumimoji="0" lang="en-US" dirty="0"/>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704088"/>
            <a:ext cx="8229600" cy="1143000"/>
          </a:xfrm>
        </p:spPr>
        <p:txBody>
          <a:bodyPr tIns="45718" anchor="b"/>
          <a:lstStyle>
            <a:lvl1pPr>
              <a:defRPr/>
            </a:lvl1pPr>
          </a:lstStyle>
          <a:p>
            <a:r>
              <a:rPr kumimoji="0" lang="en-US" dirty="0"/>
              <a:t>CLICK TO EDIT MASTER TITLE STYLE</a:t>
            </a:r>
          </a:p>
        </p:txBody>
      </p:sp>
      <p:sp>
        <p:nvSpPr>
          <p:cNvPr id="3" name="Text Placeholder 2"/>
          <p:cNvSpPr>
            <a:spLocks noGrp="1"/>
          </p:cNvSpPr>
          <p:nvPr>
            <p:ph type="body" idx="1"/>
          </p:nvPr>
        </p:nvSpPr>
        <p:spPr>
          <a:xfrm>
            <a:off x="457200" y="1855248"/>
            <a:ext cx="4040188" cy="659352"/>
          </a:xfrm>
        </p:spPr>
        <p:txBody>
          <a:bodyPr lIns="45718" tIns="0" rIns="45718"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1859758"/>
            <a:ext cx="4041775" cy="654843"/>
          </a:xfrm>
        </p:spPr>
        <p:txBody>
          <a:bodyPr lIns="45718" tIns="0" rIns="45718"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6"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704088"/>
            <a:ext cx="8305800" cy="1143000"/>
          </a:xfrm>
        </p:spPr>
        <p:txBody>
          <a:bodyPr vert="horz" tIns="45718"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dirty="0"/>
              <a:t>CLICK TO EDIT MASTER TITLE STYLE</a:t>
            </a:r>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137066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4" name="Content Placeholder 3"/>
          <p:cNvSpPr>
            <a:spLocks noGrp="1"/>
          </p:cNvSpPr>
          <p:nvPr>
            <p:ph sz="half" idx="1" hasCustomPrompt="1"/>
          </p:nvPr>
        </p:nvSpPr>
        <p:spPr>
          <a:xfrm>
            <a:off x="3575050" y="1905000"/>
            <a:ext cx="5111750" cy="4343400"/>
          </a:xfrm>
        </p:spPr>
        <p:txBody>
          <a:bodyPr tIns="0"/>
          <a:lstStyle>
            <a:lvl1pPr marL="0" indent="0">
              <a:buNone/>
              <a:defRPr sz="2800" baseline="0"/>
            </a:lvl1pPr>
            <a:lvl2pPr>
              <a:defRPr sz="2600"/>
            </a:lvl2pPr>
            <a:lvl3pPr>
              <a:defRPr sz="2400"/>
            </a:lvl3pPr>
            <a:lvl4pPr>
              <a:defRPr sz="2000"/>
            </a:lvl4pPr>
            <a:lvl5pPr>
              <a:defRPr sz="1800"/>
            </a:lvl5pPr>
          </a:lstStyle>
          <a:p>
            <a:pPr lvl="0" eaLnBrk="1" latinLnBrk="0" hangingPunct="1"/>
            <a:r>
              <a:rPr kumimoji="0" lang="en-US" dirty="0"/>
              <a:t>[place photo or chart here]</a:t>
            </a:r>
          </a:p>
        </p:txBody>
      </p:sp>
      <p:sp>
        <p:nvSpPr>
          <p:cNvPr id="8" name="Title 1"/>
          <p:cNvSpPr>
            <a:spLocks noGrp="1"/>
          </p:cNvSpPr>
          <p:nvPr>
            <p:ph type="title" hasCustomPrompt="1"/>
          </p:nvPr>
        </p:nvSpPr>
        <p:spPr>
          <a:xfrm>
            <a:off x="457200" y="704088"/>
            <a:ext cx="8229600" cy="1143000"/>
          </a:xfrm>
        </p:spPr>
        <p:txBody>
          <a:bodyPr tIns="45718" anchor="b"/>
          <a:lstStyle>
            <a:lvl1pPr>
              <a:defRPr/>
            </a:lvl1pPr>
          </a:lstStyle>
          <a:p>
            <a:r>
              <a:rPr kumimoji="0" lang="en-US" dirty="0"/>
              <a:t>CLICK TO EDIT MASTER TITLE STYLE</a:t>
            </a:r>
          </a:p>
        </p:txBody>
      </p:sp>
      <p:sp>
        <p:nvSpPr>
          <p:cNvPr id="9" name="Content Placeholder 4"/>
          <p:cNvSpPr>
            <a:spLocks noGrp="1"/>
          </p:cNvSpPr>
          <p:nvPr>
            <p:ph sz="quarter" idx="2"/>
          </p:nvPr>
        </p:nvSpPr>
        <p:spPr>
          <a:xfrm>
            <a:off x="457200" y="1905000"/>
            <a:ext cx="3124200" cy="434340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FF"/>
            </a:gs>
            <a:gs pos="100000">
              <a:schemeClr val="bg1">
                <a:lumMod val="85000"/>
              </a:schemeClr>
            </a:gs>
          </a:gsLst>
          <a:lin ang="5640000" scaled="0"/>
          <a:tileRect/>
        </a:gradFill>
        <a:effectLst/>
      </p:bgPr>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457200" y="704088"/>
            <a:ext cx="8229600" cy="1143000"/>
          </a:xfrm>
          <a:prstGeom prst="rect">
            <a:avLst/>
          </a:prstGeom>
        </p:spPr>
        <p:txBody>
          <a:bodyPr vert="horz" lIns="0" tIns="45718" rIns="0" bIns="0" anchor="b">
            <a:normAutofit/>
          </a:bodyPr>
          <a:lstStyle/>
          <a:p>
            <a:r>
              <a:rPr kumimoji="0" lang="en-US"/>
              <a:t>Click to edit Master title style</a:t>
            </a:r>
            <a:endParaRPr kumimoji="0" lang="en-US" dirty="0"/>
          </a:p>
        </p:txBody>
      </p:sp>
      <p:sp>
        <p:nvSpPr>
          <p:cNvPr id="30" name="Text Placeholder 29"/>
          <p:cNvSpPr>
            <a:spLocks noGrp="1"/>
          </p:cNvSpPr>
          <p:nvPr>
            <p:ph type="body" idx="1"/>
          </p:nvPr>
        </p:nvSpPr>
        <p:spPr>
          <a:xfrm>
            <a:off x="457200" y="1935480"/>
            <a:ext cx="8229600" cy="4389120"/>
          </a:xfrm>
          <a:prstGeom prst="rect">
            <a:avLst/>
          </a:prstGeom>
        </p:spPr>
        <p:txBody>
          <a:bodyPr vert="horz" lIns="91435" tIns="45718" rIns="91435" bIns="45718">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Tree>
  </p:cSld>
  <p:clrMap bg1="lt1" tx1="dk1" bg2="lt2" tx2="dk2" accent1="accent1" accent2="accent2" accent3="accent3" accent4="accent4" accent5="accent5" accent6="accent6" hlink="hlink" folHlink="folHlink"/>
  <p:sldLayoutIdLst>
    <p:sldLayoutId id="2147483679" r:id="rId1"/>
    <p:sldLayoutId id="2147483673" r:id="rId2"/>
    <p:sldLayoutId id="2147483674" r:id="rId3"/>
    <p:sldLayoutId id="2147483675" r:id="rId4"/>
    <p:sldLayoutId id="2147483676" r:id="rId5"/>
    <p:sldLayoutId id="2147483677" r:id="rId6"/>
    <p:sldLayoutId id="2147483678" r:id="rId7"/>
    <p:sldLayoutId id="2147483682" r:id="rId8"/>
    <p:sldLayoutId id="2147483680" r:id="rId9"/>
    <p:sldLayoutId id="2147483681" r:id="rId10"/>
  </p:sldLayoutIdLst>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xStyles>
    <p:titleStyle>
      <a:lvl1pPr algn="l" rtl="0" eaLnBrk="1" latinLnBrk="0" hangingPunct="1">
        <a:spcBef>
          <a:spcPct val="0"/>
        </a:spcBef>
        <a:buNone/>
        <a:defRPr kumimoji="0" sz="5000" b="0" kern="1200">
          <a:ln>
            <a:noFill/>
          </a:ln>
          <a:solidFill>
            <a:schemeClr val="accent4"/>
          </a:solidFill>
          <a:effectLst/>
          <a:latin typeface="+mj-lt"/>
          <a:ea typeface="+mj-ea"/>
          <a:cs typeface="+mj-cs"/>
        </a:defRPr>
      </a:lvl1pPr>
    </p:titleStyle>
    <p:bodyStyle>
      <a:lvl1pPr marL="274306" indent="-274306" algn="l" rtl="0" eaLnBrk="1" latinLnBrk="0" hangingPunct="1">
        <a:spcBef>
          <a:spcPct val="20000"/>
        </a:spcBef>
        <a:buClr>
          <a:schemeClr val="accent3"/>
        </a:buClr>
        <a:buSzPct val="95000"/>
        <a:buFont typeface="Wingdings 2"/>
        <a:buChar char=""/>
        <a:defRPr kumimoji="0" sz="2600" kern="1200">
          <a:solidFill>
            <a:schemeClr val="tx1"/>
          </a:solidFill>
          <a:latin typeface="Calibri"/>
          <a:ea typeface="+mn-ea"/>
          <a:cs typeface="Calibri"/>
        </a:defRPr>
      </a:lvl1pPr>
      <a:lvl2pPr marL="640047" indent="-246875" algn="l" rtl="0" eaLnBrk="1" latinLnBrk="0" hangingPunct="1">
        <a:spcBef>
          <a:spcPct val="20000"/>
        </a:spcBef>
        <a:buClr>
          <a:schemeClr val="accent1"/>
        </a:buClr>
        <a:buSzPct val="85000"/>
        <a:buFont typeface="Wingdings 2"/>
        <a:buChar char=""/>
        <a:defRPr kumimoji="0" sz="2400" kern="1200">
          <a:solidFill>
            <a:schemeClr val="tx1"/>
          </a:solidFill>
          <a:latin typeface="Calibri"/>
          <a:ea typeface="+mn-ea"/>
          <a:cs typeface="Calibri"/>
        </a:defRPr>
      </a:lvl2pPr>
      <a:lvl3pPr marL="914353" indent="-246875" algn="l" rtl="0" eaLnBrk="1" latinLnBrk="0" hangingPunct="1">
        <a:spcBef>
          <a:spcPct val="20000"/>
        </a:spcBef>
        <a:buClr>
          <a:schemeClr val="accent2"/>
        </a:buClr>
        <a:buSzPct val="70000"/>
        <a:buFont typeface="Wingdings 2"/>
        <a:buChar char=""/>
        <a:defRPr kumimoji="0" sz="2100" kern="1200">
          <a:solidFill>
            <a:schemeClr val="tx1"/>
          </a:solidFill>
          <a:latin typeface="Calibri"/>
          <a:ea typeface="+mn-ea"/>
          <a:cs typeface="Calibri"/>
        </a:defRPr>
      </a:lvl3pPr>
      <a:lvl4pPr marL="1188659" indent="-210301" algn="l" rtl="0" eaLnBrk="1" latinLnBrk="0" hangingPunct="1">
        <a:spcBef>
          <a:spcPct val="20000"/>
        </a:spcBef>
        <a:buClr>
          <a:schemeClr val="accent3"/>
        </a:buClr>
        <a:buSzPct val="65000"/>
        <a:buFont typeface="Wingdings 2"/>
        <a:buChar char=""/>
        <a:defRPr kumimoji="0" sz="2000" kern="1200">
          <a:solidFill>
            <a:schemeClr val="tx1"/>
          </a:solidFill>
          <a:latin typeface="Calibri"/>
          <a:ea typeface="+mn-ea"/>
          <a:cs typeface="Calibri"/>
        </a:defRPr>
      </a:lvl4pPr>
      <a:lvl5pPr marL="1462965" indent="-210301" algn="l" rtl="0" eaLnBrk="1" latinLnBrk="0" hangingPunct="1">
        <a:spcBef>
          <a:spcPct val="20000"/>
        </a:spcBef>
        <a:buClr>
          <a:schemeClr val="accent4"/>
        </a:buClr>
        <a:buSzPct val="65000"/>
        <a:buFont typeface="Wingdings 2"/>
        <a:buChar char=""/>
        <a:defRPr kumimoji="0" sz="2000" kern="1200">
          <a:solidFill>
            <a:schemeClr val="tx1"/>
          </a:solidFill>
          <a:latin typeface="Calibri"/>
          <a:ea typeface="+mn-ea"/>
          <a:cs typeface="Calibri"/>
        </a:defRPr>
      </a:lvl5pPr>
      <a:lvl6pPr marL="1737271" indent="-210301"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141" indent="-182871"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448" indent="-182871"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754" indent="-182871"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177" algn="l" rtl="0" eaLnBrk="1" latinLnBrk="0" hangingPunct="1">
        <a:defRPr kumimoji="0" kern="1200">
          <a:solidFill>
            <a:schemeClr val="tx1"/>
          </a:solidFill>
          <a:latin typeface="+mn-lt"/>
          <a:ea typeface="+mn-ea"/>
          <a:cs typeface="+mn-cs"/>
        </a:defRPr>
      </a:lvl2pPr>
      <a:lvl3pPr marL="914353" algn="l" rtl="0" eaLnBrk="1" latinLnBrk="0" hangingPunct="1">
        <a:defRPr kumimoji="0" kern="1200">
          <a:solidFill>
            <a:schemeClr val="tx1"/>
          </a:solidFill>
          <a:latin typeface="+mn-lt"/>
          <a:ea typeface="+mn-ea"/>
          <a:cs typeface="+mn-cs"/>
        </a:defRPr>
      </a:lvl3pPr>
      <a:lvl4pPr marL="1371530" algn="l" rtl="0" eaLnBrk="1" latinLnBrk="0" hangingPunct="1">
        <a:defRPr kumimoji="0" kern="1200">
          <a:solidFill>
            <a:schemeClr val="tx1"/>
          </a:solidFill>
          <a:latin typeface="+mn-lt"/>
          <a:ea typeface="+mn-ea"/>
          <a:cs typeface="+mn-cs"/>
        </a:defRPr>
      </a:lvl4pPr>
      <a:lvl5pPr marL="1828706" algn="l" rtl="0" eaLnBrk="1" latinLnBrk="0" hangingPunct="1">
        <a:defRPr kumimoji="0" kern="1200">
          <a:solidFill>
            <a:schemeClr val="tx1"/>
          </a:solidFill>
          <a:latin typeface="+mn-lt"/>
          <a:ea typeface="+mn-ea"/>
          <a:cs typeface="+mn-cs"/>
        </a:defRPr>
      </a:lvl5pPr>
      <a:lvl6pPr marL="2285883" algn="l" rtl="0" eaLnBrk="1" latinLnBrk="0" hangingPunct="1">
        <a:defRPr kumimoji="0" kern="1200">
          <a:solidFill>
            <a:schemeClr val="tx1"/>
          </a:solidFill>
          <a:latin typeface="+mn-lt"/>
          <a:ea typeface="+mn-ea"/>
          <a:cs typeface="+mn-cs"/>
        </a:defRPr>
      </a:lvl6pPr>
      <a:lvl7pPr marL="2743060" algn="l" rtl="0" eaLnBrk="1" latinLnBrk="0" hangingPunct="1">
        <a:defRPr kumimoji="0" kern="1200">
          <a:solidFill>
            <a:schemeClr val="tx1"/>
          </a:solidFill>
          <a:latin typeface="+mn-lt"/>
          <a:ea typeface="+mn-ea"/>
          <a:cs typeface="+mn-cs"/>
        </a:defRPr>
      </a:lvl7pPr>
      <a:lvl8pPr marL="3200236" algn="l" rtl="0" eaLnBrk="1" latinLnBrk="0" hangingPunct="1">
        <a:defRPr kumimoji="0" kern="1200">
          <a:solidFill>
            <a:schemeClr val="tx1"/>
          </a:solidFill>
          <a:latin typeface="+mn-lt"/>
          <a:ea typeface="+mn-ea"/>
          <a:cs typeface="+mn-cs"/>
        </a:defRPr>
      </a:lvl8pPr>
      <a:lvl9pPr marL="3657413"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5646389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D1A18-31DA-4968-9DB4-3CDCB836776F}"/>
              </a:ext>
            </a:extLst>
          </p:cNvPr>
          <p:cNvSpPr>
            <a:spLocks noGrp="1"/>
          </p:cNvSpPr>
          <p:nvPr>
            <p:ph type="title"/>
          </p:nvPr>
        </p:nvSpPr>
        <p:spPr>
          <a:xfrm>
            <a:off x="533400" y="304800"/>
            <a:ext cx="8229600" cy="838200"/>
          </a:xfrm>
        </p:spPr>
        <p:txBody>
          <a:bodyPr/>
          <a:lstStyle/>
          <a:p>
            <a:r>
              <a:rPr lang="en-US" dirty="0"/>
              <a:t>Debt-to-Income Ratio (DTI)</a:t>
            </a:r>
          </a:p>
        </p:txBody>
      </p:sp>
      <p:sp>
        <p:nvSpPr>
          <p:cNvPr id="3" name="Content Placeholder 2">
            <a:extLst>
              <a:ext uri="{FF2B5EF4-FFF2-40B4-BE49-F238E27FC236}">
                <a16:creationId xmlns:a16="http://schemas.microsoft.com/office/drawing/2014/main" id="{178B7322-92C8-4D40-A9D7-68F748B53864}"/>
              </a:ext>
            </a:extLst>
          </p:cNvPr>
          <p:cNvSpPr>
            <a:spLocks noGrp="1"/>
          </p:cNvSpPr>
          <p:nvPr>
            <p:ph idx="1"/>
          </p:nvPr>
        </p:nvSpPr>
        <p:spPr>
          <a:xfrm>
            <a:off x="533400" y="1295400"/>
            <a:ext cx="8229600" cy="5029200"/>
          </a:xfrm>
        </p:spPr>
        <p:txBody>
          <a:bodyPr>
            <a:normAutofit lnSpcReduction="10000"/>
          </a:bodyPr>
          <a:lstStyle/>
          <a:p>
            <a:pPr marL="0" indent="0">
              <a:buNone/>
            </a:pPr>
            <a:r>
              <a:rPr lang="en-US" sz="2400" dirty="0"/>
              <a:t>Debt-to-income ratio is a personal finance measure that compares a person’s income to the amount of debt that person has. It is recommended that people do not have more than 36% of their income tied up in debt or repeating expenses. </a:t>
            </a:r>
          </a:p>
          <a:p>
            <a:pPr marL="0" indent="0" algn="r">
              <a:buNone/>
            </a:pPr>
            <a:r>
              <a:rPr lang="en-US" sz="1400" dirty="0"/>
              <a:t>(Source: Investopedia)</a:t>
            </a:r>
          </a:p>
          <a:p>
            <a:pPr marL="0" indent="0" algn="r">
              <a:buNone/>
            </a:pPr>
            <a:endParaRPr lang="en-US" sz="1800" dirty="0"/>
          </a:p>
          <a:p>
            <a:pPr marL="0" indent="0">
              <a:buNone/>
            </a:pPr>
            <a:r>
              <a:rPr lang="en-US" sz="2400" dirty="0"/>
              <a:t>Example: John’s monthly income is $1420.  </a:t>
            </a:r>
          </a:p>
          <a:p>
            <a:pPr marL="0" indent="0">
              <a:buNone/>
            </a:pPr>
            <a:r>
              <a:rPr lang="en-US" sz="2400" dirty="0"/>
              <a:t>His monthly expenses are: </a:t>
            </a:r>
          </a:p>
          <a:p>
            <a:pPr marL="0" indent="0">
              <a:buNone/>
            </a:pPr>
            <a:r>
              <a:rPr lang="en-US" sz="2400" dirty="0"/>
              <a:t>Apartment $425.00     </a:t>
            </a:r>
          </a:p>
          <a:p>
            <a:pPr marL="0" indent="0">
              <a:buNone/>
            </a:pPr>
            <a:r>
              <a:rPr lang="en-US" sz="2400" dirty="0"/>
              <a:t>Bills              $100.00 (cell phone, utilities)</a:t>
            </a:r>
          </a:p>
          <a:p>
            <a:pPr marL="0" indent="0">
              <a:buNone/>
            </a:pPr>
            <a:r>
              <a:rPr lang="en-US" sz="2400" dirty="0"/>
              <a:t>                     $525.00 in total expenses</a:t>
            </a:r>
          </a:p>
          <a:p>
            <a:pPr marL="0" indent="0">
              <a:buNone/>
            </a:pPr>
            <a:endParaRPr lang="en-US" sz="2400" dirty="0"/>
          </a:p>
          <a:p>
            <a:pPr marL="0" indent="0">
              <a:buNone/>
            </a:pPr>
            <a:r>
              <a:rPr lang="en-US" sz="2400" dirty="0">
                <a:solidFill>
                  <a:schemeClr val="accent4"/>
                </a:solidFill>
              </a:rPr>
              <a:t>525.00/ 1420.00 = 36% DTI</a:t>
            </a:r>
          </a:p>
        </p:txBody>
      </p:sp>
      <p:cxnSp>
        <p:nvCxnSpPr>
          <p:cNvPr id="5" name="Straight Connector 4">
            <a:extLst>
              <a:ext uri="{FF2B5EF4-FFF2-40B4-BE49-F238E27FC236}">
                <a16:creationId xmlns:a16="http://schemas.microsoft.com/office/drawing/2014/main" id="{EE0809AC-C0A9-4DB5-8441-314C5C8198E6}"/>
              </a:ext>
            </a:extLst>
          </p:cNvPr>
          <p:cNvCxnSpPr/>
          <p:nvPr/>
        </p:nvCxnSpPr>
        <p:spPr>
          <a:xfrm>
            <a:off x="533400" y="4876800"/>
            <a:ext cx="525780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722140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A5A288-A8F1-4836-A152-D3871982581C}"/>
              </a:ext>
            </a:extLst>
          </p:cNvPr>
          <p:cNvSpPr>
            <a:spLocks noGrp="1"/>
          </p:cNvSpPr>
          <p:nvPr>
            <p:ph type="title"/>
          </p:nvPr>
        </p:nvSpPr>
        <p:spPr>
          <a:xfrm>
            <a:off x="533400" y="304800"/>
            <a:ext cx="8229600" cy="819912"/>
          </a:xfrm>
        </p:spPr>
        <p:txBody>
          <a:bodyPr>
            <a:noAutofit/>
          </a:bodyPr>
          <a:lstStyle/>
          <a:p>
            <a:r>
              <a:rPr lang="en-US" dirty="0"/>
              <a:t>Scenario</a:t>
            </a:r>
            <a:r>
              <a:rPr lang="en-US" sz="4500" dirty="0"/>
              <a:t> 2</a:t>
            </a:r>
          </a:p>
        </p:txBody>
      </p:sp>
      <p:sp>
        <p:nvSpPr>
          <p:cNvPr id="3" name="Content Placeholder 2">
            <a:extLst>
              <a:ext uri="{FF2B5EF4-FFF2-40B4-BE49-F238E27FC236}">
                <a16:creationId xmlns:a16="http://schemas.microsoft.com/office/drawing/2014/main" id="{53567D56-EEFB-4BA3-BC8E-26CC1AD54BC4}"/>
              </a:ext>
            </a:extLst>
          </p:cNvPr>
          <p:cNvSpPr>
            <a:spLocks noGrp="1"/>
          </p:cNvSpPr>
          <p:nvPr>
            <p:ph idx="1"/>
          </p:nvPr>
        </p:nvSpPr>
        <p:spPr>
          <a:xfrm>
            <a:off x="457200" y="1371600"/>
            <a:ext cx="8305800" cy="5181600"/>
          </a:xfrm>
        </p:spPr>
        <p:txBody>
          <a:bodyPr>
            <a:normAutofit fontScale="92500"/>
          </a:bodyPr>
          <a:lstStyle/>
          <a:p>
            <a:pPr marL="0" indent="0">
              <a:spcAft>
                <a:spcPts val="1200"/>
              </a:spcAft>
              <a:buNone/>
            </a:pPr>
            <a:r>
              <a:rPr lang="en-US" dirty="0"/>
              <a:t>Lance attends college on student loans and scholarships. His parents are paying on his student loan until he graduates. To help him with other living expenses, he has three credit cards. He has paid off one credit card and owes a total of $2,000 on the other two.   </a:t>
            </a:r>
          </a:p>
          <a:p>
            <a:pPr marL="0" indent="0">
              <a:spcAft>
                <a:spcPts val="1200"/>
              </a:spcAft>
              <a:buNone/>
            </a:pPr>
            <a:r>
              <a:rPr lang="en-US" dirty="0"/>
              <a:t>Lance receives $700 in scholarship money monthly. He also earns another $800 from a part-time job. He rides his bike around college and does not own a car. His monthly expenses are around $200 for a cell phone, food, and utilities. His apartment costs only $200 because he shares with a roommate. </a:t>
            </a:r>
          </a:p>
          <a:p>
            <a:pPr marL="0" indent="0">
              <a:spcAft>
                <a:spcPts val="1200"/>
              </a:spcAft>
              <a:buNone/>
            </a:pPr>
            <a:r>
              <a:rPr lang="en-US" dirty="0">
                <a:solidFill>
                  <a:schemeClr val="accent4"/>
                </a:solidFill>
              </a:rPr>
              <a:t>How much can Lance pay toward his credit cards without going beyond his DTI ratio?</a:t>
            </a:r>
          </a:p>
          <a:p>
            <a:pPr marL="0" indent="0">
              <a:buNone/>
            </a:pPr>
            <a:endParaRPr lang="en-US" dirty="0"/>
          </a:p>
        </p:txBody>
      </p:sp>
    </p:spTree>
    <p:extLst>
      <p:ext uri="{BB962C8B-B14F-4D97-AF65-F5344CB8AC3E}">
        <p14:creationId xmlns:p14="http://schemas.microsoft.com/office/powerpoint/2010/main" val="41877807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D0374-0691-4DD6-A59F-E1F7073E7D6A}"/>
              </a:ext>
            </a:extLst>
          </p:cNvPr>
          <p:cNvSpPr>
            <a:spLocks noGrp="1"/>
          </p:cNvSpPr>
          <p:nvPr>
            <p:ph type="title"/>
          </p:nvPr>
        </p:nvSpPr>
        <p:spPr/>
        <p:txBody>
          <a:bodyPr>
            <a:normAutofit fontScale="90000"/>
          </a:bodyPr>
          <a:lstStyle/>
          <a:p>
            <a:r>
              <a:rPr lang="en-US" dirty="0"/>
              <a:t>Scenario 2: Answer</a:t>
            </a:r>
            <a:br>
              <a:rPr lang="en-US" dirty="0"/>
            </a:br>
            <a:endParaRPr lang="en-US" dirty="0"/>
          </a:p>
        </p:txBody>
      </p:sp>
      <p:sp>
        <p:nvSpPr>
          <p:cNvPr id="3" name="Content Placeholder 2">
            <a:extLst>
              <a:ext uri="{FF2B5EF4-FFF2-40B4-BE49-F238E27FC236}">
                <a16:creationId xmlns:a16="http://schemas.microsoft.com/office/drawing/2014/main" id="{EF795696-E981-4DBE-B781-45CE94555AF3}"/>
              </a:ext>
            </a:extLst>
          </p:cNvPr>
          <p:cNvSpPr>
            <a:spLocks noGrp="1"/>
          </p:cNvSpPr>
          <p:nvPr>
            <p:ph idx="1"/>
          </p:nvPr>
        </p:nvSpPr>
        <p:spPr>
          <a:xfrm>
            <a:off x="461889" y="1275588"/>
            <a:ext cx="8229600" cy="4800600"/>
          </a:xfrm>
        </p:spPr>
        <p:txBody>
          <a:bodyPr>
            <a:normAutofit fontScale="92500" lnSpcReduction="20000"/>
          </a:bodyPr>
          <a:lstStyle/>
          <a:p>
            <a:pPr marL="0" indent="0">
              <a:buNone/>
            </a:pPr>
            <a:endParaRPr lang="en-US" dirty="0"/>
          </a:p>
          <a:p>
            <a:pPr marL="0" indent="0">
              <a:buNone/>
            </a:pPr>
            <a:r>
              <a:rPr lang="en-US" dirty="0"/>
              <a:t>To determine Lance’s debt-to-income ratio (DTI) </a:t>
            </a:r>
            <a:r>
              <a:rPr lang="en-US" b="1" dirty="0"/>
              <a:t>without his credit card debt,</a:t>
            </a:r>
            <a:r>
              <a:rPr lang="en-US" dirty="0"/>
              <a:t> you must add together his bills ($200)  and apartment cost ($200) as his debt. </a:t>
            </a:r>
          </a:p>
          <a:p>
            <a:pPr marL="0" indent="0">
              <a:buNone/>
            </a:pPr>
            <a:endParaRPr lang="en-US" dirty="0"/>
          </a:p>
          <a:p>
            <a:pPr marL="0" indent="0">
              <a:buNone/>
            </a:pPr>
            <a:r>
              <a:rPr lang="en-US" dirty="0"/>
              <a:t>His income is scholarship money ($700) and his job ($800) or a total of $1500.</a:t>
            </a:r>
          </a:p>
          <a:p>
            <a:pPr marL="0" indent="0">
              <a:buNone/>
            </a:pPr>
            <a:endParaRPr lang="en-US" dirty="0"/>
          </a:p>
          <a:p>
            <a:pPr marL="0" indent="0">
              <a:buNone/>
            </a:pPr>
            <a:r>
              <a:rPr lang="en-US" dirty="0"/>
              <a:t>To calculate the DTI as a percentage, it is 400/1500, or 26%.  </a:t>
            </a:r>
          </a:p>
          <a:p>
            <a:pPr marL="0" indent="0">
              <a:buNone/>
            </a:pPr>
            <a:endParaRPr lang="en-US" dirty="0"/>
          </a:p>
          <a:p>
            <a:pPr marL="0" indent="0">
              <a:buNone/>
            </a:pPr>
            <a:r>
              <a:rPr lang="en-US" dirty="0"/>
              <a:t>The maximum target debt-to-income ratio is 36%, so Lance can use 10% more of his total income to pay off his credit cards, or another $150, before reaching the 36% DTI.</a:t>
            </a:r>
          </a:p>
          <a:p>
            <a:pPr marL="0" indent="0">
              <a:buNone/>
            </a:pPr>
            <a:endParaRPr lang="en-US" dirty="0"/>
          </a:p>
        </p:txBody>
      </p:sp>
    </p:spTree>
    <p:extLst>
      <p:ext uri="{BB962C8B-B14F-4D97-AF65-F5344CB8AC3E}">
        <p14:creationId xmlns:p14="http://schemas.microsoft.com/office/powerpoint/2010/main" val="160692717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724E0-94A8-49EA-9AE8-E833E340DAA2}"/>
              </a:ext>
            </a:extLst>
          </p:cNvPr>
          <p:cNvSpPr>
            <a:spLocks noGrp="1"/>
          </p:cNvSpPr>
          <p:nvPr>
            <p:ph type="title"/>
          </p:nvPr>
        </p:nvSpPr>
        <p:spPr>
          <a:xfrm>
            <a:off x="441158" y="457200"/>
            <a:ext cx="8229600" cy="856488"/>
          </a:xfrm>
        </p:spPr>
        <p:txBody>
          <a:bodyPr/>
          <a:lstStyle/>
          <a:p>
            <a:r>
              <a:rPr lang="en-US" dirty="0"/>
              <a:t>Chant It, Sing It, Rap It</a:t>
            </a:r>
          </a:p>
        </p:txBody>
      </p:sp>
      <p:sp>
        <p:nvSpPr>
          <p:cNvPr id="3" name="Content Placeholder 2">
            <a:extLst>
              <a:ext uri="{FF2B5EF4-FFF2-40B4-BE49-F238E27FC236}">
                <a16:creationId xmlns:a16="http://schemas.microsoft.com/office/drawing/2014/main" id="{D2D85207-EEAD-405F-8D85-EA919E482640}"/>
              </a:ext>
            </a:extLst>
          </p:cNvPr>
          <p:cNvSpPr>
            <a:spLocks noGrp="1"/>
          </p:cNvSpPr>
          <p:nvPr>
            <p:ph idx="1"/>
          </p:nvPr>
        </p:nvSpPr>
        <p:spPr>
          <a:xfrm>
            <a:off x="457200" y="1752600"/>
            <a:ext cx="8229600" cy="4389120"/>
          </a:xfrm>
          <a:ln>
            <a:noFill/>
          </a:ln>
        </p:spPr>
        <p:txBody>
          <a:bodyPr/>
          <a:lstStyle/>
          <a:p>
            <a:pPr marL="0" indent="0">
              <a:buNone/>
            </a:pPr>
            <a:r>
              <a:rPr lang="en-US" dirty="0"/>
              <a:t>Create a chant, song, or rap that demonstrates your understanding of the topics in this lesson.  </a:t>
            </a:r>
          </a:p>
          <a:p>
            <a:pPr marL="0" indent="0">
              <a:buNone/>
            </a:pPr>
            <a:endParaRPr lang="en-US" dirty="0"/>
          </a:p>
          <a:p>
            <a:pPr marL="0" indent="0">
              <a:buNone/>
            </a:pPr>
            <a:r>
              <a:rPr lang="en-US" dirty="0"/>
              <a:t>Topics include:</a:t>
            </a:r>
          </a:p>
          <a:p>
            <a:r>
              <a:rPr lang="en-US" dirty="0"/>
              <a:t>Credit Counseling Agencies (non-profit)</a:t>
            </a:r>
          </a:p>
          <a:p>
            <a:r>
              <a:rPr lang="en-US" dirty="0"/>
              <a:t>Debt Settlement Companies (for-profit)</a:t>
            </a:r>
          </a:p>
          <a:p>
            <a:r>
              <a:rPr lang="en-US" dirty="0"/>
              <a:t>Chapter 7 Bankruptcy</a:t>
            </a:r>
          </a:p>
          <a:p>
            <a:r>
              <a:rPr lang="en-US" dirty="0"/>
              <a:t>Chapter 13 Bankruptcy</a:t>
            </a:r>
          </a:p>
          <a:p>
            <a:r>
              <a:rPr lang="en-US" dirty="0"/>
              <a:t>Debt-to-Income Ratio</a:t>
            </a:r>
          </a:p>
        </p:txBody>
      </p:sp>
    </p:spTree>
    <p:extLst>
      <p:ext uri="{BB962C8B-B14F-4D97-AF65-F5344CB8AC3E}">
        <p14:creationId xmlns:p14="http://schemas.microsoft.com/office/powerpoint/2010/main" val="4961425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7921444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057400"/>
            <a:ext cx="7851648" cy="1828800"/>
          </a:xfrm>
        </p:spPr>
        <p:txBody>
          <a:bodyPr>
            <a:normAutofit fontScale="90000"/>
          </a:bodyPr>
          <a:lstStyle/>
          <a:p>
            <a:r>
              <a:rPr lang="en-US" dirty="0"/>
              <a:t>IT’S NOT WHAT YOU THINK:</a:t>
            </a:r>
            <a:br>
              <a:rPr lang="en-US" dirty="0"/>
            </a:br>
            <a:r>
              <a:rPr lang="en-US" dirty="0"/>
              <a:t>CHAPTER 7 OR 13?</a:t>
            </a:r>
          </a:p>
        </p:txBody>
      </p:sp>
      <p:sp>
        <p:nvSpPr>
          <p:cNvPr id="3" name="Subtitle 2"/>
          <p:cNvSpPr>
            <a:spLocks noGrp="1"/>
          </p:cNvSpPr>
          <p:nvPr>
            <p:ph type="subTitle" idx="1"/>
          </p:nvPr>
        </p:nvSpPr>
        <p:spPr>
          <a:xfrm>
            <a:off x="533400" y="3914336"/>
            <a:ext cx="7854696" cy="1752600"/>
          </a:xfrm>
        </p:spPr>
        <p:txBody>
          <a:bodyPr/>
          <a:lstStyle/>
          <a:p>
            <a:r>
              <a:rPr lang="en-US" dirty="0"/>
              <a:t>A Personal Financial Literacy Lesson</a:t>
            </a:r>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F7278-9C5C-46AA-9979-FC454F584F29}"/>
              </a:ext>
            </a:extLst>
          </p:cNvPr>
          <p:cNvSpPr>
            <a:spLocks noGrp="1"/>
          </p:cNvSpPr>
          <p:nvPr>
            <p:ph type="title"/>
          </p:nvPr>
        </p:nvSpPr>
        <p:spPr>
          <a:xfrm>
            <a:off x="457200" y="381000"/>
            <a:ext cx="8229600" cy="762000"/>
          </a:xfrm>
        </p:spPr>
        <p:txBody>
          <a:bodyPr>
            <a:normAutofit fontScale="90000"/>
          </a:bodyPr>
          <a:lstStyle/>
          <a:p>
            <a:r>
              <a:rPr lang="en-US" dirty="0"/>
              <a:t>Scenario 1</a:t>
            </a:r>
          </a:p>
        </p:txBody>
      </p:sp>
      <p:sp>
        <p:nvSpPr>
          <p:cNvPr id="3" name="Content Placeholder 2">
            <a:extLst>
              <a:ext uri="{FF2B5EF4-FFF2-40B4-BE49-F238E27FC236}">
                <a16:creationId xmlns:a16="http://schemas.microsoft.com/office/drawing/2014/main" id="{16C78B4A-031D-4212-8AD3-5621907CB881}"/>
              </a:ext>
            </a:extLst>
          </p:cNvPr>
          <p:cNvSpPr>
            <a:spLocks noGrp="1"/>
          </p:cNvSpPr>
          <p:nvPr>
            <p:ph idx="1"/>
          </p:nvPr>
        </p:nvSpPr>
        <p:spPr>
          <a:xfrm>
            <a:off x="457200" y="1371600"/>
            <a:ext cx="8229600" cy="4389120"/>
          </a:xfrm>
        </p:spPr>
        <p:txBody>
          <a:bodyPr/>
          <a:lstStyle/>
          <a:p>
            <a:pPr marL="0" indent="0">
              <a:buNone/>
            </a:pPr>
            <a:r>
              <a:rPr lang="en-US" dirty="0"/>
              <a:t>Lance attends college on a student loan. To help him with other living expenses, he has three credit cards. Over two years, he is now $9,000 in debt on his credit cards. Even though he works part-time, he has not been able to pay the minimum amount on all of his credit cards.  </a:t>
            </a:r>
          </a:p>
          <a:p>
            <a:pPr marL="0" indent="0">
              <a:buNone/>
            </a:pPr>
            <a:endParaRPr lang="en-US" dirty="0"/>
          </a:p>
          <a:p>
            <a:pPr marL="0" indent="0">
              <a:buNone/>
            </a:pPr>
            <a:r>
              <a:rPr lang="en-US" b="1" dirty="0"/>
              <a:t>What should he do?</a:t>
            </a:r>
          </a:p>
        </p:txBody>
      </p:sp>
    </p:spTree>
    <p:extLst>
      <p:ext uri="{BB962C8B-B14F-4D97-AF65-F5344CB8AC3E}">
        <p14:creationId xmlns:p14="http://schemas.microsoft.com/office/powerpoint/2010/main" val="425289014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18FB3-80B9-447D-BAB0-4C7D88D2419E}"/>
              </a:ext>
            </a:extLst>
          </p:cNvPr>
          <p:cNvSpPr>
            <a:spLocks noGrp="1"/>
          </p:cNvSpPr>
          <p:nvPr>
            <p:ph type="title"/>
          </p:nvPr>
        </p:nvSpPr>
        <p:spPr/>
        <p:txBody>
          <a:bodyPr>
            <a:normAutofit fontScale="90000"/>
          </a:bodyPr>
          <a:lstStyle/>
          <a:p>
            <a:r>
              <a:rPr lang="en-US" dirty="0"/>
              <a:t>What Should Lance Do?</a:t>
            </a:r>
            <a:br>
              <a:rPr lang="en-US" dirty="0"/>
            </a:br>
            <a:endParaRPr lang="en-US" dirty="0"/>
          </a:p>
        </p:txBody>
      </p:sp>
      <p:graphicFrame>
        <p:nvGraphicFramePr>
          <p:cNvPr id="6" name="Content Placeholder 5">
            <a:extLst>
              <a:ext uri="{FF2B5EF4-FFF2-40B4-BE49-F238E27FC236}">
                <a16:creationId xmlns:a16="http://schemas.microsoft.com/office/drawing/2014/main" id="{1F0724E3-B941-44C5-AF07-F8D7C84B0A3A}"/>
              </a:ext>
            </a:extLst>
          </p:cNvPr>
          <p:cNvGraphicFramePr>
            <a:graphicFrameLocks noGrp="1"/>
          </p:cNvGraphicFramePr>
          <p:nvPr>
            <p:ph idx="1"/>
            <p:extLst>
              <p:ext uri="{D42A27DB-BD31-4B8C-83A1-F6EECF244321}">
                <p14:modId xmlns:p14="http://schemas.microsoft.com/office/powerpoint/2010/main" val="774356876"/>
              </p:ext>
            </p:extLst>
          </p:nvPr>
        </p:nvGraphicFramePr>
        <p:xfrm>
          <a:off x="457200" y="1619616"/>
          <a:ext cx="8229600" cy="4781184"/>
        </p:xfrm>
        <a:graphic>
          <a:graphicData uri="http://schemas.openxmlformats.org/drawingml/2006/table">
            <a:tbl>
              <a:tblPr firstRow="1" bandRow="1">
                <a:tableStyleId>{00A15C55-8517-42AA-B614-E9B94910E393}</a:tableStyleId>
              </a:tblPr>
              <a:tblGrid>
                <a:gridCol w="4114800">
                  <a:extLst>
                    <a:ext uri="{9D8B030D-6E8A-4147-A177-3AD203B41FA5}">
                      <a16:colId xmlns:a16="http://schemas.microsoft.com/office/drawing/2014/main" val="1086369121"/>
                    </a:ext>
                  </a:extLst>
                </a:gridCol>
                <a:gridCol w="4114800">
                  <a:extLst>
                    <a:ext uri="{9D8B030D-6E8A-4147-A177-3AD203B41FA5}">
                      <a16:colId xmlns:a16="http://schemas.microsoft.com/office/drawing/2014/main" val="2675689950"/>
                    </a:ext>
                  </a:extLst>
                </a:gridCol>
              </a:tblGrid>
              <a:tr h="938560">
                <a:tc>
                  <a:txBody>
                    <a:bodyPr/>
                    <a:lstStyle/>
                    <a:p>
                      <a:pPr algn="ctr"/>
                      <a:r>
                        <a:rPr lang="en-US" sz="2400" dirty="0">
                          <a:latin typeface="+mj-lt"/>
                        </a:rPr>
                        <a:t>Possible Solutions</a:t>
                      </a:r>
                    </a:p>
                  </a:txBody>
                  <a:tcPr/>
                </a:tc>
                <a:tc>
                  <a:txBody>
                    <a:bodyPr/>
                    <a:lstStyle/>
                    <a:p>
                      <a:pPr algn="ctr"/>
                      <a:r>
                        <a:rPr lang="en-US" sz="2400" dirty="0">
                          <a:latin typeface="+mj-lt"/>
                        </a:rPr>
                        <a:t>Disadvantages/Drawbacks</a:t>
                      </a:r>
                    </a:p>
                  </a:txBody>
                  <a:tcPr/>
                </a:tc>
                <a:extLst>
                  <a:ext uri="{0D108BD9-81ED-4DB2-BD59-A6C34878D82A}">
                    <a16:rowId xmlns:a16="http://schemas.microsoft.com/office/drawing/2014/main" val="3984877876"/>
                  </a:ext>
                </a:extLst>
              </a:tr>
              <a:tr h="3842624">
                <a:tc>
                  <a:txBody>
                    <a:bodyPr/>
                    <a:lstStyle/>
                    <a:p>
                      <a:r>
                        <a:rPr lang="en-US" sz="2000" dirty="0">
                          <a:solidFill>
                            <a:schemeClr val="tx1"/>
                          </a:solidFill>
                          <a:latin typeface="+mj-lt"/>
                        </a:rPr>
                        <a:t>Borrow some money from his parents.</a:t>
                      </a:r>
                    </a:p>
                  </a:txBody>
                  <a:tcPr/>
                </a:tc>
                <a:tc>
                  <a:txBody>
                    <a:bodyPr/>
                    <a:lstStyle/>
                    <a:p>
                      <a:r>
                        <a:rPr lang="en-US" sz="2000" dirty="0">
                          <a:latin typeface="+mj-lt"/>
                        </a:rPr>
                        <a:t>Parents might not be able to give Lance money or not be willing to.</a:t>
                      </a:r>
                    </a:p>
                    <a:p>
                      <a:endParaRPr lang="en-US" sz="2000" dirty="0">
                        <a:latin typeface="+mj-lt"/>
                      </a:endParaRPr>
                    </a:p>
                    <a:p>
                      <a:r>
                        <a:rPr lang="en-US" sz="2000" dirty="0">
                          <a:latin typeface="+mj-lt"/>
                        </a:rPr>
                        <a:t>Parents might give him a little bit of money now but can’t continue to give him enough for his credit card debt.</a:t>
                      </a:r>
                    </a:p>
                  </a:txBody>
                  <a:tcPr/>
                </a:tc>
                <a:extLst>
                  <a:ext uri="{0D108BD9-81ED-4DB2-BD59-A6C34878D82A}">
                    <a16:rowId xmlns:a16="http://schemas.microsoft.com/office/drawing/2014/main" val="2366354823"/>
                  </a:ext>
                </a:extLst>
              </a:tr>
            </a:tbl>
          </a:graphicData>
        </a:graphic>
      </p:graphicFrame>
    </p:spTree>
    <p:extLst>
      <p:ext uri="{BB962C8B-B14F-4D97-AF65-F5344CB8AC3E}">
        <p14:creationId xmlns:p14="http://schemas.microsoft.com/office/powerpoint/2010/main" val="337366694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A7F6E-021B-4AB6-BD1E-F48744B702D4}"/>
              </a:ext>
            </a:extLst>
          </p:cNvPr>
          <p:cNvSpPr>
            <a:spLocks noGrp="1"/>
          </p:cNvSpPr>
          <p:nvPr>
            <p:ph type="title"/>
          </p:nvPr>
        </p:nvSpPr>
        <p:spPr>
          <a:xfrm>
            <a:off x="457200" y="453189"/>
            <a:ext cx="8229600" cy="1143000"/>
          </a:xfrm>
        </p:spPr>
        <p:txBody>
          <a:bodyPr>
            <a:normAutofit/>
          </a:bodyPr>
          <a:lstStyle/>
          <a:p>
            <a:r>
              <a:rPr lang="en-US" sz="3600" dirty="0"/>
              <a:t>When debts become impossible to repay, there only a few choices…</a:t>
            </a:r>
          </a:p>
        </p:txBody>
      </p:sp>
      <p:sp>
        <p:nvSpPr>
          <p:cNvPr id="3" name="Content Placeholder 2">
            <a:extLst>
              <a:ext uri="{FF2B5EF4-FFF2-40B4-BE49-F238E27FC236}">
                <a16:creationId xmlns:a16="http://schemas.microsoft.com/office/drawing/2014/main" id="{EFDBEA99-B79E-4C95-8C36-F4D4E95EE25D}"/>
              </a:ext>
            </a:extLst>
          </p:cNvPr>
          <p:cNvSpPr>
            <a:spLocks noGrp="1"/>
          </p:cNvSpPr>
          <p:nvPr>
            <p:ph idx="1"/>
          </p:nvPr>
        </p:nvSpPr>
        <p:spPr>
          <a:ln w="38100">
            <a:noFill/>
          </a:ln>
        </p:spPr>
        <p:txBody>
          <a:bodyPr/>
          <a:lstStyle/>
          <a:p>
            <a:pPr marL="514350" indent="-514350">
              <a:buFont typeface="+mj-lt"/>
              <a:buAutoNum type="arabicPeriod"/>
            </a:pPr>
            <a:r>
              <a:rPr lang="en-US" dirty="0"/>
              <a:t>Debt settlement companies (for-profit)</a:t>
            </a:r>
          </a:p>
          <a:p>
            <a:pPr marL="514350" indent="-514350">
              <a:buFont typeface="+mj-lt"/>
              <a:buAutoNum type="arabicPeriod"/>
            </a:pPr>
            <a:endParaRPr lang="en-US" dirty="0"/>
          </a:p>
          <a:p>
            <a:pPr marL="514350" indent="-514350">
              <a:buFont typeface="+mj-lt"/>
              <a:buAutoNum type="arabicPeriod"/>
            </a:pPr>
            <a:r>
              <a:rPr lang="en-US" dirty="0"/>
              <a:t>Consumer credit counseling agencies (non-profit)</a:t>
            </a:r>
          </a:p>
          <a:p>
            <a:pPr marL="514350" indent="-514350">
              <a:buFont typeface="+mj-lt"/>
              <a:buAutoNum type="arabicPeriod"/>
            </a:pPr>
            <a:endParaRPr lang="en-US" dirty="0"/>
          </a:p>
          <a:p>
            <a:pPr marL="514350" indent="-514350">
              <a:buFont typeface="+mj-lt"/>
              <a:buAutoNum type="arabicPeriod"/>
            </a:pPr>
            <a:r>
              <a:rPr lang="en-US" dirty="0"/>
              <a:t>Chapter 7 bankruptcy court procedure</a:t>
            </a:r>
          </a:p>
          <a:p>
            <a:pPr marL="514350" indent="-514350">
              <a:buFont typeface="+mj-lt"/>
              <a:buAutoNum type="arabicPeriod"/>
            </a:pPr>
            <a:endParaRPr lang="en-US" dirty="0"/>
          </a:p>
          <a:p>
            <a:pPr marL="514350" indent="-514350">
              <a:buFont typeface="+mj-lt"/>
              <a:buAutoNum type="arabicPeriod"/>
            </a:pPr>
            <a:r>
              <a:rPr lang="en-US" dirty="0"/>
              <a:t>Chapter 13 bankruptcy court procedure</a:t>
            </a:r>
          </a:p>
        </p:txBody>
      </p:sp>
    </p:spTree>
    <p:extLst>
      <p:ext uri="{BB962C8B-B14F-4D97-AF65-F5344CB8AC3E}">
        <p14:creationId xmlns:p14="http://schemas.microsoft.com/office/powerpoint/2010/main" val="29823387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a:extLst>
              <a:ext uri="{FF2B5EF4-FFF2-40B4-BE49-F238E27FC236}">
                <a16:creationId xmlns:a16="http://schemas.microsoft.com/office/drawing/2014/main" id="{BE8C732B-E6E5-494A-AE69-0BBDC120BBF8}"/>
              </a:ext>
            </a:extLst>
          </p:cNvPr>
          <p:cNvGraphicFramePr>
            <a:graphicFrameLocks noGrp="1"/>
          </p:cNvGraphicFramePr>
          <p:nvPr>
            <p:extLst>
              <p:ext uri="{D42A27DB-BD31-4B8C-83A1-F6EECF244321}">
                <p14:modId xmlns:p14="http://schemas.microsoft.com/office/powerpoint/2010/main" val="3878196235"/>
              </p:ext>
            </p:extLst>
          </p:nvPr>
        </p:nvGraphicFramePr>
        <p:xfrm>
          <a:off x="2791326" y="366783"/>
          <a:ext cx="5957637" cy="6176668"/>
        </p:xfrm>
        <a:graphic>
          <a:graphicData uri="http://schemas.openxmlformats.org/drawingml/2006/table">
            <a:tbl>
              <a:tblPr firstRow="1" bandRow="1">
                <a:tableStyleId>{93296810-A885-4BE3-A3E7-6D5BEEA58F35}</a:tableStyleId>
              </a:tblPr>
              <a:tblGrid>
                <a:gridCol w="2234114">
                  <a:extLst>
                    <a:ext uri="{9D8B030D-6E8A-4147-A177-3AD203B41FA5}">
                      <a16:colId xmlns:a16="http://schemas.microsoft.com/office/drawing/2014/main" val="1246500480"/>
                    </a:ext>
                  </a:extLst>
                </a:gridCol>
                <a:gridCol w="3723523">
                  <a:extLst>
                    <a:ext uri="{9D8B030D-6E8A-4147-A177-3AD203B41FA5}">
                      <a16:colId xmlns:a16="http://schemas.microsoft.com/office/drawing/2014/main" val="3497647802"/>
                    </a:ext>
                  </a:extLst>
                </a:gridCol>
              </a:tblGrid>
              <a:tr h="781708">
                <a:tc>
                  <a:txBody>
                    <a:bodyPr/>
                    <a:lstStyle/>
                    <a:p>
                      <a:r>
                        <a:rPr lang="en-US" dirty="0">
                          <a:latin typeface="+mj-lt"/>
                        </a:rPr>
                        <a:t>Main Idea: </a:t>
                      </a:r>
                    </a:p>
                  </a:txBody>
                  <a:tcPr/>
                </a:tc>
                <a:tc>
                  <a:txBody>
                    <a:bodyPr/>
                    <a:lstStyle/>
                    <a:p>
                      <a:r>
                        <a:rPr lang="en-US" dirty="0">
                          <a:latin typeface="+mj-lt"/>
                        </a:rPr>
                        <a:t>Notes:</a:t>
                      </a:r>
                    </a:p>
                  </a:txBody>
                  <a:tcPr/>
                </a:tc>
                <a:extLst>
                  <a:ext uri="{0D108BD9-81ED-4DB2-BD59-A6C34878D82A}">
                    <a16:rowId xmlns:a16="http://schemas.microsoft.com/office/drawing/2014/main" val="2232367954"/>
                  </a:ext>
                </a:extLst>
              </a:tr>
              <a:tr h="4696313">
                <a:tc>
                  <a:txBody>
                    <a:bodyPr/>
                    <a:lstStyle/>
                    <a:p>
                      <a:pPr marL="0" indent="0">
                        <a:buNone/>
                      </a:pPr>
                      <a:r>
                        <a:rPr lang="en-US" sz="1800" i="1" dirty="0">
                          <a:latin typeface="+mj-lt"/>
                        </a:rPr>
                        <a:t>1. How do </a:t>
                      </a:r>
                      <a:r>
                        <a:rPr lang="en-US" sz="1800" b="1" i="1" dirty="0">
                          <a:latin typeface="+mj-lt"/>
                        </a:rPr>
                        <a:t>Debt Settlement (for-profit) Companies </a:t>
                      </a:r>
                      <a:r>
                        <a:rPr lang="en-US" sz="1800" i="1" dirty="0">
                          <a:latin typeface="+mj-lt"/>
                        </a:rPr>
                        <a:t>help with debt?</a:t>
                      </a:r>
                    </a:p>
                    <a:p>
                      <a:pPr marL="0" indent="0">
                        <a:buNone/>
                      </a:pPr>
                      <a:endParaRPr lang="en-US" sz="1800" i="1" dirty="0">
                        <a:latin typeface="+mj-lt"/>
                      </a:endParaRPr>
                    </a:p>
                    <a:p>
                      <a:pPr marL="0" indent="0">
                        <a:buNone/>
                      </a:pPr>
                      <a:r>
                        <a:rPr lang="en-US" sz="1800" i="1" dirty="0">
                          <a:latin typeface="+mj-lt"/>
                        </a:rPr>
                        <a:t>2. What might be a drawback?</a:t>
                      </a:r>
                    </a:p>
                    <a:p>
                      <a:endParaRPr lang="en-US" dirty="0">
                        <a:latin typeface="+mj-lt"/>
                      </a:endParaRPr>
                    </a:p>
                    <a:p>
                      <a:r>
                        <a:rPr lang="en-US" i="1" dirty="0">
                          <a:latin typeface="+mj-lt"/>
                        </a:rPr>
                        <a:t>3. How do </a:t>
                      </a:r>
                      <a:r>
                        <a:rPr lang="en-US" b="1" i="1" dirty="0">
                          <a:latin typeface="+mj-lt"/>
                        </a:rPr>
                        <a:t>Consumer Credit Counseling services (non-profit) </a:t>
                      </a:r>
                      <a:r>
                        <a:rPr lang="en-US" i="1" dirty="0">
                          <a:latin typeface="+mj-lt"/>
                        </a:rPr>
                        <a:t>help with debt?</a:t>
                      </a:r>
                    </a:p>
                    <a:p>
                      <a:endParaRPr lang="en-US" i="1" dirty="0">
                        <a:latin typeface="+mj-lt"/>
                      </a:endParaRPr>
                    </a:p>
                    <a:p>
                      <a:r>
                        <a:rPr lang="en-US" i="1" dirty="0">
                          <a:latin typeface="+mj-lt"/>
                        </a:rPr>
                        <a:t>4. What might be a drawback?</a:t>
                      </a:r>
                    </a:p>
                    <a:p>
                      <a:endParaRPr lang="en-US" dirty="0">
                        <a:latin typeface="+mj-lt"/>
                      </a:endParaRPr>
                    </a:p>
                    <a:p>
                      <a:endParaRPr lang="en-US" dirty="0">
                        <a:latin typeface="+mj-lt"/>
                      </a:endParaRPr>
                    </a:p>
                  </a:txBody>
                  <a:tcPr/>
                </a:tc>
                <a:tc>
                  <a:txBody>
                    <a:bodyPr/>
                    <a:lstStyle/>
                    <a:p>
                      <a:endParaRPr lang="en-US" dirty="0">
                        <a:latin typeface="+mj-lt"/>
                      </a:endParaRPr>
                    </a:p>
                  </a:txBody>
                  <a:tcPr/>
                </a:tc>
                <a:extLst>
                  <a:ext uri="{0D108BD9-81ED-4DB2-BD59-A6C34878D82A}">
                    <a16:rowId xmlns:a16="http://schemas.microsoft.com/office/drawing/2014/main" val="1308549868"/>
                  </a:ext>
                </a:extLst>
              </a:tr>
              <a:tr h="632196">
                <a:tc gridSpan="2">
                  <a:txBody>
                    <a:bodyPr/>
                    <a:lstStyle/>
                    <a:p>
                      <a:r>
                        <a:rPr lang="en-US" dirty="0">
                          <a:latin typeface="+mj-lt"/>
                        </a:rPr>
                        <a:t>Summary:</a:t>
                      </a:r>
                    </a:p>
                    <a:p>
                      <a:r>
                        <a:rPr lang="en-US" dirty="0"/>
                        <a:t> </a:t>
                      </a:r>
                    </a:p>
                  </a:txBody>
                  <a:tcPr/>
                </a:tc>
                <a:tc hMerge="1">
                  <a:txBody>
                    <a:bodyPr/>
                    <a:lstStyle/>
                    <a:p>
                      <a:endParaRPr lang="en-US" dirty="0"/>
                    </a:p>
                  </a:txBody>
                  <a:tcPr/>
                </a:tc>
                <a:extLst>
                  <a:ext uri="{0D108BD9-81ED-4DB2-BD59-A6C34878D82A}">
                    <a16:rowId xmlns:a16="http://schemas.microsoft.com/office/drawing/2014/main" val="3671136542"/>
                  </a:ext>
                </a:extLst>
              </a:tr>
            </a:tbl>
          </a:graphicData>
        </a:graphic>
      </p:graphicFrame>
      <p:sp>
        <p:nvSpPr>
          <p:cNvPr id="9" name="TextBox 8">
            <a:extLst>
              <a:ext uri="{FF2B5EF4-FFF2-40B4-BE49-F238E27FC236}">
                <a16:creationId xmlns:a16="http://schemas.microsoft.com/office/drawing/2014/main" id="{0C4C7DCC-39EE-486B-9B1B-AA83E1BA0A83}"/>
              </a:ext>
            </a:extLst>
          </p:cNvPr>
          <p:cNvSpPr txBox="1"/>
          <p:nvPr/>
        </p:nvSpPr>
        <p:spPr>
          <a:xfrm>
            <a:off x="332873" y="253896"/>
            <a:ext cx="2438400" cy="784830"/>
          </a:xfrm>
          <a:prstGeom prst="rect">
            <a:avLst/>
          </a:prstGeom>
          <a:noFill/>
          <a:ln w="19050">
            <a:noFill/>
          </a:ln>
        </p:spPr>
        <p:txBody>
          <a:bodyPr wrap="square" rtlCol="0">
            <a:spAutoFit/>
          </a:bodyPr>
          <a:lstStyle/>
          <a:p>
            <a:r>
              <a:rPr lang="en-US" sz="4500" dirty="0">
                <a:solidFill>
                  <a:schemeClr val="accent4"/>
                </a:solidFill>
                <a:latin typeface="+mj-lt"/>
                <a:ea typeface="+mj-ea"/>
                <a:cs typeface="+mj-cs"/>
              </a:rPr>
              <a:t>Video 1</a:t>
            </a:r>
          </a:p>
        </p:txBody>
      </p:sp>
      <p:sp>
        <p:nvSpPr>
          <p:cNvPr id="2" name="TextBox 1">
            <a:extLst>
              <a:ext uri="{FF2B5EF4-FFF2-40B4-BE49-F238E27FC236}">
                <a16:creationId xmlns:a16="http://schemas.microsoft.com/office/drawing/2014/main" id="{FE812449-F1D6-47CC-9393-EC70C3D7F0D7}"/>
              </a:ext>
            </a:extLst>
          </p:cNvPr>
          <p:cNvSpPr txBox="1"/>
          <p:nvPr/>
        </p:nvSpPr>
        <p:spPr>
          <a:xfrm>
            <a:off x="395037" y="1066800"/>
            <a:ext cx="2161674" cy="923330"/>
          </a:xfrm>
          <a:prstGeom prst="rect">
            <a:avLst/>
          </a:prstGeom>
          <a:noFill/>
        </p:spPr>
        <p:txBody>
          <a:bodyPr wrap="square" rtlCol="0">
            <a:spAutoFit/>
          </a:bodyPr>
          <a:lstStyle/>
          <a:p>
            <a:r>
              <a:rPr lang="en-US" dirty="0">
                <a:latin typeface="+mj-lt"/>
              </a:rPr>
              <a:t>Cornell Two-Column Notes</a:t>
            </a:r>
          </a:p>
          <a:p>
            <a:endParaRPr lang="en-US" dirty="0"/>
          </a:p>
        </p:txBody>
      </p:sp>
    </p:spTree>
    <p:extLst>
      <p:ext uri="{BB962C8B-B14F-4D97-AF65-F5344CB8AC3E}">
        <p14:creationId xmlns:p14="http://schemas.microsoft.com/office/powerpoint/2010/main" val="179971127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a:extLst>
              <a:ext uri="{FF2B5EF4-FFF2-40B4-BE49-F238E27FC236}">
                <a16:creationId xmlns:a16="http://schemas.microsoft.com/office/drawing/2014/main" id="{BE8C732B-E6E5-494A-AE69-0BBDC120BBF8}"/>
              </a:ext>
            </a:extLst>
          </p:cNvPr>
          <p:cNvGraphicFramePr>
            <a:graphicFrameLocks noGrp="1"/>
          </p:cNvGraphicFramePr>
          <p:nvPr>
            <p:extLst>
              <p:ext uri="{D42A27DB-BD31-4B8C-83A1-F6EECF244321}">
                <p14:modId xmlns:p14="http://schemas.microsoft.com/office/powerpoint/2010/main" val="2951595853"/>
              </p:ext>
            </p:extLst>
          </p:nvPr>
        </p:nvGraphicFramePr>
        <p:xfrm>
          <a:off x="2743200" y="447246"/>
          <a:ext cx="6005763" cy="6029754"/>
        </p:xfrm>
        <a:graphic>
          <a:graphicData uri="http://schemas.openxmlformats.org/drawingml/2006/table">
            <a:tbl>
              <a:tblPr firstRow="1" bandRow="1">
                <a:tableStyleId>{93296810-A885-4BE3-A3E7-6D5BEEA58F35}</a:tableStyleId>
              </a:tblPr>
              <a:tblGrid>
                <a:gridCol w="2252161">
                  <a:extLst>
                    <a:ext uri="{9D8B030D-6E8A-4147-A177-3AD203B41FA5}">
                      <a16:colId xmlns:a16="http://schemas.microsoft.com/office/drawing/2014/main" val="1246500480"/>
                    </a:ext>
                  </a:extLst>
                </a:gridCol>
                <a:gridCol w="3753602">
                  <a:extLst>
                    <a:ext uri="{9D8B030D-6E8A-4147-A177-3AD203B41FA5}">
                      <a16:colId xmlns:a16="http://schemas.microsoft.com/office/drawing/2014/main" val="3497647802"/>
                    </a:ext>
                  </a:extLst>
                </a:gridCol>
              </a:tblGrid>
              <a:tr h="381000">
                <a:tc>
                  <a:txBody>
                    <a:bodyPr/>
                    <a:lstStyle/>
                    <a:p>
                      <a:r>
                        <a:rPr lang="en-US" dirty="0">
                          <a:latin typeface="+mj-lt"/>
                        </a:rPr>
                        <a:t>Main Idea: </a:t>
                      </a:r>
                    </a:p>
                  </a:txBody>
                  <a:tcPr/>
                </a:tc>
                <a:tc>
                  <a:txBody>
                    <a:bodyPr/>
                    <a:lstStyle/>
                    <a:p>
                      <a:r>
                        <a:rPr lang="en-US" dirty="0">
                          <a:latin typeface="+mj-lt"/>
                        </a:rPr>
                        <a:t>Notes:</a:t>
                      </a:r>
                    </a:p>
                  </a:txBody>
                  <a:tcPr/>
                </a:tc>
                <a:extLst>
                  <a:ext uri="{0D108BD9-81ED-4DB2-BD59-A6C34878D82A}">
                    <a16:rowId xmlns:a16="http://schemas.microsoft.com/office/drawing/2014/main" val="2232367954"/>
                  </a:ext>
                </a:extLst>
              </a:tr>
              <a:tr h="5008674">
                <a:tc>
                  <a:txBody>
                    <a:bodyPr/>
                    <a:lstStyle/>
                    <a:p>
                      <a:r>
                        <a:rPr lang="en-US" dirty="0">
                          <a:latin typeface="+mj-lt"/>
                        </a:rPr>
                        <a:t>5. </a:t>
                      </a:r>
                      <a:r>
                        <a:rPr lang="en-US" i="1" dirty="0">
                          <a:latin typeface="+mj-lt"/>
                        </a:rPr>
                        <a:t>What is the definition of bankruptcy?</a:t>
                      </a:r>
                    </a:p>
                    <a:p>
                      <a:endParaRPr lang="en-US" i="1" dirty="0">
                        <a:latin typeface="+mj-lt"/>
                      </a:endParaRPr>
                    </a:p>
                    <a:p>
                      <a:endParaRPr lang="en-US" i="1" dirty="0">
                        <a:latin typeface="+mj-lt"/>
                      </a:endParaRPr>
                    </a:p>
                    <a:p>
                      <a:r>
                        <a:rPr lang="en-US" i="1" dirty="0">
                          <a:latin typeface="+mj-lt"/>
                        </a:rPr>
                        <a:t>6. What is a Chapter Seven (7) bankruptcy?</a:t>
                      </a:r>
                    </a:p>
                    <a:p>
                      <a:endParaRPr lang="en-US" i="1" dirty="0">
                        <a:latin typeface="+mj-lt"/>
                      </a:endParaRPr>
                    </a:p>
                    <a:p>
                      <a:endParaRPr lang="en-US" i="1" dirty="0">
                        <a:latin typeface="+mj-lt"/>
                      </a:endParaRPr>
                    </a:p>
                    <a:p>
                      <a:r>
                        <a:rPr lang="en-US" i="1" dirty="0">
                          <a:latin typeface="+mj-lt"/>
                        </a:rPr>
                        <a:t>7. What is a Chapter Thirteen (13) bankruptcy?</a:t>
                      </a:r>
                    </a:p>
                    <a:p>
                      <a:endParaRPr lang="en-US" dirty="0">
                        <a:latin typeface="+mj-lt"/>
                      </a:endParaRPr>
                    </a:p>
                    <a:p>
                      <a:r>
                        <a:rPr lang="en-US" i="1" dirty="0">
                          <a:latin typeface="+mj-lt"/>
                        </a:rPr>
                        <a:t>8. How are these types of bankruptcy different?</a:t>
                      </a:r>
                    </a:p>
                  </a:txBody>
                  <a:tcPr/>
                </a:tc>
                <a:tc>
                  <a:txBody>
                    <a:bodyPr/>
                    <a:lstStyle/>
                    <a:p>
                      <a:endParaRPr lang="en-US" dirty="0">
                        <a:latin typeface="+mj-lt"/>
                      </a:endParaRPr>
                    </a:p>
                  </a:txBody>
                  <a:tcPr/>
                </a:tc>
                <a:extLst>
                  <a:ext uri="{0D108BD9-81ED-4DB2-BD59-A6C34878D82A}">
                    <a16:rowId xmlns:a16="http://schemas.microsoft.com/office/drawing/2014/main" val="1308549868"/>
                  </a:ext>
                </a:extLst>
              </a:tr>
              <a:tr h="401526">
                <a:tc gridSpan="2">
                  <a:txBody>
                    <a:bodyPr/>
                    <a:lstStyle/>
                    <a:p>
                      <a:r>
                        <a:rPr lang="en-US" dirty="0">
                          <a:latin typeface="+mj-lt"/>
                        </a:rPr>
                        <a:t>Summary:</a:t>
                      </a:r>
                    </a:p>
                    <a:p>
                      <a:r>
                        <a:rPr lang="en-US" dirty="0">
                          <a:latin typeface="+mj-lt"/>
                        </a:rPr>
                        <a:t> </a:t>
                      </a:r>
                    </a:p>
                  </a:txBody>
                  <a:tcPr/>
                </a:tc>
                <a:tc hMerge="1">
                  <a:txBody>
                    <a:bodyPr/>
                    <a:lstStyle/>
                    <a:p>
                      <a:endParaRPr lang="en-US" dirty="0"/>
                    </a:p>
                  </a:txBody>
                  <a:tcPr/>
                </a:tc>
                <a:extLst>
                  <a:ext uri="{0D108BD9-81ED-4DB2-BD59-A6C34878D82A}">
                    <a16:rowId xmlns:a16="http://schemas.microsoft.com/office/drawing/2014/main" val="3671136542"/>
                  </a:ext>
                </a:extLst>
              </a:tr>
            </a:tbl>
          </a:graphicData>
        </a:graphic>
      </p:graphicFrame>
      <p:sp>
        <p:nvSpPr>
          <p:cNvPr id="4" name="TextBox 3">
            <a:extLst>
              <a:ext uri="{FF2B5EF4-FFF2-40B4-BE49-F238E27FC236}">
                <a16:creationId xmlns:a16="http://schemas.microsoft.com/office/drawing/2014/main" id="{B5EA5EF4-3956-45A2-B12E-3C701868A4F1}"/>
              </a:ext>
            </a:extLst>
          </p:cNvPr>
          <p:cNvSpPr txBox="1"/>
          <p:nvPr/>
        </p:nvSpPr>
        <p:spPr>
          <a:xfrm>
            <a:off x="150395" y="281970"/>
            <a:ext cx="2438400" cy="784830"/>
          </a:xfrm>
          <a:prstGeom prst="rect">
            <a:avLst/>
          </a:prstGeom>
          <a:noFill/>
          <a:ln w="19050">
            <a:noFill/>
          </a:ln>
        </p:spPr>
        <p:txBody>
          <a:bodyPr wrap="square" rtlCol="0">
            <a:spAutoFit/>
          </a:bodyPr>
          <a:lstStyle/>
          <a:p>
            <a:pPr algn="ctr"/>
            <a:r>
              <a:rPr lang="en-US" sz="4500" dirty="0">
                <a:solidFill>
                  <a:schemeClr val="accent4"/>
                </a:solidFill>
                <a:latin typeface="+mj-lt"/>
                <a:ea typeface="+mj-ea"/>
                <a:cs typeface="+mj-cs"/>
              </a:rPr>
              <a:t>Video 2</a:t>
            </a:r>
          </a:p>
        </p:txBody>
      </p:sp>
      <p:sp>
        <p:nvSpPr>
          <p:cNvPr id="5" name="TextBox 4">
            <a:extLst>
              <a:ext uri="{FF2B5EF4-FFF2-40B4-BE49-F238E27FC236}">
                <a16:creationId xmlns:a16="http://schemas.microsoft.com/office/drawing/2014/main" id="{E6CE8B73-3626-4614-85B0-E05FCEFAECE8}"/>
              </a:ext>
            </a:extLst>
          </p:cNvPr>
          <p:cNvSpPr txBox="1"/>
          <p:nvPr/>
        </p:nvSpPr>
        <p:spPr>
          <a:xfrm>
            <a:off x="395037" y="1066800"/>
            <a:ext cx="2161674" cy="923330"/>
          </a:xfrm>
          <a:prstGeom prst="rect">
            <a:avLst/>
          </a:prstGeom>
          <a:noFill/>
        </p:spPr>
        <p:txBody>
          <a:bodyPr wrap="square" rtlCol="0">
            <a:spAutoFit/>
          </a:bodyPr>
          <a:lstStyle/>
          <a:p>
            <a:r>
              <a:rPr lang="en-US" dirty="0">
                <a:latin typeface="+mj-lt"/>
              </a:rPr>
              <a:t>Cornell Two-Column Notes</a:t>
            </a:r>
          </a:p>
          <a:p>
            <a:endParaRPr lang="en-US" dirty="0"/>
          </a:p>
        </p:txBody>
      </p:sp>
    </p:spTree>
    <p:extLst>
      <p:ext uri="{BB962C8B-B14F-4D97-AF65-F5344CB8AC3E}">
        <p14:creationId xmlns:p14="http://schemas.microsoft.com/office/powerpoint/2010/main" val="387029049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a:extLst>
              <a:ext uri="{FF2B5EF4-FFF2-40B4-BE49-F238E27FC236}">
                <a16:creationId xmlns:a16="http://schemas.microsoft.com/office/drawing/2014/main" id="{22382515-A04E-4041-B886-EE7180101124}"/>
              </a:ext>
            </a:extLst>
          </p:cNvPr>
          <p:cNvSpPr/>
          <p:nvPr/>
        </p:nvSpPr>
        <p:spPr>
          <a:xfrm>
            <a:off x="4914900" y="2203233"/>
            <a:ext cx="3733800" cy="3987861"/>
          </a:xfrm>
          <a:prstGeom prst="ellipse">
            <a:avLst/>
          </a:prstGeom>
          <a:no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78628FE8-620C-42FD-BD92-9874E5B5102F}"/>
              </a:ext>
            </a:extLst>
          </p:cNvPr>
          <p:cNvSpPr/>
          <p:nvPr/>
        </p:nvSpPr>
        <p:spPr>
          <a:xfrm>
            <a:off x="2667000" y="1524000"/>
            <a:ext cx="3657600" cy="3987861"/>
          </a:xfrm>
          <a:prstGeom prst="ellipse">
            <a:avLst/>
          </a:prstGeom>
          <a:no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3B9980E-26F2-4A24-8047-843F733E6A06}"/>
              </a:ext>
            </a:extLst>
          </p:cNvPr>
          <p:cNvSpPr txBox="1"/>
          <p:nvPr/>
        </p:nvSpPr>
        <p:spPr>
          <a:xfrm>
            <a:off x="457200" y="304800"/>
            <a:ext cx="4114800" cy="784830"/>
          </a:xfrm>
          <a:prstGeom prst="rect">
            <a:avLst/>
          </a:prstGeom>
          <a:noFill/>
          <a:ln w="19050">
            <a:noFill/>
          </a:ln>
        </p:spPr>
        <p:txBody>
          <a:bodyPr wrap="square" rtlCol="0">
            <a:spAutoFit/>
          </a:bodyPr>
          <a:lstStyle/>
          <a:p>
            <a:r>
              <a:rPr lang="en-US" sz="4500" dirty="0">
                <a:solidFill>
                  <a:schemeClr val="accent4"/>
                </a:solidFill>
                <a:latin typeface="+mj-lt"/>
                <a:ea typeface="+mj-ea"/>
                <a:cs typeface="+mj-cs"/>
              </a:rPr>
              <a:t>Venn Diagram</a:t>
            </a:r>
          </a:p>
        </p:txBody>
      </p:sp>
      <p:sp>
        <p:nvSpPr>
          <p:cNvPr id="9" name="TextBox 8">
            <a:extLst>
              <a:ext uri="{FF2B5EF4-FFF2-40B4-BE49-F238E27FC236}">
                <a16:creationId xmlns:a16="http://schemas.microsoft.com/office/drawing/2014/main" id="{49DC8B82-77DF-4553-A0CE-576512E60E94}"/>
              </a:ext>
            </a:extLst>
          </p:cNvPr>
          <p:cNvSpPr txBox="1"/>
          <p:nvPr/>
        </p:nvSpPr>
        <p:spPr>
          <a:xfrm>
            <a:off x="3124200" y="2707105"/>
            <a:ext cx="1447800" cy="923330"/>
          </a:xfrm>
          <a:prstGeom prst="rect">
            <a:avLst/>
          </a:prstGeom>
          <a:noFill/>
        </p:spPr>
        <p:txBody>
          <a:bodyPr wrap="square" rtlCol="0">
            <a:spAutoFit/>
          </a:bodyPr>
          <a:lstStyle/>
          <a:p>
            <a:r>
              <a:rPr lang="en-US" dirty="0">
                <a:latin typeface="+mj-lt"/>
              </a:rPr>
              <a:t>5 features of this type of debt relief </a:t>
            </a:r>
          </a:p>
        </p:txBody>
      </p:sp>
      <p:sp>
        <p:nvSpPr>
          <p:cNvPr id="10" name="TextBox 9">
            <a:extLst>
              <a:ext uri="{FF2B5EF4-FFF2-40B4-BE49-F238E27FC236}">
                <a16:creationId xmlns:a16="http://schemas.microsoft.com/office/drawing/2014/main" id="{331871AF-F323-4A9C-99C9-23AA25E082CD}"/>
              </a:ext>
            </a:extLst>
          </p:cNvPr>
          <p:cNvSpPr txBox="1"/>
          <p:nvPr/>
        </p:nvSpPr>
        <p:spPr>
          <a:xfrm>
            <a:off x="6889173" y="4276766"/>
            <a:ext cx="1524000" cy="923330"/>
          </a:xfrm>
          <a:prstGeom prst="rect">
            <a:avLst/>
          </a:prstGeom>
          <a:noFill/>
        </p:spPr>
        <p:txBody>
          <a:bodyPr wrap="square" rtlCol="0">
            <a:spAutoFit/>
          </a:bodyPr>
          <a:lstStyle/>
          <a:p>
            <a:r>
              <a:rPr lang="en-US" dirty="0">
                <a:latin typeface="+mj-lt"/>
              </a:rPr>
              <a:t>5 features of this type of debt relief </a:t>
            </a:r>
          </a:p>
        </p:txBody>
      </p:sp>
      <p:sp>
        <p:nvSpPr>
          <p:cNvPr id="11" name="TextBox 10">
            <a:extLst>
              <a:ext uri="{FF2B5EF4-FFF2-40B4-BE49-F238E27FC236}">
                <a16:creationId xmlns:a16="http://schemas.microsoft.com/office/drawing/2014/main" id="{7DAF199E-4811-4E2C-A9E4-1D8FE0642878}"/>
              </a:ext>
            </a:extLst>
          </p:cNvPr>
          <p:cNvSpPr txBox="1"/>
          <p:nvPr/>
        </p:nvSpPr>
        <p:spPr>
          <a:xfrm>
            <a:off x="4997116" y="3630435"/>
            <a:ext cx="1332133" cy="646331"/>
          </a:xfrm>
          <a:prstGeom prst="rect">
            <a:avLst/>
          </a:prstGeom>
          <a:noFill/>
        </p:spPr>
        <p:txBody>
          <a:bodyPr wrap="square" rtlCol="0">
            <a:spAutoFit/>
          </a:bodyPr>
          <a:lstStyle/>
          <a:p>
            <a:r>
              <a:rPr lang="en-US" dirty="0">
                <a:solidFill>
                  <a:schemeClr val="accent6"/>
                </a:solidFill>
                <a:latin typeface="+mj-lt"/>
              </a:rPr>
              <a:t>4 elements in common</a:t>
            </a:r>
          </a:p>
        </p:txBody>
      </p:sp>
    </p:spTree>
    <p:extLst>
      <p:ext uri="{BB962C8B-B14F-4D97-AF65-F5344CB8AC3E}">
        <p14:creationId xmlns:p14="http://schemas.microsoft.com/office/powerpoint/2010/main" val="282696901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a:extLst>
              <a:ext uri="{FF2B5EF4-FFF2-40B4-BE49-F238E27FC236}">
                <a16:creationId xmlns:a16="http://schemas.microsoft.com/office/drawing/2014/main" id="{22382515-A04E-4041-B886-EE7180101124}"/>
              </a:ext>
            </a:extLst>
          </p:cNvPr>
          <p:cNvSpPr/>
          <p:nvPr/>
        </p:nvSpPr>
        <p:spPr>
          <a:xfrm>
            <a:off x="4914900" y="2203233"/>
            <a:ext cx="3733800" cy="3987861"/>
          </a:xfrm>
          <a:prstGeom prst="ellipse">
            <a:avLst/>
          </a:prstGeom>
          <a:no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78628FE8-620C-42FD-BD92-9874E5B5102F}"/>
              </a:ext>
            </a:extLst>
          </p:cNvPr>
          <p:cNvSpPr/>
          <p:nvPr/>
        </p:nvSpPr>
        <p:spPr>
          <a:xfrm>
            <a:off x="2667000" y="1524000"/>
            <a:ext cx="3657600" cy="3987861"/>
          </a:xfrm>
          <a:prstGeom prst="ellipse">
            <a:avLst/>
          </a:prstGeom>
          <a:no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3B9980E-26F2-4A24-8047-843F733E6A06}"/>
              </a:ext>
            </a:extLst>
          </p:cNvPr>
          <p:cNvSpPr txBox="1"/>
          <p:nvPr/>
        </p:nvSpPr>
        <p:spPr>
          <a:xfrm>
            <a:off x="491837" y="269219"/>
            <a:ext cx="4114800" cy="1477328"/>
          </a:xfrm>
          <a:prstGeom prst="rect">
            <a:avLst/>
          </a:prstGeom>
          <a:noFill/>
          <a:ln w="19050">
            <a:noFill/>
          </a:ln>
        </p:spPr>
        <p:txBody>
          <a:bodyPr wrap="square" rtlCol="0">
            <a:spAutoFit/>
          </a:bodyPr>
          <a:lstStyle/>
          <a:p>
            <a:r>
              <a:rPr lang="en-US" sz="4500" dirty="0">
                <a:solidFill>
                  <a:schemeClr val="accent4"/>
                </a:solidFill>
                <a:latin typeface="+mj-lt"/>
                <a:ea typeface="+mj-ea"/>
                <a:cs typeface="+mj-cs"/>
              </a:rPr>
              <a:t>Venn Diagram</a:t>
            </a:r>
          </a:p>
          <a:p>
            <a:r>
              <a:rPr lang="en-US" sz="4500" dirty="0">
                <a:solidFill>
                  <a:schemeClr val="accent4"/>
                </a:solidFill>
                <a:latin typeface="+mj-lt"/>
                <a:ea typeface="+mj-ea"/>
                <a:cs typeface="+mj-cs"/>
              </a:rPr>
              <a:t>Example</a:t>
            </a:r>
          </a:p>
        </p:txBody>
      </p:sp>
      <p:sp>
        <p:nvSpPr>
          <p:cNvPr id="9" name="TextBox 8">
            <a:extLst>
              <a:ext uri="{FF2B5EF4-FFF2-40B4-BE49-F238E27FC236}">
                <a16:creationId xmlns:a16="http://schemas.microsoft.com/office/drawing/2014/main" id="{49DC8B82-77DF-4553-A0CE-576512E60E94}"/>
              </a:ext>
            </a:extLst>
          </p:cNvPr>
          <p:cNvSpPr txBox="1"/>
          <p:nvPr/>
        </p:nvSpPr>
        <p:spPr>
          <a:xfrm>
            <a:off x="983673" y="3491935"/>
            <a:ext cx="1447800" cy="923330"/>
          </a:xfrm>
          <a:prstGeom prst="rect">
            <a:avLst/>
          </a:prstGeom>
          <a:noFill/>
        </p:spPr>
        <p:txBody>
          <a:bodyPr wrap="square" rtlCol="0">
            <a:spAutoFit/>
          </a:bodyPr>
          <a:lstStyle/>
          <a:p>
            <a:r>
              <a:rPr lang="en-US" dirty="0">
                <a:latin typeface="+mj-lt"/>
              </a:rPr>
              <a:t>5 features of this type of debt relief </a:t>
            </a:r>
          </a:p>
        </p:txBody>
      </p:sp>
      <p:sp>
        <p:nvSpPr>
          <p:cNvPr id="10" name="TextBox 9">
            <a:extLst>
              <a:ext uri="{FF2B5EF4-FFF2-40B4-BE49-F238E27FC236}">
                <a16:creationId xmlns:a16="http://schemas.microsoft.com/office/drawing/2014/main" id="{331871AF-F323-4A9C-99C9-23AA25E082CD}"/>
              </a:ext>
            </a:extLst>
          </p:cNvPr>
          <p:cNvSpPr txBox="1"/>
          <p:nvPr/>
        </p:nvSpPr>
        <p:spPr>
          <a:xfrm>
            <a:off x="7620000" y="1401952"/>
            <a:ext cx="1524000" cy="923330"/>
          </a:xfrm>
          <a:prstGeom prst="rect">
            <a:avLst/>
          </a:prstGeom>
          <a:noFill/>
        </p:spPr>
        <p:txBody>
          <a:bodyPr wrap="square" rtlCol="0">
            <a:spAutoFit/>
          </a:bodyPr>
          <a:lstStyle/>
          <a:p>
            <a:r>
              <a:rPr lang="en-US" dirty="0">
                <a:latin typeface="+mj-lt"/>
              </a:rPr>
              <a:t>5 features of this type of debt relief </a:t>
            </a:r>
          </a:p>
        </p:txBody>
      </p:sp>
      <p:sp>
        <p:nvSpPr>
          <p:cNvPr id="11" name="TextBox 10">
            <a:extLst>
              <a:ext uri="{FF2B5EF4-FFF2-40B4-BE49-F238E27FC236}">
                <a16:creationId xmlns:a16="http://schemas.microsoft.com/office/drawing/2014/main" id="{7DAF199E-4811-4E2C-A9E4-1D8FE0642878}"/>
              </a:ext>
            </a:extLst>
          </p:cNvPr>
          <p:cNvSpPr txBox="1"/>
          <p:nvPr/>
        </p:nvSpPr>
        <p:spPr>
          <a:xfrm>
            <a:off x="5593135" y="987879"/>
            <a:ext cx="1332133" cy="646331"/>
          </a:xfrm>
          <a:prstGeom prst="rect">
            <a:avLst/>
          </a:prstGeom>
          <a:noFill/>
        </p:spPr>
        <p:txBody>
          <a:bodyPr wrap="square" rtlCol="0">
            <a:spAutoFit/>
          </a:bodyPr>
          <a:lstStyle/>
          <a:p>
            <a:r>
              <a:rPr lang="en-US" dirty="0">
                <a:solidFill>
                  <a:schemeClr val="accent6"/>
                </a:solidFill>
                <a:latin typeface="+mj-lt"/>
              </a:rPr>
              <a:t>4 elements in common</a:t>
            </a:r>
          </a:p>
        </p:txBody>
      </p:sp>
      <p:sp>
        <p:nvSpPr>
          <p:cNvPr id="2" name="TextBox 1">
            <a:extLst>
              <a:ext uri="{FF2B5EF4-FFF2-40B4-BE49-F238E27FC236}">
                <a16:creationId xmlns:a16="http://schemas.microsoft.com/office/drawing/2014/main" id="{1DC300BB-3799-4FA3-A521-A3064FBA1BBD}"/>
              </a:ext>
            </a:extLst>
          </p:cNvPr>
          <p:cNvSpPr txBox="1"/>
          <p:nvPr/>
        </p:nvSpPr>
        <p:spPr>
          <a:xfrm>
            <a:off x="5018171" y="3491935"/>
            <a:ext cx="1306429" cy="923330"/>
          </a:xfrm>
          <a:prstGeom prst="rect">
            <a:avLst/>
          </a:prstGeom>
          <a:noFill/>
        </p:spPr>
        <p:txBody>
          <a:bodyPr wrap="square" rtlCol="0">
            <a:spAutoFit/>
          </a:bodyPr>
          <a:lstStyle/>
          <a:p>
            <a:r>
              <a:rPr lang="en-US" dirty="0">
                <a:solidFill>
                  <a:schemeClr val="accent6"/>
                </a:solidFill>
                <a:latin typeface="+mj-lt"/>
              </a:rPr>
              <a:t>Both are bankruptcy types</a:t>
            </a:r>
          </a:p>
        </p:txBody>
      </p:sp>
      <p:sp>
        <p:nvSpPr>
          <p:cNvPr id="4" name="TextBox 3">
            <a:extLst>
              <a:ext uri="{FF2B5EF4-FFF2-40B4-BE49-F238E27FC236}">
                <a16:creationId xmlns:a16="http://schemas.microsoft.com/office/drawing/2014/main" id="{D866BE45-6D7D-4F44-BBB5-1B6D0904715B}"/>
              </a:ext>
            </a:extLst>
          </p:cNvPr>
          <p:cNvSpPr txBox="1"/>
          <p:nvPr/>
        </p:nvSpPr>
        <p:spPr>
          <a:xfrm>
            <a:off x="6920544" y="3953600"/>
            <a:ext cx="1398911" cy="923330"/>
          </a:xfrm>
          <a:prstGeom prst="rect">
            <a:avLst/>
          </a:prstGeom>
          <a:noFill/>
        </p:spPr>
        <p:txBody>
          <a:bodyPr wrap="square" rtlCol="0">
            <a:spAutoFit/>
          </a:bodyPr>
          <a:lstStyle/>
          <a:p>
            <a:r>
              <a:rPr lang="en-US" dirty="0">
                <a:latin typeface="+mj-lt"/>
              </a:rPr>
              <a:t>Has a repayment plan</a:t>
            </a:r>
          </a:p>
        </p:txBody>
      </p:sp>
      <p:sp>
        <p:nvSpPr>
          <p:cNvPr id="5" name="TextBox 4">
            <a:extLst>
              <a:ext uri="{FF2B5EF4-FFF2-40B4-BE49-F238E27FC236}">
                <a16:creationId xmlns:a16="http://schemas.microsoft.com/office/drawing/2014/main" id="{8C51C811-B59C-42F6-910C-ED9929968869}"/>
              </a:ext>
            </a:extLst>
          </p:cNvPr>
          <p:cNvSpPr txBox="1"/>
          <p:nvPr/>
        </p:nvSpPr>
        <p:spPr>
          <a:xfrm>
            <a:off x="3227088" y="2753271"/>
            <a:ext cx="1447801" cy="1200329"/>
          </a:xfrm>
          <a:prstGeom prst="rect">
            <a:avLst/>
          </a:prstGeom>
          <a:noFill/>
        </p:spPr>
        <p:txBody>
          <a:bodyPr wrap="square" rtlCol="0">
            <a:spAutoFit/>
          </a:bodyPr>
          <a:lstStyle/>
          <a:p>
            <a:r>
              <a:rPr lang="en-US" dirty="0">
                <a:latin typeface="+mj-lt"/>
              </a:rPr>
              <a:t>You don’t have to repay any of the debt</a:t>
            </a:r>
          </a:p>
        </p:txBody>
      </p:sp>
      <p:cxnSp>
        <p:nvCxnSpPr>
          <p:cNvPr id="12" name="Straight Arrow Connector 11">
            <a:extLst>
              <a:ext uri="{FF2B5EF4-FFF2-40B4-BE49-F238E27FC236}">
                <a16:creationId xmlns:a16="http://schemas.microsoft.com/office/drawing/2014/main" id="{67B7E48A-27DC-460E-841C-AC7462169DA3}"/>
              </a:ext>
            </a:extLst>
          </p:cNvPr>
          <p:cNvCxnSpPr>
            <a:cxnSpLocks/>
          </p:cNvCxnSpPr>
          <p:nvPr/>
        </p:nvCxnSpPr>
        <p:spPr>
          <a:xfrm flipV="1">
            <a:off x="2286000" y="3582035"/>
            <a:ext cx="854770" cy="37156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3C0A17BD-12C6-4555-8FD5-5CAE4E093FCB}"/>
              </a:ext>
            </a:extLst>
          </p:cNvPr>
          <p:cNvCxnSpPr>
            <a:cxnSpLocks/>
          </p:cNvCxnSpPr>
          <p:nvPr/>
        </p:nvCxnSpPr>
        <p:spPr>
          <a:xfrm flipH="1">
            <a:off x="5791200" y="1692789"/>
            <a:ext cx="199432" cy="1157028"/>
          </a:xfrm>
          <a:prstGeom prst="straightConnector1">
            <a:avLst/>
          </a:prstGeom>
          <a:ln>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320B4F57-448D-4F5C-8B11-CC2623E51178}"/>
              </a:ext>
            </a:extLst>
          </p:cNvPr>
          <p:cNvCxnSpPr>
            <a:cxnSpLocks/>
          </p:cNvCxnSpPr>
          <p:nvPr/>
        </p:nvCxnSpPr>
        <p:spPr>
          <a:xfrm flipH="1">
            <a:off x="7799089" y="2361377"/>
            <a:ext cx="259061" cy="83902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330316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ARN">
  <a:themeElements>
    <a:clrScheme name="Custom 11">
      <a:dk1>
        <a:sysClr val="windowText" lastClr="000000"/>
      </a:dk1>
      <a:lt1>
        <a:sysClr val="window" lastClr="FFFFFF"/>
      </a:lt1>
      <a:dk2>
        <a:srgbClr val="534949"/>
      </a:dk2>
      <a:lt2>
        <a:srgbClr val="F2E6B7"/>
      </a:lt2>
      <a:accent1>
        <a:srgbClr val="DCBA25"/>
      </a:accent1>
      <a:accent2>
        <a:srgbClr val="679BCD"/>
      </a:accent2>
      <a:accent3>
        <a:srgbClr val="999967"/>
      </a:accent3>
      <a:accent4>
        <a:srgbClr val="991B1E"/>
      </a:accent4>
      <a:accent5>
        <a:srgbClr val="C1C1C1"/>
      </a:accent5>
      <a:accent6>
        <a:srgbClr val="7D1619"/>
      </a:accent6>
      <a:hlink>
        <a:srgbClr val="5D94C1"/>
      </a:hlink>
      <a:folHlink>
        <a:srgbClr val="7C7C55"/>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3953</TotalTime>
  <Words>735</Words>
  <Application>Microsoft Office PowerPoint</Application>
  <PresentationFormat>On-screen Show (4:3)</PresentationFormat>
  <Paragraphs>94</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Calibri</vt:lpstr>
      <vt:lpstr>Constantia</vt:lpstr>
      <vt:lpstr>Georgia</vt:lpstr>
      <vt:lpstr>Wingdings 2</vt:lpstr>
      <vt:lpstr>LEARN</vt:lpstr>
      <vt:lpstr>PowerPoint Presentation</vt:lpstr>
      <vt:lpstr>IT’S NOT WHAT YOU THINK: CHAPTER 7 OR 13?</vt:lpstr>
      <vt:lpstr>Scenario 1</vt:lpstr>
      <vt:lpstr>What Should Lance Do? </vt:lpstr>
      <vt:lpstr>When debts become impossible to repay, there only a few choices…</vt:lpstr>
      <vt:lpstr>PowerPoint Presentation</vt:lpstr>
      <vt:lpstr>PowerPoint Presentation</vt:lpstr>
      <vt:lpstr>PowerPoint Presentation</vt:lpstr>
      <vt:lpstr>PowerPoint Presentation</vt:lpstr>
      <vt:lpstr>Debt-to-Income Ratio (DTI)</vt:lpstr>
      <vt:lpstr>Scenario 2</vt:lpstr>
      <vt:lpstr>Scenario 2: Answer </vt:lpstr>
      <vt:lpstr>Chant It, Sing It, Rap It</vt:lpstr>
      <vt:lpstr>PowerPoint Presentation</vt:lpstr>
    </vt:vector>
  </TitlesOfParts>
  <Company>Norman Public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7 or 13?</dc:title>
  <dc:creator>K20 Center</dc:creator>
  <cp:lastModifiedBy>Kuehn, Elizabeth C.</cp:lastModifiedBy>
  <cp:revision>94</cp:revision>
  <dcterms:created xsi:type="dcterms:W3CDTF">2011-02-10T18:04:52Z</dcterms:created>
  <dcterms:modified xsi:type="dcterms:W3CDTF">2018-03-28T21:55:35Z</dcterms:modified>
</cp:coreProperties>
</file>