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6" r:id="rId5"/>
  </p:sldMasterIdLst>
  <p:notesMasterIdLst>
    <p:notesMasterId r:id="rId17"/>
  </p:notesMasterIdLst>
  <p:sldIdLst>
    <p:sldId id="256" r:id="rId6"/>
    <p:sldId id="257" r:id="rId7"/>
    <p:sldId id="276" r:id="rId8"/>
    <p:sldId id="259" r:id="rId9"/>
    <p:sldId id="260" r:id="rId10"/>
    <p:sldId id="261" r:id="rId11"/>
    <p:sldId id="262" r:id="rId12"/>
    <p:sldId id="263" r:id="rId13"/>
    <p:sldId id="264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hmPviQuUx/mM95RQpzum7glKWw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CB82FBC-B3BC-4DD8-A8C6-77EB4C0F448C}">
  <a:tblStyle styleId="{ECB82FBC-B3BC-4DD8-A8C6-77EB4C0F448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2092" autoAdjust="0"/>
  </p:normalViewPr>
  <p:slideViewPr>
    <p:cSldViewPr snapToGrid="0" snapToObjects="1">
      <p:cViewPr varScale="1">
        <p:scale>
          <a:sx n="196" d="100"/>
          <a:sy n="196" d="100"/>
        </p:scale>
        <p:origin x="608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customschemas.google.com/relationships/presentationmetadata" Target="meta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rlisleindian.dickinson.edu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e8a4e0b45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e8a4e0b45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Choice Boards. Strategies. https://learn.k20center.ou.edu/strategy/73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Choice Board: https://bit.ly/3qxPbIz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e8a4e0b454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e8a4e0b454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S-I-T (Surprising, Interesting, Troubling). Strategies. https://learn.k20center.ou.edu/strategy/926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45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1d405bd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TNT. (2011, Sept 11). Into the West-Carlisle Indian School. [Video]. YouTube]. https://www.youtube.com/watch?v=yfRHqWCz3Zw&amp;t=3s</a:t>
            </a:r>
          </a:p>
        </p:txBody>
      </p:sp>
      <p:sp>
        <p:nvSpPr>
          <p:cNvPr id="103" name="Google Shape;103;gf1d405bd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e8a4e0b454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e8a4e0b454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Carlisle Indian School Digital Resource Center. (n.d.).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https://carlisleindian.dickinson.edu/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e8a4e0b454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e8a4e0b454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dirty="0"/>
              <a:t>K20 Center. (n.d.). Why-Lighting. Strategies.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https://learn.k20center.ou.edu/strategy/128</a:t>
            </a: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US" dirty="0"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dirty="0"/>
              <a:t>Due to time constraints, you may want to </a:t>
            </a:r>
            <a:r>
              <a:rPr lang="en-US" b="1" dirty="0"/>
              <a:t>JIGSAW</a:t>
            </a:r>
            <a:r>
              <a:rPr lang="en-US" dirty="0"/>
              <a:t> this reading.  3 paragraphs, 2 paragraphs, 3 paragraphs.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f1d405bd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f1d405bd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Honeycomb Harvest. Strategies. https://learn.k20center.ou.edu/strategy/61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3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4" r:id="rId10"/>
    <p:sldLayoutId id="214748366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qxPbI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fRHqWCz3Z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yfRHqWCz3Zw&amp;t=3s" TargetMode="Externa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rlisleindian.dickinson.ed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e8a4e0b454_0_10"/>
          <p:cNvSpPr txBox="1"/>
          <p:nvPr/>
        </p:nvSpPr>
        <p:spPr>
          <a:xfrm>
            <a:off x="2730900" y="733625"/>
            <a:ext cx="3710700" cy="461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2F133-2FDB-4187-A090-849001220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36977"/>
            <a:ext cx="7769157" cy="3194554"/>
          </a:xfrm>
        </p:spPr>
        <p:txBody>
          <a:bodyPr>
            <a:normAutofit/>
          </a:bodyPr>
          <a:lstStyle/>
          <a:p>
            <a:r>
              <a:rPr lang="en-US" sz="2000" dirty="0"/>
              <a:t>Choose 1 link from each column – the Past, the Present, and the Future – to explore.</a:t>
            </a:r>
          </a:p>
          <a:p>
            <a:r>
              <a:rPr lang="en-US" sz="2000" dirty="0"/>
              <a:t>While you are viewing/reading, keep in mind the following question: </a:t>
            </a:r>
          </a:p>
          <a:p>
            <a:pPr marL="63500" indent="0">
              <a:buNone/>
            </a:pPr>
            <a:endParaRPr lang="en-US" sz="2000" dirty="0"/>
          </a:p>
          <a:p>
            <a:pPr marL="63500" indent="0" algn="ctr">
              <a:buNone/>
            </a:pPr>
            <a:r>
              <a:rPr lang="en-US" sz="2200" b="1" dirty="0"/>
              <a:t>How does the type of education described in the document affect native students of the time? </a:t>
            </a:r>
          </a:p>
          <a:p>
            <a:pPr marL="63500" indent="0" algn="ctr">
              <a:buNone/>
            </a:pPr>
            <a:r>
              <a:rPr lang="en-US" sz="2200" b="1" dirty="0">
                <a:hlinkClick r:id="rId3"/>
              </a:rPr>
              <a:t>https://bit.ly/3qxPbIz</a:t>
            </a:r>
            <a:endParaRPr lang="en-US" sz="22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ED7C4-DB8B-4E68-8B59-D825A12FF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54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Choice Board: The Past, the Present, &amp; Future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4C58CF-4D71-4154-8698-7156F3D2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Evaluate: Reflection Questions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D95647-7A1C-4857-A70B-C93845ECA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09352"/>
            <a:ext cx="4902740" cy="1839167"/>
          </a:xfrm>
        </p:spPr>
        <p:txBody>
          <a:bodyPr>
            <a:normAutofit/>
          </a:bodyPr>
          <a:lstStyle/>
          <a:p>
            <a:r>
              <a:rPr lang="en-US" sz="2000" dirty="0"/>
              <a:t>How has assimilation affected education in today’s Native communities?</a:t>
            </a:r>
          </a:p>
          <a:p>
            <a:r>
              <a:rPr lang="en-US" sz="2000" dirty="0"/>
              <a:t>What does the future of Native education look like?</a:t>
            </a:r>
          </a:p>
        </p:txBody>
      </p:sp>
      <p:pic>
        <p:nvPicPr>
          <p:cNvPr id="6" name="Google Shape;172;g100e1040ef7_0_25">
            <a:extLst>
              <a:ext uri="{FF2B5EF4-FFF2-40B4-BE49-F238E27FC236}">
                <a16:creationId xmlns:a16="http://schemas.microsoft.com/office/drawing/2014/main" id="{E6776431-5362-4637-ADE0-B9DE84CDA11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31150" y="974988"/>
            <a:ext cx="2594042" cy="3081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562671" y="682342"/>
            <a:ext cx="7851648" cy="764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b="1" dirty="0"/>
              <a:t>Native American Education</a:t>
            </a:r>
            <a:endParaRPr b="1"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95100" y="1656167"/>
            <a:ext cx="5199861" cy="1083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-US" sz="3600" b="1" dirty="0"/>
              <a:t>Past, Present, and Future</a:t>
            </a:r>
            <a:endParaRPr sz="3600" b="1"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A0CFB6-D2A0-4C5A-9B9A-C9BC8B457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292" y="1309352"/>
            <a:ext cx="5529458" cy="3013877"/>
          </a:xfrm>
        </p:spPr>
        <p:txBody>
          <a:bodyPr>
            <a:norm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ct val="100000"/>
              <a:buChar char="•"/>
            </a:pPr>
            <a:r>
              <a:rPr lang="en-US" sz="2400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this strategy, identify something you find </a:t>
            </a:r>
            <a:r>
              <a:rPr lang="en-US" sz="2400" u="sng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surprising</a:t>
            </a:r>
            <a:r>
              <a:rPr lang="en-US" sz="2400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u="sng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interesting</a:t>
            </a:r>
            <a:r>
              <a:rPr lang="en-US" sz="2400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2400" u="sng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troubling</a:t>
            </a:r>
            <a:r>
              <a:rPr lang="en-US" sz="2400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about the video.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Char char="•"/>
            </a:pPr>
            <a:r>
              <a:rPr lang="en-US" sz="2400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Summarize and demonstrate your interaction with the film.</a:t>
            </a:r>
          </a:p>
          <a:p>
            <a:pPr lvl="1" indent="-38100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S=Surprising</a:t>
            </a:r>
          </a:p>
          <a:p>
            <a:pPr lvl="1" indent="-38100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I=Interesting</a:t>
            </a:r>
          </a:p>
          <a:p>
            <a:pPr lvl="1" indent="-38100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T=Troubling</a:t>
            </a: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36D8F1-B6E8-47B4-BC66-7CBB68C8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2746562" cy="857250"/>
          </a:xfrm>
        </p:spPr>
        <p:txBody>
          <a:bodyPr/>
          <a:lstStyle/>
          <a:p>
            <a:r>
              <a:rPr lang="en-US" b="1" dirty="0"/>
              <a:t>Engage: S-I-T</a:t>
            </a:r>
          </a:p>
        </p:txBody>
      </p:sp>
      <p:pic>
        <p:nvPicPr>
          <p:cNvPr id="4" name="Google Shape;106;g100e1040ef7_0_5">
            <a:extLst>
              <a:ext uri="{FF2B5EF4-FFF2-40B4-BE49-F238E27FC236}">
                <a16:creationId xmlns:a16="http://schemas.microsoft.com/office/drawing/2014/main" id="{7F673622-93C6-4CB8-B98D-3E109296DD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">
            <a:off x="6683185" y="1174836"/>
            <a:ext cx="1744111" cy="27938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385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13;g100e1040ef7_1_15" descr="A video clip from TNT's mini-series &quot;Into the West&quot; showing what young Native American children went through in the name of assimilation." title="Into the West-Carlisle Indian School">
            <a:hlinkClick r:id="rId3"/>
            <a:extLst>
              <a:ext uri="{FF2B5EF4-FFF2-40B4-BE49-F238E27FC236}">
                <a16:creationId xmlns:a16="http://schemas.microsoft.com/office/drawing/2014/main" id="{F58F6187-B530-4210-89BE-6ED83283074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94443" y="800831"/>
            <a:ext cx="2456228" cy="310968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3033901-C336-4E52-BFA9-A5E49EE0B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1245140"/>
            <a:ext cx="5204298" cy="3109689"/>
          </a:xfrm>
        </p:spPr>
        <p:txBody>
          <a:bodyPr>
            <a:norm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200" dirty="0"/>
              <a:t>Keep in mind the S-I-T strategy as we watch the clip from TNT’s </a:t>
            </a:r>
            <a:r>
              <a:rPr lang="en-US" sz="220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Into the West</a:t>
            </a:r>
            <a:r>
              <a:rPr lang="en-US" sz="2200" dirty="0">
                <a:solidFill>
                  <a:schemeClr val="tx1"/>
                </a:solidFill>
              </a:rPr>
              <a:t> series where Native </a:t>
            </a:r>
            <a:r>
              <a:rPr lang="en-US" sz="2200" dirty="0"/>
              <a:t>American students arrive at the Carlisle Indian Industrial School for the very first time. 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200" dirty="0"/>
              <a:t>Be prepared to discuss what you find </a:t>
            </a:r>
            <a:r>
              <a:rPr lang="en-US" sz="2200" u="sng" dirty="0"/>
              <a:t>surprising</a:t>
            </a:r>
            <a:r>
              <a:rPr lang="en-US" sz="2200" dirty="0"/>
              <a:t>, </a:t>
            </a:r>
            <a:r>
              <a:rPr lang="en-US" sz="2200" u="sng" dirty="0"/>
              <a:t>interesting</a:t>
            </a:r>
            <a:r>
              <a:rPr lang="en-US" sz="2200" dirty="0"/>
              <a:t>, and </a:t>
            </a:r>
            <a:r>
              <a:rPr lang="en-US" sz="2200" u="sng" dirty="0"/>
              <a:t>troubling</a:t>
            </a:r>
            <a:r>
              <a:rPr lang="en-US" sz="2200" dirty="0"/>
              <a:t>. </a:t>
            </a:r>
          </a:p>
          <a:p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C15B51-5D5F-4DA5-A8B4-54AFAD7EE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307247"/>
            <a:ext cx="4267200" cy="857250"/>
          </a:xfrm>
        </p:spPr>
        <p:txBody>
          <a:bodyPr/>
          <a:lstStyle/>
          <a:p>
            <a:r>
              <a:rPr lang="en-US" b="1" dirty="0"/>
              <a:t>S-I-T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>
            <a:spLocks noGrp="1"/>
          </p:cNvSpPr>
          <p:nvPr>
            <p:ph type="title"/>
          </p:nvPr>
        </p:nvSpPr>
        <p:spPr>
          <a:xfrm>
            <a:off x="492514" y="429453"/>
            <a:ext cx="5132623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b="1" dirty="0"/>
              <a:t>Essential Questions</a:t>
            </a:r>
            <a:endParaRPr b="1" dirty="0"/>
          </a:p>
        </p:txBody>
      </p:sp>
      <p:sp>
        <p:nvSpPr>
          <p:cNvPr id="112" name="Google Shape;112;p3"/>
          <p:cNvSpPr txBox="1">
            <a:spLocks noGrp="1"/>
          </p:cNvSpPr>
          <p:nvPr>
            <p:ph type="body" idx="1"/>
          </p:nvPr>
        </p:nvSpPr>
        <p:spPr>
          <a:xfrm>
            <a:off x="524676" y="1700575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10000"/>
          </a:bodyPr>
          <a:lstStyle/>
          <a:p>
            <a:pPr marL="512763" indent="-457200">
              <a:spcBef>
                <a:spcPts val="0"/>
              </a:spcBef>
            </a:pPr>
            <a:r>
              <a:rPr lang="en-US" dirty="0"/>
              <a:t>Why did the US government use assimilation to educate native children?</a:t>
            </a:r>
          </a:p>
          <a:p>
            <a:pPr marL="512763" indent="-457200">
              <a:spcBef>
                <a:spcPts val="0"/>
              </a:spcBef>
            </a:pPr>
            <a:r>
              <a:rPr lang="en-US" dirty="0"/>
              <a:t>How did assimilation in education affect native people?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>
            <a:spLocks noGrp="1"/>
          </p:cNvSpPr>
          <p:nvPr>
            <p:ph type="title"/>
          </p:nvPr>
        </p:nvSpPr>
        <p:spPr>
          <a:xfrm>
            <a:off x="460983" y="189950"/>
            <a:ext cx="5447933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b="1" dirty="0"/>
              <a:t>Learning Objectives</a:t>
            </a:r>
            <a:endParaRPr b="1" dirty="0"/>
          </a:p>
        </p:txBody>
      </p:sp>
      <p:sp>
        <p:nvSpPr>
          <p:cNvPr id="118" name="Google Shape;118;p4"/>
          <p:cNvSpPr txBox="1">
            <a:spLocks noGrp="1"/>
          </p:cNvSpPr>
          <p:nvPr>
            <p:ph type="body" idx="1"/>
          </p:nvPr>
        </p:nvSpPr>
        <p:spPr>
          <a:xfrm>
            <a:off x="415587" y="1351346"/>
            <a:ext cx="6737552" cy="25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85000" lnSpcReduction="20000"/>
          </a:bodyPr>
          <a:lstStyle/>
          <a:p>
            <a:pPr marL="457200" lvl="0" indent="-386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Examine primary sources of students attending the Carlisle Indian Industrial School.</a:t>
            </a:r>
          </a:p>
          <a:p>
            <a:pPr marL="457200" lvl="0" indent="-38672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Analyze the many ways schools assimilated native children.</a:t>
            </a:r>
          </a:p>
          <a:p>
            <a:pPr marL="457200" lvl="0" indent="-38672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Participate in collaborative discussion about the history of boarding schools, their existence today, and the future of assimilation techniques in education.</a:t>
            </a:r>
          </a:p>
          <a:p>
            <a:pPr marL="457200" lvl="0" indent="-38672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Explore a variety of instructional strategies that foster critical thinking. </a:t>
            </a:r>
          </a:p>
          <a:p>
            <a:pPr marL="398463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e8a4e0b454_0_4"/>
          <p:cNvSpPr txBox="1">
            <a:spLocks noGrp="1"/>
          </p:cNvSpPr>
          <p:nvPr>
            <p:ph type="title"/>
          </p:nvPr>
        </p:nvSpPr>
        <p:spPr>
          <a:xfrm>
            <a:off x="457200" y="177969"/>
            <a:ext cx="73152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Explore: Primary Sources Worksheet</a:t>
            </a:r>
            <a:endParaRPr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AAD57F-39F2-40DF-AEF7-6FB2DD313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41380"/>
            <a:ext cx="5629072" cy="2943244"/>
          </a:xfrm>
        </p:spPr>
        <p:txBody>
          <a:bodyPr>
            <a:normAutofit lnSpcReduction="10000"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-US" sz="2200" dirty="0"/>
              <a:t>Using the website, </a:t>
            </a:r>
            <a:r>
              <a:rPr lang="en-US" sz="22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Carlisle Indian School Resource Center</a:t>
            </a:r>
            <a:r>
              <a:rPr lang="en-US" sz="2200" dirty="0"/>
              <a:t>, explore primary source documents about students who attended the school around 100 years ago.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200" dirty="0"/>
              <a:t>Use the attached “Native American Education Note Catcher” to record your work.</a:t>
            </a: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200" dirty="0"/>
              <a:t>Take guided notes on 2 of the students listed.</a:t>
            </a: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en-US" sz="2800" dirty="0"/>
          </a:p>
          <a:p>
            <a:endParaRPr lang="en-US" dirty="0"/>
          </a:p>
        </p:txBody>
      </p:sp>
      <p:pic>
        <p:nvPicPr>
          <p:cNvPr id="7" name="Google Shape;132;g100e1040ef7_0_10">
            <a:extLst>
              <a:ext uri="{FF2B5EF4-FFF2-40B4-BE49-F238E27FC236}">
                <a16:creationId xmlns:a16="http://schemas.microsoft.com/office/drawing/2014/main" id="{D5DEBE29-D16D-4419-9F34-85A5D9491A6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68369" y="1100128"/>
            <a:ext cx="3208061" cy="2943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8850A-DAEF-4D0C-A737-878BF1671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4309353" cy="857250"/>
          </a:xfrm>
        </p:spPr>
        <p:txBody>
          <a:bodyPr/>
          <a:lstStyle/>
          <a:p>
            <a:r>
              <a:rPr lang="en-US" sz="3600" b="1" dirty="0"/>
              <a:t>Explain:</a:t>
            </a:r>
            <a:r>
              <a:rPr lang="en-US" b="1" dirty="0"/>
              <a:t> </a:t>
            </a:r>
            <a:r>
              <a:rPr lang="en-US" sz="3600" b="1" dirty="0"/>
              <a:t>Why-Lighting</a:t>
            </a:r>
            <a:endParaRPr lang="en-US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CBC49-5D59-42C7-B8DB-3617045A6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1309352"/>
            <a:ext cx="6096000" cy="2980546"/>
          </a:xfrm>
        </p:spPr>
        <p:txBody>
          <a:bodyPr>
            <a:normAutofit/>
          </a:bodyPr>
          <a:lstStyle/>
          <a:p>
            <a:pPr lvl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92929"/>
                </a:solidFill>
              </a:rPr>
              <a:t>Highlight sentences or passages from the Carlisle Indian School Resource Center materials that seem important to your understanding.</a:t>
            </a:r>
          </a:p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92929"/>
                </a:solidFill>
              </a:rPr>
              <a:t>Reflect on the thinking process that led to your choice of highlights.</a:t>
            </a:r>
          </a:p>
          <a:p>
            <a:pPr marL="920750" lvl="1" indent="-342900">
              <a:spcBef>
                <a:spcPts val="500"/>
              </a:spcBef>
              <a:buSzPct val="60000"/>
              <a:buFont typeface="Wingdings" panose="05000000000000000000" pitchFamily="2" charset="2"/>
              <a:buChar char="§"/>
            </a:pPr>
            <a:r>
              <a:rPr lang="en-US" dirty="0"/>
              <a:t>Read the short summary of the “History of Native Education -- A Snapshot.”  </a:t>
            </a:r>
          </a:p>
          <a:p>
            <a:pPr marL="92075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0000"/>
              <a:buFont typeface="Wingdings" panose="05000000000000000000" pitchFamily="2" charset="2"/>
              <a:buChar char="§"/>
            </a:pPr>
            <a:r>
              <a:rPr lang="en-US" dirty="0"/>
              <a:t>Highlight key vocabulary you might not know.</a:t>
            </a:r>
          </a:p>
          <a:p>
            <a:pPr marL="6350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5F98C8-96FC-426C-BF7F-C516597E1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5589" y="1413846"/>
            <a:ext cx="2044638" cy="22794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7F41D-7A42-47FA-968D-93308649E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2149"/>
            <a:ext cx="4542817" cy="746583"/>
          </a:xfrm>
        </p:spPr>
        <p:txBody>
          <a:bodyPr/>
          <a:lstStyle/>
          <a:p>
            <a:r>
              <a:rPr lang="en-US" b="1" dirty="0"/>
              <a:t>Honeycomb Harvest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75C91-DDD8-4A6A-9783-1CB88E72E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78733"/>
            <a:ext cx="5906576" cy="2649166"/>
          </a:xfrm>
        </p:spPr>
        <p:txBody>
          <a:bodyPr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20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This strategy is designed to help you understand logical relationships among words and concepts. </a:t>
            </a:r>
          </a:p>
          <a:p>
            <a:pPr marL="457200" lvl="0" indent="-4318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00"/>
              <a:buFont typeface="Roboto"/>
              <a:buChar char="•"/>
            </a:pPr>
            <a:r>
              <a:rPr lang="en-US" sz="20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Use a set of hexagons containing different concepts related to the content. </a:t>
            </a:r>
          </a:p>
          <a:p>
            <a:pPr marL="457200" lvl="0" indent="-4318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00"/>
              <a:buFont typeface="Roboto"/>
              <a:buChar char="•"/>
            </a:pPr>
            <a:r>
              <a:rPr lang="en-US" sz="20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Work individually or in groups to arrange them so the sides of </a:t>
            </a:r>
            <a:r>
              <a:rPr lang="en-US" sz="2000" u="sng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related</a:t>
            </a:r>
            <a:r>
              <a:rPr lang="en-US" sz="20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hexagons touch.</a:t>
            </a:r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"/>
              <a:buChar char="•"/>
            </a:pPr>
            <a:r>
              <a:rPr lang="en-US" sz="20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Be ready to discuss the choices you have made. </a:t>
            </a:r>
          </a:p>
          <a:p>
            <a:pPr marL="25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US" sz="20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6350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54C4A0-1F35-4AF7-B873-172D0D882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482" y="1167029"/>
            <a:ext cx="2086318" cy="21542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5000DD-EC61-4DCE-902A-068F9AF397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F4B27C-B78B-40BE-BD89-BD0D346B1D3B}">
  <ds:schemaRefs>
    <ds:schemaRef ds:uri="http://purl.org/dc/terms/"/>
    <ds:schemaRef ds:uri="http://www.w3.org/XML/1998/namespace"/>
    <ds:schemaRef ds:uri="d06b737b-b789-4524-96b5-d3d460658ae2"/>
    <ds:schemaRef ds:uri="966e68ee-ec3c-4f12-bd4f-fedbbec8de0b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9E69453-10AE-45F4-B871-B15BF6FC98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636</Words>
  <Application>Microsoft Office PowerPoint</Application>
  <PresentationFormat>On-screen Show (16:9)</PresentationFormat>
  <Paragraphs>52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Noto Sans Symbols</vt:lpstr>
      <vt:lpstr>Roboto</vt:lpstr>
      <vt:lpstr>Wingdings</vt:lpstr>
      <vt:lpstr>LEARN theme</vt:lpstr>
      <vt:lpstr>LEARN theme</vt:lpstr>
      <vt:lpstr>PowerPoint Presentation</vt:lpstr>
      <vt:lpstr>Native American Education</vt:lpstr>
      <vt:lpstr>Engage: S-I-T</vt:lpstr>
      <vt:lpstr>S-I-T</vt:lpstr>
      <vt:lpstr>Essential Questions</vt:lpstr>
      <vt:lpstr>Learning Objectives</vt:lpstr>
      <vt:lpstr>Explore: Primary Sources Worksheet</vt:lpstr>
      <vt:lpstr>Explain: Why-Lighting</vt:lpstr>
      <vt:lpstr>Honeycomb Harvest</vt:lpstr>
      <vt:lpstr>Choice Board: The Past, the Present, &amp; Future</vt:lpstr>
      <vt:lpstr>Evaluate: Reflection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Lunsford, Janaye N.</dc:creator>
  <cp:lastModifiedBy>McLeod Porter, Delma</cp:lastModifiedBy>
  <cp:revision>16</cp:revision>
  <dcterms:created xsi:type="dcterms:W3CDTF">2020-10-14T20:24:40Z</dcterms:created>
  <dcterms:modified xsi:type="dcterms:W3CDTF">2022-03-23T18:31:45Z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