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ZcSvlGGTdSCptUJIh2Ong3xuq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fa1536ac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fa1536ac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b143139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b143139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b1431393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b1431393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15b1a3ec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15b1a3ec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b143139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b143139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Rainbow Writer. Strategy. https://learn.k20center.ou.edu/strategy/80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fa1536a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fa1536a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fa1536ac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fa1536ac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fa1536ac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fa1536ac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fa1536ac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fa1536ac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daily.com/news/pride-of-oklahoma-members-implore-peers-to-communicate-concerns-with-leadership-band-reaches-40-covid/article_97bff36a-6e7f-11ec-8af1-3f8cf4c418b1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e-learning/making-sense-of-ml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fa1536ac7_0_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Rainbow Write - Website Citation</a:t>
            </a:r>
            <a:endParaRPr dirty="0"/>
          </a:p>
        </p:txBody>
      </p:sp>
      <p:sp>
        <p:nvSpPr>
          <p:cNvPr id="160" name="Google Shape;160;g10fa1536ac7_0_3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538574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a few minutes to look at the cards in front of you for citing a website as a resource.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notice about the different cards?</a:t>
            </a:r>
            <a:endParaRPr dirty="0"/>
          </a:p>
        </p:txBody>
      </p:sp>
      <p:pic>
        <p:nvPicPr>
          <p:cNvPr id="161" name="Google Shape;161;g10fa1536ac7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fa1536ac7_0_43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Rainbow Write - Website Citation</a:t>
            </a:r>
            <a:endParaRPr dirty="0"/>
          </a:p>
        </p:txBody>
      </p:sp>
      <p:grpSp>
        <p:nvGrpSpPr>
          <p:cNvPr id="167" name="Google Shape;167;g10fa1536ac7_0_43"/>
          <p:cNvGrpSpPr/>
          <p:nvPr/>
        </p:nvGrpSpPr>
        <p:grpSpPr>
          <a:xfrm>
            <a:off x="457205" y="1437939"/>
            <a:ext cx="2037073" cy="1505624"/>
            <a:chOff x="272575" y="1690650"/>
            <a:chExt cx="2454600" cy="1762200"/>
          </a:xfrm>
        </p:grpSpPr>
        <p:sp>
          <p:nvSpPr>
            <p:cNvPr id="168" name="Google Shape;168;g10fa1536ac7_0_43"/>
            <p:cNvSpPr/>
            <p:nvPr/>
          </p:nvSpPr>
          <p:spPr>
            <a:xfrm>
              <a:off x="272575" y="1690650"/>
              <a:ext cx="2454600" cy="17622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g10fa1536ac7_0_43"/>
            <p:cNvSpPr txBox="1"/>
            <p:nvPr/>
          </p:nvSpPr>
          <p:spPr>
            <a:xfrm>
              <a:off x="501774" y="2057965"/>
              <a:ext cx="1996200" cy="7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Blake Douglas, editor-in-chief.</a:t>
              </a:r>
              <a:endPara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g10fa1536ac7_0_43"/>
          <p:cNvGrpSpPr/>
          <p:nvPr/>
        </p:nvGrpSpPr>
        <p:grpSpPr>
          <a:xfrm>
            <a:off x="3553468" y="1437939"/>
            <a:ext cx="2037079" cy="1505624"/>
            <a:chOff x="272575" y="1690650"/>
            <a:chExt cx="2454608" cy="1762200"/>
          </a:xfrm>
        </p:grpSpPr>
        <p:sp>
          <p:nvSpPr>
            <p:cNvPr id="171" name="Google Shape;171;g10fa1536ac7_0_43"/>
            <p:cNvSpPr/>
            <p:nvPr/>
          </p:nvSpPr>
          <p:spPr>
            <a:xfrm>
              <a:off x="272575" y="1690650"/>
              <a:ext cx="2454600" cy="17622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g10fa1536ac7_0_43"/>
            <p:cNvSpPr txBox="1"/>
            <p:nvPr/>
          </p:nvSpPr>
          <p:spPr>
            <a:xfrm>
              <a:off x="272583" y="1707853"/>
              <a:ext cx="2454600" cy="16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1" dirty="0">
                  <a:solidFill>
                    <a:srgbClr val="FF9900"/>
                  </a:solidFill>
                  <a:latin typeface="Calibri"/>
                  <a:ea typeface="Calibri"/>
                  <a:cs typeface="Calibri"/>
                  <a:sym typeface="Calibri"/>
                </a:rPr>
                <a:t>“Pride of Oklahoma Members ‘Implore’ Peers to Communicate Concerns with Leadership, Band Reaches 40 Covid-19 Cases.”</a:t>
              </a:r>
              <a:endParaRPr sz="135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g10fa1536ac7_0_43"/>
          <p:cNvGrpSpPr/>
          <p:nvPr/>
        </p:nvGrpSpPr>
        <p:grpSpPr>
          <a:xfrm>
            <a:off x="6365674" y="1394125"/>
            <a:ext cx="2632983" cy="1585339"/>
            <a:chOff x="-69733" y="1460984"/>
            <a:chExt cx="3172651" cy="1855500"/>
          </a:xfrm>
        </p:grpSpPr>
        <p:sp>
          <p:nvSpPr>
            <p:cNvPr id="174" name="Google Shape;174;g10fa1536ac7_0_43"/>
            <p:cNvSpPr/>
            <p:nvPr/>
          </p:nvSpPr>
          <p:spPr>
            <a:xfrm>
              <a:off x="-69582" y="1512277"/>
              <a:ext cx="3172500" cy="17622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g10fa1536ac7_0_43"/>
            <p:cNvSpPr txBox="1"/>
            <p:nvPr/>
          </p:nvSpPr>
          <p:spPr>
            <a:xfrm>
              <a:off x="-69733" y="1460984"/>
              <a:ext cx="3172500" cy="18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1" dirty="0"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OU Daily</a:t>
              </a:r>
              <a:r>
                <a:rPr lang="en-US" sz="1300" b="1" dirty="0"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, 5 Jan. 2022, </a:t>
              </a:r>
              <a:r>
                <a:rPr lang="en-US" sz="1300" b="1" u="sng" dirty="0">
                  <a:solidFill>
                    <a:schemeClr val="hlink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  <a:hlinkClick r:id="rId3"/>
                </a:rPr>
                <a:t>https://www.oudaily.com/news/pride-of-oklahoma-members-implore-peers-to-communicate-concerns-with-leadership-band-reaches-40-covid/article_97bff36a-6e7f-11ec-8af1-3f8cf4c418b1.html</a:t>
              </a:r>
              <a:r>
                <a:rPr lang="en-US" sz="1300" b="1" dirty="0"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300" b="1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g10fa1536ac7_0_43"/>
          <p:cNvSpPr txBox="1"/>
          <p:nvPr/>
        </p:nvSpPr>
        <p:spPr>
          <a:xfrm>
            <a:off x="457200" y="3216855"/>
            <a:ext cx="7444200" cy="150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Citation Format:</a:t>
            </a:r>
            <a:endParaRPr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lvl="0" indent="-241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Author or Editor. </a:t>
            </a:r>
            <a:r>
              <a:rPr lang="en-US" dirty="0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"Title.</a:t>
            </a: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"  </a:t>
            </a:r>
            <a:r>
              <a:rPr lang="en-US" i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Title of container (self contained if book)</a:t>
            </a: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Other contributors (translators or editors), Version (edition), Number (vol. and/or no.),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Publisher</a:t>
            </a: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>
                <a:solidFill>
                  <a:srgbClr val="33333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Publication Date</a:t>
            </a: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Location (pages, paragraphs and/or </a:t>
            </a:r>
            <a:r>
              <a:rPr lang="en-US" dirty="0">
                <a:solidFill>
                  <a:srgbClr val="333333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DOI or permalink). </a:t>
            </a:r>
            <a:r>
              <a:rPr lang="en-US" i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2nd container’s title</a:t>
            </a: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Other contributors, Version, Number, Publisher, Publication date, Location, Date of Access (if applicable).</a:t>
            </a:r>
            <a:endParaRPr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b1431393a_0_12"/>
          <p:cNvSpPr txBox="1">
            <a:spLocks noGrp="1"/>
          </p:cNvSpPr>
          <p:nvPr>
            <p:ph type="title"/>
          </p:nvPr>
        </p:nvSpPr>
        <p:spPr>
          <a:xfrm>
            <a:off x="457200" y="14822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Storyline</a:t>
            </a:r>
            <a:endParaRPr dirty="0"/>
          </a:p>
        </p:txBody>
      </p:sp>
      <p:sp>
        <p:nvSpPr>
          <p:cNvPr id="182" name="Google Shape;182;g10b1431393a_0_12"/>
          <p:cNvSpPr txBox="1">
            <a:spLocks noGrp="1"/>
          </p:cNvSpPr>
          <p:nvPr>
            <p:ph type="body" idx="1"/>
          </p:nvPr>
        </p:nvSpPr>
        <p:spPr>
          <a:xfrm>
            <a:off x="457200" y="898497"/>
            <a:ext cx="5553986" cy="4027562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Sense of MLA (ou.edu)</a:t>
            </a:r>
            <a:endParaRPr lang="en-US" dirty="0">
              <a:solidFill>
                <a:schemeClr val="accent4"/>
              </a:solidFill>
            </a:endParaRPr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In this activity, you will learn more about the different guidelines for writing an essay in MLA format.  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As you work through this, click the highlighted text portions to learn more.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You will not be able to advance to the next slide until you have clicked on and read all of the information.</a:t>
            </a:r>
            <a:endParaRPr dirty="0"/>
          </a:p>
        </p:txBody>
      </p:sp>
      <p:grpSp>
        <p:nvGrpSpPr>
          <p:cNvPr id="183" name="Google Shape;183;g10b1431393a_0_12"/>
          <p:cNvGrpSpPr/>
          <p:nvPr/>
        </p:nvGrpSpPr>
        <p:grpSpPr>
          <a:xfrm>
            <a:off x="5630100" y="250422"/>
            <a:ext cx="3361500" cy="3361500"/>
            <a:chOff x="5630100" y="250422"/>
            <a:chExt cx="3361500" cy="3361500"/>
          </a:xfrm>
        </p:grpSpPr>
        <p:pic>
          <p:nvPicPr>
            <p:cNvPr id="184" name="Google Shape;184;g10b1431393a_0_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30100" y="250422"/>
              <a:ext cx="3361500" cy="336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g10b1431393a_0_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6251" y="1118575"/>
              <a:ext cx="2889202" cy="16251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b1431393a_0_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and Non-Examples</a:t>
            </a:r>
            <a:endParaRPr/>
          </a:p>
        </p:txBody>
      </p:sp>
      <p:sp>
        <p:nvSpPr>
          <p:cNvPr id="191" name="Google Shape;191;g10b1431393a_0_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276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Review the Examples and Non Examples citation cards.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If they are written correctly, do nothing.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If they are written incorrectly, or have an error, make the necessary revisions using a red pen.</a:t>
            </a:r>
            <a:endParaRPr dirty="0"/>
          </a:p>
        </p:txBody>
      </p:sp>
      <p:pic>
        <p:nvPicPr>
          <p:cNvPr id="192" name="Google Shape;192;g10b1431393a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199" y="1317047"/>
            <a:ext cx="3303404" cy="263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15b1a3ec1_0_25"/>
          <p:cNvSpPr txBox="1">
            <a:spLocks noGrp="1"/>
          </p:cNvSpPr>
          <p:nvPr>
            <p:ph type="body" idx="1"/>
          </p:nvPr>
        </p:nvSpPr>
        <p:spPr>
          <a:xfrm>
            <a:off x="457200" y="1126470"/>
            <a:ext cx="55488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task: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a one (1) page paper on a book you are currently reading.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sure to include the following: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makes it a good book?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Why should your peers read this book?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Examples from the text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Support from reviews, quotes, or even research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Citations in MLA format for each source you use</a:t>
            </a:r>
            <a:endParaRPr dirty="0"/>
          </a:p>
        </p:txBody>
      </p:sp>
      <p:sp>
        <p:nvSpPr>
          <p:cNvPr id="198" name="Google Shape;198;g1115b1a3ec1_0_25"/>
          <p:cNvSpPr txBox="1">
            <a:spLocks noGrp="1"/>
          </p:cNvSpPr>
          <p:nvPr>
            <p:ph type="title"/>
          </p:nvPr>
        </p:nvSpPr>
        <p:spPr>
          <a:xfrm>
            <a:off x="476119" y="177997"/>
            <a:ext cx="302067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Your Turn</a:t>
            </a:r>
            <a:endParaRPr dirty="0"/>
          </a:p>
        </p:txBody>
      </p:sp>
      <p:grpSp>
        <p:nvGrpSpPr>
          <p:cNvPr id="199" name="Google Shape;199;g1115b1a3ec1_0_25"/>
          <p:cNvGrpSpPr/>
          <p:nvPr/>
        </p:nvGrpSpPr>
        <p:grpSpPr>
          <a:xfrm>
            <a:off x="6134700" y="444197"/>
            <a:ext cx="2833199" cy="3774877"/>
            <a:chOff x="6158400" y="1036772"/>
            <a:chExt cx="2833199" cy="3774877"/>
          </a:xfrm>
        </p:grpSpPr>
        <p:pic>
          <p:nvPicPr>
            <p:cNvPr id="200" name="Google Shape;200;g1115b1a3ec1_0_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8400" y="1036772"/>
              <a:ext cx="2833199" cy="2833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g1115b1a3ec1_0_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22300" y="2714050"/>
              <a:ext cx="1374675" cy="1374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g1115b1a3ec1_0_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59975" y="2569650"/>
              <a:ext cx="2241999" cy="2241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5656037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12762" indent="-457200">
              <a:spcBef>
                <a:spcPts val="0"/>
              </a:spcBef>
            </a:pPr>
            <a:r>
              <a:rPr lang="en-US" dirty="0"/>
              <a:t>Why does citing sources matter?</a:t>
            </a:r>
            <a:endParaRPr dirty="0"/>
          </a:p>
          <a:p>
            <a:pPr marL="512762" indent="-457200">
              <a:spcBef>
                <a:spcPts val="0"/>
              </a:spcBef>
            </a:pPr>
            <a:r>
              <a:rPr lang="en-US" dirty="0"/>
              <a:t>What does citing sources offer to readers?</a:t>
            </a:r>
            <a:endParaRPr dirty="0"/>
          </a:p>
          <a:p>
            <a:pPr marL="512763" indent="-457200">
              <a:spcBef>
                <a:spcPts val="0"/>
              </a:spcBef>
            </a:pPr>
            <a:r>
              <a:rPr lang="en-US" dirty="0"/>
              <a:t>How should correctly cited sources look?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501974" y="58710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435757" y="1896068"/>
            <a:ext cx="7772400" cy="266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Students will be able to perform the following: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Create citations in MLA format for books, journals, and websites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Apply MLA formatting to a short paper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0;g10b1431393a_0_0">
            <a:extLst>
              <a:ext uri="{FF2B5EF4-FFF2-40B4-BE49-F238E27FC236}">
                <a16:creationId xmlns:a16="http://schemas.microsoft.com/office/drawing/2014/main" id="{829B1F8E-4455-5F44-A7D4-545780A75AA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26" y="636270"/>
            <a:ext cx="7602747" cy="3870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6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b1431393a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Rainbow Write - Book Citation</a:t>
            </a:r>
            <a:endParaRPr dirty="0"/>
          </a:p>
        </p:txBody>
      </p:sp>
      <p:sp>
        <p:nvSpPr>
          <p:cNvPr id="116" name="Google Shape;116;g10b1431393a_0_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64578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a few minutes to look at the cards in front of you for citing a book as a resource.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notice about the different cards?</a:t>
            </a:r>
            <a:endParaRPr dirty="0"/>
          </a:p>
        </p:txBody>
      </p:sp>
      <p:pic>
        <p:nvPicPr>
          <p:cNvPr id="117" name="Google Shape;117;g10b1431393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fa1536ac7_0_0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Rainbow Write - Book Citation</a:t>
            </a:r>
            <a:endParaRPr dirty="0"/>
          </a:p>
        </p:txBody>
      </p:sp>
      <p:grpSp>
        <p:nvGrpSpPr>
          <p:cNvPr id="123" name="Google Shape;123;g10fa1536ac7_0_0"/>
          <p:cNvGrpSpPr/>
          <p:nvPr/>
        </p:nvGrpSpPr>
        <p:grpSpPr>
          <a:xfrm>
            <a:off x="457205" y="1818939"/>
            <a:ext cx="2037073" cy="1505624"/>
            <a:chOff x="272575" y="1690650"/>
            <a:chExt cx="2454600" cy="1762200"/>
          </a:xfrm>
        </p:grpSpPr>
        <p:sp>
          <p:nvSpPr>
            <p:cNvPr id="124" name="Google Shape;124;g10fa1536ac7_0_0"/>
            <p:cNvSpPr/>
            <p:nvPr/>
          </p:nvSpPr>
          <p:spPr>
            <a:xfrm>
              <a:off x="272575" y="1690650"/>
              <a:ext cx="2454600" cy="17622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g10fa1536ac7_0_0"/>
            <p:cNvSpPr txBox="1"/>
            <p:nvPr/>
          </p:nvSpPr>
          <p:spPr>
            <a:xfrm>
              <a:off x="501775" y="2371650"/>
              <a:ext cx="1996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Bradbury, Ray.</a:t>
              </a:r>
              <a:endPara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g10fa1536ac7_0_0"/>
          <p:cNvGrpSpPr/>
          <p:nvPr/>
        </p:nvGrpSpPr>
        <p:grpSpPr>
          <a:xfrm>
            <a:off x="3553468" y="1818939"/>
            <a:ext cx="2037073" cy="1505624"/>
            <a:chOff x="272575" y="1690650"/>
            <a:chExt cx="2454600" cy="1762200"/>
          </a:xfrm>
        </p:grpSpPr>
        <p:sp>
          <p:nvSpPr>
            <p:cNvPr id="127" name="Google Shape;127;g10fa1536ac7_0_0"/>
            <p:cNvSpPr/>
            <p:nvPr/>
          </p:nvSpPr>
          <p:spPr>
            <a:xfrm>
              <a:off x="272575" y="1690650"/>
              <a:ext cx="2454600" cy="17622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g10fa1536ac7_0_0"/>
            <p:cNvSpPr txBox="1"/>
            <p:nvPr/>
          </p:nvSpPr>
          <p:spPr>
            <a:xfrm>
              <a:off x="501775" y="2371650"/>
              <a:ext cx="1996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1" dirty="0">
                  <a:solidFill>
                    <a:srgbClr val="FF9900"/>
                  </a:solidFill>
                  <a:latin typeface="Calibri"/>
                  <a:ea typeface="Calibri"/>
                  <a:cs typeface="Calibri"/>
                  <a:sym typeface="Calibri"/>
                </a:rPr>
                <a:t>Fahrenheit 451.</a:t>
              </a:r>
              <a:endParaRPr b="1" i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g10fa1536ac7_0_0"/>
          <p:cNvGrpSpPr/>
          <p:nvPr/>
        </p:nvGrpSpPr>
        <p:grpSpPr>
          <a:xfrm>
            <a:off x="6649755" y="1818952"/>
            <a:ext cx="2037073" cy="1505624"/>
            <a:chOff x="272575" y="1690650"/>
            <a:chExt cx="2454600" cy="1762200"/>
          </a:xfrm>
        </p:grpSpPr>
        <p:sp>
          <p:nvSpPr>
            <p:cNvPr id="130" name="Google Shape;130;g10fa1536ac7_0_0"/>
            <p:cNvSpPr/>
            <p:nvPr/>
          </p:nvSpPr>
          <p:spPr>
            <a:xfrm>
              <a:off x="272575" y="1690650"/>
              <a:ext cx="2454600" cy="17622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g10fa1536ac7_0_0"/>
            <p:cNvSpPr txBox="1"/>
            <p:nvPr/>
          </p:nvSpPr>
          <p:spPr>
            <a:xfrm>
              <a:off x="501760" y="2085294"/>
              <a:ext cx="1996200" cy="9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New York, Simon &amp; Schuster Paperbacks, 1951.</a:t>
              </a:r>
              <a:endParaRPr b="1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g10fa1536ac7_0_0"/>
          <p:cNvSpPr txBox="1"/>
          <p:nvPr/>
        </p:nvSpPr>
        <p:spPr>
          <a:xfrm>
            <a:off x="457200" y="3978875"/>
            <a:ext cx="74442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Citation Format:</a:t>
            </a:r>
            <a:endParaRPr sz="16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Last Name, First Name. </a:t>
            </a:r>
            <a:r>
              <a:rPr lang="en-US" sz="1600" i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Title of Book</a:t>
            </a:r>
            <a:r>
              <a:rPr lang="en-US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. City of Publication, Publisher, Publication Date.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fa1536ac7_0_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Rainbow Write - Journal Citation</a:t>
            </a:r>
            <a:endParaRPr dirty="0"/>
          </a:p>
        </p:txBody>
      </p:sp>
      <p:sp>
        <p:nvSpPr>
          <p:cNvPr id="138" name="Google Shape;138;g10fa1536ac7_0_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a few minutes to look at the cards in front of you for citing a journal as a resource.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notice about the different cards?</a:t>
            </a:r>
            <a:endParaRPr dirty="0"/>
          </a:p>
        </p:txBody>
      </p:sp>
      <p:pic>
        <p:nvPicPr>
          <p:cNvPr id="139" name="Google Shape;139;g10fa1536ac7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fa1536ac7_0_24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Rainbow Write - Journal Citation</a:t>
            </a:r>
            <a:endParaRPr dirty="0"/>
          </a:p>
        </p:txBody>
      </p:sp>
      <p:grpSp>
        <p:nvGrpSpPr>
          <p:cNvPr id="145" name="Google Shape;145;g10fa1536ac7_0_24"/>
          <p:cNvGrpSpPr/>
          <p:nvPr/>
        </p:nvGrpSpPr>
        <p:grpSpPr>
          <a:xfrm>
            <a:off x="457205" y="1818939"/>
            <a:ext cx="2037073" cy="1505624"/>
            <a:chOff x="272575" y="1690650"/>
            <a:chExt cx="2454600" cy="1762200"/>
          </a:xfrm>
        </p:grpSpPr>
        <p:sp>
          <p:nvSpPr>
            <p:cNvPr id="146" name="Google Shape;146;g10fa1536ac7_0_24"/>
            <p:cNvSpPr/>
            <p:nvPr/>
          </p:nvSpPr>
          <p:spPr>
            <a:xfrm>
              <a:off x="272575" y="1690650"/>
              <a:ext cx="2454600" cy="17622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g10fa1536ac7_0_24"/>
            <p:cNvSpPr txBox="1"/>
            <p:nvPr/>
          </p:nvSpPr>
          <p:spPr>
            <a:xfrm>
              <a:off x="501775" y="2371650"/>
              <a:ext cx="1996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Cochran, David.</a:t>
              </a:r>
              <a:endPara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g10fa1536ac7_0_24"/>
          <p:cNvGrpSpPr/>
          <p:nvPr/>
        </p:nvGrpSpPr>
        <p:grpSpPr>
          <a:xfrm>
            <a:off x="3553468" y="1818939"/>
            <a:ext cx="2037073" cy="1505624"/>
            <a:chOff x="272575" y="1690650"/>
            <a:chExt cx="2454600" cy="1762200"/>
          </a:xfrm>
        </p:grpSpPr>
        <p:sp>
          <p:nvSpPr>
            <p:cNvPr id="149" name="Google Shape;149;g10fa1536ac7_0_24"/>
            <p:cNvSpPr/>
            <p:nvPr/>
          </p:nvSpPr>
          <p:spPr>
            <a:xfrm>
              <a:off x="272575" y="1690650"/>
              <a:ext cx="2454600" cy="17622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g10fa1536ac7_0_24"/>
            <p:cNvSpPr txBox="1"/>
            <p:nvPr/>
          </p:nvSpPr>
          <p:spPr>
            <a:xfrm>
              <a:off x="501790" y="1833173"/>
              <a:ext cx="1996200" cy="14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F9900"/>
                  </a:solidFill>
                  <a:latin typeface="Calibri"/>
                  <a:ea typeface="Calibri"/>
                  <a:cs typeface="Calibri"/>
                  <a:sym typeface="Calibri"/>
                </a:rPr>
                <a:t>“‘I’m Being Ironic’: Imperialism, Mass Culture, and the Fantastic World of Ray Bradbury.”</a:t>
              </a:r>
              <a:endParaRPr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g10fa1536ac7_0_24"/>
          <p:cNvGrpSpPr/>
          <p:nvPr/>
        </p:nvGrpSpPr>
        <p:grpSpPr>
          <a:xfrm>
            <a:off x="6649749" y="1817888"/>
            <a:ext cx="2037079" cy="1506688"/>
            <a:chOff x="272567" y="1689404"/>
            <a:chExt cx="2454608" cy="1763446"/>
          </a:xfrm>
        </p:grpSpPr>
        <p:sp>
          <p:nvSpPr>
            <p:cNvPr id="152" name="Google Shape;152;g10fa1536ac7_0_24"/>
            <p:cNvSpPr/>
            <p:nvPr/>
          </p:nvSpPr>
          <p:spPr>
            <a:xfrm>
              <a:off x="272575" y="1690650"/>
              <a:ext cx="2454600" cy="17622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g10fa1536ac7_0_24"/>
            <p:cNvSpPr txBox="1"/>
            <p:nvPr/>
          </p:nvSpPr>
          <p:spPr>
            <a:xfrm>
              <a:off x="272567" y="1689404"/>
              <a:ext cx="2454600" cy="16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1" i="1" dirty="0"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American Noir: Underground Writers and Filmmakers of the Postwar Era, </a:t>
              </a:r>
              <a:r>
                <a:rPr lang="en-US" sz="1350" b="1" dirty="0"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Washington, Smithsonian Institution Press, 2000, pp. 55-72.</a:t>
              </a:r>
              <a:endParaRPr sz="1350" b="1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g10fa1536ac7_0_24"/>
          <p:cNvSpPr txBox="1"/>
          <p:nvPr/>
        </p:nvSpPr>
        <p:spPr>
          <a:xfrm>
            <a:off x="457200" y="3978875"/>
            <a:ext cx="6675120" cy="82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Citation Format:</a:t>
            </a:r>
            <a:endParaRPr sz="16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Author(s). "Title of Article." </a:t>
            </a:r>
            <a:r>
              <a:rPr lang="en-US" sz="1600" i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Title of Periodical</a:t>
            </a:r>
            <a:r>
              <a:rPr lang="en-US" sz="16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(Day,) (Month,) Year, pages.</a:t>
            </a:r>
            <a:endParaRPr sz="16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076EAB-602A-4B87-A23F-0C483B200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530E45-695A-4EC1-B00D-19A202F7FC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84520F-2AB7-46BF-8369-9C9785381334}">
  <ds:schemaRefs>
    <ds:schemaRef ds:uri="http://schemas.microsoft.com/office/2006/metadata/properties"/>
    <ds:schemaRef ds:uri="966e68ee-ec3c-4f12-bd4f-fedbbec8de0b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d06b737b-b789-4524-96b5-d3d460658a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618</Words>
  <Application>Microsoft Office PowerPoint</Application>
  <PresentationFormat>On-screen Show (16:9)</PresentationFormat>
  <Paragraphs>54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PowerPoint Presentation</vt:lpstr>
      <vt:lpstr>Essential Questions</vt:lpstr>
      <vt:lpstr>Learning Objectives</vt:lpstr>
      <vt:lpstr>PowerPoint Presentation</vt:lpstr>
      <vt:lpstr>Rainbow Write - Book Citation</vt:lpstr>
      <vt:lpstr>Rainbow Write - Book Citation</vt:lpstr>
      <vt:lpstr>Rainbow Write - Journal Citation</vt:lpstr>
      <vt:lpstr>Rainbow Write - Journal Citation</vt:lpstr>
      <vt:lpstr>Rainbow Write - Website Citation</vt:lpstr>
      <vt:lpstr>Rainbow Write - Website Citation</vt:lpstr>
      <vt:lpstr>Storyline</vt:lpstr>
      <vt:lpstr>Examples and Non-Examples</vt:lpstr>
      <vt:lpstr>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McLeod Porter, Delma</cp:lastModifiedBy>
  <cp:revision>4</cp:revision>
  <dcterms:created xsi:type="dcterms:W3CDTF">2020-10-14T20:24:40Z</dcterms:created>
  <dcterms:modified xsi:type="dcterms:W3CDTF">2022-03-09T19:45:18Z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