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3" r:id="rId2"/>
  </p:sldMasterIdLst>
  <p:notesMasterIdLst>
    <p:notesMasterId r:id="rId1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5" roundtripDataSignature="AMtx7mg90wr+TnwPVU+FszHSTjx73xmdy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6" d="100"/>
          <a:sy n="106" d="100"/>
        </p:scale>
        <p:origin x="1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customschemas.google.com/relationships/presentationmetadata" Target="metadata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1" name="Google Shape;7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 err="1">
                <a:effectLst/>
              </a:rPr>
              <a:t>ABCNews</a:t>
            </a:r>
            <a:r>
              <a:rPr lang="en-US" dirty="0">
                <a:effectLst/>
              </a:rPr>
              <a:t>. (2009, November 4). </a:t>
            </a:r>
            <a:r>
              <a:rPr lang="en-US" i="1" dirty="0">
                <a:effectLst/>
              </a:rPr>
              <a:t>Nov. 10, 1989: Celebration at the Berlin Wall</a:t>
            </a:r>
            <a:r>
              <a:rPr lang="en-US" dirty="0">
                <a:effectLst/>
              </a:rPr>
              <a:t>. YouTube. https://www.youtube.com/watch?v=snsdDb7KDkg 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81" name="Google Shape;8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" name="Google Shape;8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" name="Google Shape;9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https://learn.k20center.ou.edu/strategy/1201</a:t>
            </a:r>
            <a:endParaRPr/>
          </a:p>
        </p:txBody>
      </p:sp>
      <p:sp>
        <p:nvSpPr>
          <p:cNvPr id="100" name="Google Shape;10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https://learn.k20center.ou.edu/strategy/128</a:t>
            </a:r>
            <a:endParaRPr/>
          </a:p>
        </p:txBody>
      </p:sp>
      <p:sp>
        <p:nvSpPr>
          <p:cNvPr id="107" name="Google Shape;10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https://learn.k20center.ou.edu/strategy/1867</a:t>
            </a:r>
            <a:endParaRPr/>
          </a:p>
        </p:txBody>
      </p:sp>
      <p:sp>
        <p:nvSpPr>
          <p:cNvPr id="114" name="Google Shape;11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1" name="Google Shape;12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3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3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3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3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Google Shape;56;p3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1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64" name="Google Shape;64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3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3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68" name="Google Shape;68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4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" name="Google Shape;12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0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0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17" name="Google Shape;17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0" name="Google Shape;20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2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2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2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5" name="Google Shape;25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9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9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9" name="Google Shape;29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29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30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30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30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6" name="Google Shape;36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Google Shape;37;p30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31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31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1" name="Google Shape;41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Google Shape;42;p3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Google Shape;44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5" name="Google Shape;45;p32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Google Shape;46;p3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7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7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Google Shape;60;p19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4" r:id="rId1"/>
    <p:sldLayoutId id="2147483665" r:id="rId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snsdDb7KDkg?feature=oembed" TargetMode="Externa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/>
              <a:t>The Curtain Falls</a:t>
            </a:r>
            <a:endParaRPr/>
          </a:p>
        </p:txBody>
      </p:sp>
      <p:sp>
        <p:nvSpPr>
          <p:cNvPr id="78" name="Google Shape;78;p2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/>
          <a:p>
            <a:pPr marL="0" marR="34289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/>
              <a:t>End of the Cold War</a:t>
            </a:r>
            <a:endParaRPr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5"/>
          <p:cNvSpPr/>
          <p:nvPr/>
        </p:nvSpPr>
        <p:spPr>
          <a:xfrm>
            <a:off x="627008" y="353087"/>
            <a:ext cx="3600666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I Notice, I Wonder</a:t>
            </a:r>
            <a:endParaRPr/>
          </a:p>
        </p:txBody>
      </p:sp>
      <p:pic>
        <p:nvPicPr>
          <p:cNvPr id="2" name="Online Media 1" title="Nov. 10, 1989: Celebration at the Berlin Wall">
            <a:hlinkClick r:id="" action="ppaction://media"/>
            <a:extLst>
              <a:ext uri="{FF2B5EF4-FFF2-40B4-BE49-F238E27FC236}">
                <a16:creationId xmlns:a16="http://schemas.microsoft.com/office/drawing/2014/main" id="{C90AAB72-7D68-4A25-A724-F99713A6A7F9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302000" y="1619250"/>
            <a:ext cx="2540000" cy="1905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3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/>
              <a:t>Essential Question</a:t>
            </a:r>
            <a:endParaRPr/>
          </a:p>
        </p:txBody>
      </p:sp>
      <p:sp>
        <p:nvSpPr>
          <p:cNvPr id="91" name="Google Shape;91;p3"/>
          <p:cNvSpPr txBox="1">
            <a:spLocks noGrp="1"/>
          </p:cNvSpPr>
          <p:nvPr>
            <p:ph type="body" idx="1"/>
          </p:nvPr>
        </p:nvSpPr>
        <p:spPr>
          <a:xfrm>
            <a:off x="530352" y="2028497"/>
            <a:ext cx="7772400" cy="19507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55563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/>
              <a:t>Why do governments collapse?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4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/>
              <a:t>Lesson Objective</a:t>
            </a:r>
            <a:endParaRPr/>
          </a:p>
        </p:txBody>
      </p:sp>
      <p:sp>
        <p:nvSpPr>
          <p:cNvPr id="97" name="Google Shape;97;p4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55563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</a:pPr>
            <a:r>
              <a:rPr lang="en-US"/>
              <a:t>Explain why the Cold War ended.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6"/>
          <p:cNvSpPr txBox="1">
            <a:spLocks noGrp="1"/>
          </p:cNvSpPr>
          <p:nvPr>
            <p:ph type="body" idx="1"/>
          </p:nvPr>
        </p:nvSpPr>
        <p:spPr>
          <a:xfrm>
            <a:off x="457199" y="1309352"/>
            <a:ext cx="5885935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2" lvl="0" indent="-2270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 dirty="0"/>
              <a:t>Look at the table.</a:t>
            </a:r>
            <a:endParaRPr dirty="0"/>
          </a:p>
          <a:p>
            <a:pPr marL="227012" lvl="0" indent="-2270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Write notes around the table about what data you see.</a:t>
            </a:r>
            <a:endParaRPr dirty="0"/>
          </a:p>
          <a:p>
            <a:pPr marL="227012" lvl="0" indent="-2270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Add notes about what this data means.</a:t>
            </a:r>
            <a:endParaRPr dirty="0"/>
          </a:p>
          <a:p>
            <a:pPr marL="227013" lvl="0" indent="-2270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Under the table, summarize what you see and what it means in a paragraph.</a:t>
            </a:r>
            <a:endParaRPr dirty="0"/>
          </a:p>
          <a:p>
            <a:pPr marL="1645836" lvl="7" indent="-6095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Calibri"/>
              <a:buNone/>
            </a:pPr>
            <a:endParaRPr dirty="0"/>
          </a:p>
        </p:txBody>
      </p:sp>
      <p:sp>
        <p:nvSpPr>
          <p:cNvPr id="103" name="Google Shape;103;p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WIS-WIM</a:t>
            </a:r>
            <a:endParaRPr/>
          </a:p>
        </p:txBody>
      </p:sp>
      <p:pic>
        <p:nvPicPr>
          <p:cNvPr id="104" name="Google Shape;104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128585">
            <a:off x="6510354" y="1466566"/>
            <a:ext cx="2098187" cy="14413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7"/>
          <p:cNvSpPr txBox="1">
            <a:spLocks noGrp="1"/>
          </p:cNvSpPr>
          <p:nvPr>
            <p:ph type="body" idx="1"/>
          </p:nvPr>
        </p:nvSpPr>
        <p:spPr>
          <a:xfrm>
            <a:off x="457199" y="1309352"/>
            <a:ext cx="6207211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3" lvl="0" indent="-2270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 dirty="0"/>
              <a:t>Read the End of the Cold War handout with your partner.</a:t>
            </a:r>
            <a:endParaRPr dirty="0"/>
          </a:p>
          <a:p>
            <a:pPr marL="227012" lvl="0" indent="-2270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 dirty="0"/>
              <a:t>Highlight passages that led to the end of the Cold War.</a:t>
            </a:r>
            <a:endParaRPr dirty="0"/>
          </a:p>
          <a:p>
            <a:pPr marL="227013" lvl="0" indent="-22701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Write why you highlighted certain passages in the margin.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None/>
            </a:pPr>
            <a:endParaRPr dirty="0"/>
          </a:p>
          <a:p>
            <a:pPr marL="1645836" lvl="7" indent="-6095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Calibri"/>
              <a:buNone/>
            </a:pPr>
            <a:endParaRPr dirty="0"/>
          </a:p>
        </p:txBody>
      </p:sp>
      <p:sp>
        <p:nvSpPr>
          <p:cNvPr id="110" name="Google Shape;110;p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Why-Lighting</a:t>
            </a:r>
            <a:endParaRPr/>
          </a:p>
        </p:txBody>
      </p:sp>
      <p:pic>
        <p:nvPicPr>
          <p:cNvPr id="111" name="Google Shape;111;p7" descr="A picture containing chart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386405">
            <a:off x="6976596" y="1608233"/>
            <a:ext cx="1590757" cy="14955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8"/>
          <p:cNvSpPr txBox="1">
            <a:spLocks noGrp="1"/>
          </p:cNvSpPr>
          <p:nvPr>
            <p:ph type="body" idx="1"/>
          </p:nvPr>
        </p:nvSpPr>
        <p:spPr>
          <a:xfrm>
            <a:off x="457199" y="1309352"/>
            <a:ext cx="6586152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227013" lvl="0" indent="-20224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•"/>
            </a:pPr>
            <a:r>
              <a:rPr lang="en-US" dirty="0"/>
              <a:t>Create a pie chart illustrating reasons for the end of the Cold War.</a:t>
            </a:r>
            <a:endParaRPr dirty="0"/>
          </a:p>
          <a:p>
            <a:pPr marL="227012" lvl="0" indent="-20224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Next to each part of the pie, explain why your group gave it a certain percentage. </a:t>
            </a:r>
            <a:endParaRPr dirty="0"/>
          </a:p>
          <a:p>
            <a:pPr marL="227013" lvl="0" indent="-20224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Use color and add a title to your pie chart. </a:t>
            </a:r>
          </a:p>
          <a:p>
            <a:pPr marL="227013" lvl="0" indent="-20224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Some categories to consider include: </a:t>
            </a:r>
          </a:p>
          <a:p>
            <a:pPr marL="684213" lvl="1" indent="-202248">
              <a:spcBef>
                <a:spcPts val="0"/>
              </a:spcBef>
              <a:buSzPct val="100000"/>
            </a:pPr>
            <a:r>
              <a:rPr lang="en-US" dirty="0"/>
              <a:t>High cost of goods</a:t>
            </a:r>
          </a:p>
          <a:p>
            <a:pPr marL="684213" lvl="1" indent="-202248">
              <a:spcBef>
                <a:spcPts val="0"/>
              </a:spcBef>
              <a:buSzPct val="100000"/>
            </a:pPr>
            <a:r>
              <a:rPr lang="en-US" dirty="0"/>
              <a:t>Low wages</a:t>
            </a:r>
          </a:p>
          <a:p>
            <a:pPr marL="684213" lvl="1" indent="-202248">
              <a:spcBef>
                <a:spcPts val="0"/>
              </a:spcBef>
              <a:buSzPct val="100000"/>
            </a:pPr>
            <a:r>
              <a:rPr lang="en-US" dirty="0"/>
              <a:t>Low gross domestic product</a:t>
            </a:r>
          </a:p>
          <a:p>
            <a:pPr marL="684213" lvl="1" indent="-202248">
              <a:spcBef>
                <a:spcPts val="0"/>
              </a:spcBef>
              <a:buSzPct val="100000"/>
            </a:pPr>
            <a:r>
              <a:rPr lang="en-US" dirty="0"/>
              <a:t>The war in Afghanistan</a:t>
            </a:r>
          </a:p>
          <a:p>
            <a:pPr marL="684213" lvl="1" indent="-202248">
              <a:spcBef>
                <a:spcPts val="0"/>
              </a:spcBef>
              <a:buSzPct val="100000"/>
            </a:pPr>
            <a:r>
              <a:rPr lang="en-US" dirty="0"/>
              <a:t>Policies such as glasnost and perestroika </a:t>
            </a:r>
          </a:p>
          <a:p>
            <a:pPr marL="684213" lvl="1" indent="-202248">
              <a:spcBef>
                <a:spcPts val="0"/>
              </a:spcBef>
              <a:buSzPct val="100000"/>
            </a:pPr>
            <a:r>
              <a:rPr lang="en-US" dirty="0"/>
              <a:t>Political movements in Poland and Hungary</a:t>
            </a:r>
          </a:p>
          <a:p>
            <a:pPr marL="684213" lvl="1" indent="-202248">
              <a:spcBef>
                <a:spcPts val="0"/>
              </a:spcBef>
              <a:buSzPct val="100000"/>
            </a:pPr>
            <a:endParaRPr dirty="0"/>
          </a:p>
          <a:p>
            <a:pPr marL="1645836" lvl="7" indent="-6095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ct val="100000"/>
              <a:buFont typeface="Calibri"/>
              <a:buNone/>
            </a:pPr>
            <a:endParaRPr dirty="0"/>
          </a:p>
        </p:txBody>
      </p:sp>
      <p:sp>
        <p:nvSpPr>
          <p:cNvPr id="117" name="Google Shape;117;p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Dividing The Pie</a:t>
            </a:r>
            <a:endParaRPr/>
          </a:p>
        </p:txBody>
      </p:sp>
      <p:pic>
        <p:nvPicPr>
          <p:cNvPr id="118" name="Google Shape;118;p8" descr="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29388">
            <a:off x="6707691" y="1028818"/>
            <a:ext cx="2396727" cy="27215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9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5729416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3" marR="0" lvl="0" indent="-2270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1B1E"/>
              </a:buClr>
              <a:buSzPts val="2600"/>
              <a:buFont typeface="Arial"/>
              <a:buChar char="•"/>
              <a:tabLst/>
              <a:defRPr/>
            </a:pP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Think about what you have learned about the end of the Cold War. </a:t>
            </a:r>
          </a:p>
          <a:p>
            <a:pPr marL="227013" marR="0" lvl="0" indent="-2270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1B1E"/>
              </a:buClr>
              <a:buSzPts val="2600"/>
              <a:buFont typeface="Arial"/>
              <a:buChar char="•"/>
              <a:tabLst/>
              <a:defRPr/>
            </a:pPr>
            <a:r>
              <a:rPr lang="en-US" dirty="0">
                <a:solidFill>
                  <a:srgbClr val="000000"/>
                </a:solidFill>
              </a:rPr>
              <a:t>Create a six-word memoir by summarizing why the Cold War ended in six words. </a:t>
            </a:r>
          </a:p>
          <a:p>
            <a:pPr marL="227013" marR="0" lvl="0" indent="-2270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1B1E"/>
              </a:buClr>
              <a:buSzPts val="2600"/>
              <a:buFont typeface="Arial"/>
              <a:buChar char="•"/>
              <a:tabLst/>
              <a:defRPr/>
            </a:pPr>
            <a:r>
              <a:rPr kumimoji="0" lang="en-US" sz="2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Example</a:t>
            </a:r>
            <a:r>
              <a:rPr lang="en-US" dirty="0">
                <a:solidFill>
                  <a:srgbClr val="000000"/>
                </a:solidFill>
              </a:rPr>
              <a:t>: </a:t>
            </a:r>
            <a:r>
              <a:rPr lang="en-US" i="1" dirty="0">
                <a:solidFill>
                  <a:srgbClr val="000000"/>
                </a:solidFill>
              </a:rPr>
              <a:t>Economic woes led to USSR collapse. </a:t>
            </a:r>
            <a:endParaRPr kumimoji="0" lang="en-US" b="0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00EAC2-D742-4156-9950-F5BC9778F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Six-Word Memoir</a:t>
            </a:r>
          </a:p>
        </p:txBody>
      </p:sp>
      <p:pic>
        <p:nvPicPr>
          <p:cNvPr id="4" name="Picture 3" descr="Logo&#10;&#10;Description automatically generated with medium confidence">
            <a:extLst>
              <a:ext uri="{FF2B5EF4-FFF2-40B4-BE49-F238E27FC236}">
                <a16:creationId xmlns:a16="http://schemas.microsoft.com/office/drawing/2014/main" id="{E3DB7082-69A3-4DC1-A524-216A3D7FFC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262084">
            <a:off x="6144549" y="980969"/>
            <a:ext cx="2562846" cy="256284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297</Words>
  <Application>Microsoft Office PowerPoint</Application>
  <PresentationFormat>On-screen Show (16:9)</PresentationFormat>
  <Paragraphs>35</Paragraphs>
  <Slides>9</Slides>
  <Notes>9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Noto Sans Symbols</vt:lpstr>
      <vt:lpstr>LEARN theme</vt:lpstr>
      <vt:lpstr>LEARN theme</vt:lpstr>
      <vt:lpstr>PowerPoint Presentation</vt:lpstr>
      <vt:lpstr>The Curtain Falls</vt:lpstr>
      <vt:lpstr>PowerPoint Presentation</vt:lpstr>
      <vt:lpstr>Essential Question</vt:lpstr>
      <vt:lpstr>Lesson Objective</vt:lpstr>
      <vt:lpstr>WIS-WIM</vt:lpstr>
      <vt:lpstr>Why-Lighting</vt:lpstr>
      <vt:lpstr>Dividing The Pie</vt:lpstr>
      <vt:lpstr>Six-Word Memoir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K20 Center</dc:creator>
  <cp:lastModifiedBy>Lee, Brooke L.</cp:lastModifiedBy>
  <cp:revision>5</cp:revision>
  <dcterms:created xsi:type="dcterms:W3CDTF">2021-08-30T12:17:31Z</dcterms:created>
  <dcterms:modified xsi:type="dcterms:W3CDTF">2022-02-25T18:34:18Z</dcterms:modified>
</cp:coreProperties>
</file>