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6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HumBc5/Le04y9I4ZRE+nanTJv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19" d="100"/>
          <a:sy n="119" d="100"/>
        </p:scale>
        <p:origin x="4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23" Type="http://customschemas.google.com/relationships/presentationmetadata" Target="metadata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970468ad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g11970468ad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1970468ad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g11970468ad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err="1"/>
              <a:t>Linojacob</a:t>
            </a:r>
            <a:r>
              <a:rPr lang="en-US" dirty="0"/>
              <a:t>. (2021). </a:t>
            </a:r>
            <a:r>
              <a:rPr lang="en-US" i="1" dirty="0" err="1"/>
              <a:t>Gopro</a:t>
            </a:r>
            <a:r>
              <a:rPr lang="en-US" i="1" dirty="0"/>
              <a:t>, camera, device, </a:t>
            </a:r>
            <a:r>
              <a:rPr lang="en-US" i="1" dirty="0" err="1"/>
              <a:t>gopro</a:t>
            </a:r>
            <a:r>
              <a:rPr lang="en-US" i="1" dirty="0"/>
              <a:t> hero 6, action camera, technology, photos </a:t>
            </a:r>
            <a:r>
              <a:rPr lang="en-US" i="0" dirty="0"/>
              <a:t>[Clip art]</a:t>
            </a:r>
            <a:r>
              <a:rPr lang="en-US" dirty="0"/>
              <a:t>. </a:t>
            </a:r>
            <a:r>
              <a:rPr lang="en-US" dirty="0" err="1"/>
              <a:t>Pixabay</a:t>
            </a:r>
            <a:r>
              <a:rPr lang="en-US" dirty="0"/>
              <a:t>. https://</a:t>
            </a:r>
            <a:r>
              <a:rPr lang="en-US" dirty="0" err="1"/>
              <a:t>pixabay.com</a:t>
            </a:r>
            <a:r>
              <a:rPr lang="en-US" dirty="0"/>
              <a:t>/photos/gopro-camera-device-gopro-hero-6-6325014/.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1" name="Google Shape;11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1970468ad3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8" name="Google Shape;118;g11970468ad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1970468ad3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1970468ad3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Link to ICAP video: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=v3P0zmR4hZI </a:t>
            </a:r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To generate the </a:t>
            </a:r>
            <a:r>
              <a:rPr lang="en-US" dirty="0" err="1"/>
              <a:t>Mentimeter</a:t>
            </a:r>
            <a:r>
              <a:rPr lang="en-US" dirty="0"/>
              <a:t> link: visit this link </a:t>
            </a:r>
            <a:r>
              <a:rPr lang="en-US" dirty="0">
                <a:solidFill>
                  <a:srgbClr val="FF0000"/>
                </a:solidFill>
              </a:rPr>
              <a:t>[https://</a:t>
            </a:r>
            <a:r>
              <a:rPr lang="en-US" dirty="0" err="1">
                <a:solidFill>
                  <a:srgbClr val="FF0000"/>
                </a:solidFill>
              </a:rPr>
              <a:t>www.mentimeter.com</a:t>
            </a:r>
            <a:r>
              <a:rPr lang="en-US" dirty="0">
                <a:solidFill>
                  <a:srgbClr val="FF0000"/>
                </a:solidFill>
              </a:rPr>
              <a:t>/app/presentation/186012398af4d15ec8a0a6432035ddd0/48f1e47119b4]</a:t>
            </a:r>
            <a:r>
              <a:rPr lang="en-US" dirty="0"/>
              <a:t> and copy the presentation to your own account, then click “share,” and copy the new link to paste it into this slide.</a:t>
            </a:r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 err="1"/>
              <a:t>AlexLoban</a:t>
            </a:r>
            <a:r>
              <a:rPr lang="en-US" dirty="0"/>
              <a:t>. (2016). </a:t>
            </a:r>
            <a:r>
              <a:rPr lang="en-US" i="1" dirty="0"/>
              <a:t>Photographer, photography, camera, old, retro, hobby, shoot, person, photographing, creative, young, girl, autumn, lifestyle, hands, objective, black and white, </a:t>
            </a:r>
            <a:r>
              <a:rPr lang="en-US" i="1" dirty="0" err="1"/>
              <a:t>bw</a:t>
            </a:r>
            <a:r>
              <a:rPr lang="en-US" i="1" dirty="0"/>
              <a:t>, gray camera, gray photography, gray retro, gray creative, gray old, photos </a:t>
            </a:r>
            <a:r>
              <a:rPr lang="en-US" i="0" dirty="0"/>
              <a:t>[Clip art]. </a:t>
            </a:r>
            <a:r>
              <a:rPr lang="en-US" dirty="0" err="1"/>
              <a:t>Pixabay</a:t>
            </a:r>
            <a:r>
              <a:rPr lang="en-US" dirty="0"/>
              <a:t>. https://</a:t>
            </a:r>
            <a:r>
              <a:rPr lang="en-US" dirty="0" err="1"/>
              <a:t>pixabay.com</a:t>
            </a:r>
            <a:r>
              <a:rPr lang="en-US" dirty="0"/>
              <a:t>/photos/photographer-photography-camera-old-1773331/.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970468ad3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1970468ad3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Paste the newly-created word cloud from </a:t>
            </a:r>
            <a:r>
              <a:rPr lang="en-US" dirty="0" err="1"/>
              <a:t>Mentimeter</a:t>
            </a:r>
            <a:r>
              <a:rPr lang="en-US" dirty="0"/>
              <a:t> onto this slide. 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8" name="Google Shape;1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dcceb6f9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1dcceb6f9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1e0322d33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1e0322d33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ARN Logo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3655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700"/>
              <a:buFont typeface="Arial"/>
              <a:buChar char="•"/>
              <a:defRPr sz="17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" name="Google Shape;12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1">
  <p:cSld name="Strategy v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9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614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18" name="Google Shape;18;p19"/>
          <p:cNvSpPr>
            <a:spLocks noGrp="1"/>
          </p:cNvSpPr>
          <p:nvPr>
            <p:ph type="pic" idx="2"/>
          </p:nvPr>
        </p:nvSpPr>
        <p:spPr>
          <a:xfrm>
            <a:off x="5911850" y="1663336"/>
            <a:ext cx="1828800" cy="182800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2">
  <p:cSld name="Strategy v2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23" name="Google Shape;23;p20"/>
          <p:cNvSpPr>
            <a:spLocks noGrp="1"/>
          </p:cNvSpPr>
          <p:nvPr>
            <p:ph type="pic" idx="2"/>
          </p:nvPr>
        </p:nvSpPr>
        <p:spPr>
          <a:xfrm>
            <a:off x="4692302" y="1305059"/>
            <a:ext cx="3994150" cy="1420813"/>
          </a:xfrm>
          <a:prstGeom prst="rect">
            <a:avLst/>
          </a:prstGeom>
          <a:noFill/>
          <a:ln w="9525" cap="flat" cmpd="sng">
            <a:solidFill>
              <a:srgbClr val="BCD4E9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ll Quote">
  <p:cSld name="Pull Quot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/>
          <p:nvPr/>
        </p:nvSpPr>
        <p:spPr>
          <a:xfrm>
            <a:off x="1721476" y="1313644"/>
            <a:ext cx="5701048" cy="320684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1C3C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6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1"/>
          <p:cNvSpPr txBox="1">
            <a:spLocks noGrp="1"/>
          </p:cNvSpPr>
          <p:nvPr>
            <p:ph type="body" idx="1"/>
          </p:nvPr>
        </p:nvSpPr>
        <p:spPr>
          <a:xfrm>
            <a:off x="2574750" y="1534732"/>
            <a:ext cx="3994500" cy="237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>
                <a:solidFill>
                  <a:schemeClr val="lt1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2"/>
          </p:nvPr>
        </p:nvSpPr>
        <p:spPr>
          <a:xfrm>
            <a:off x="3017949" y="3943350"/>
            <a:ext cx="3108101" cy="52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 i="1">
                <a:solidFill>
                  <a:schemeClr val="lt1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pic>
        <p:nvPicPr>
          <p:cNvPr id="30" name="Google Shape;30;p21" descr="A picture containing 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4179" t="21571" r="32616" b="56088"/>
          <a:stretch/>
        </p:blipFill>
        <p:spPr>
          <a:xfrm>
            <a:off x="1828288" y="1352281"/>
            <a:ext cx="639651" cy="536620"/>
          </a:xfrm>
          <a:prstGeom prst="rect">
            <a:avLst/>
          </a:prstGeom>
          <a:solidFill>
            <a:srgbClr val="1C3C58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4" name="Google Shape;34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dered List">
  <p:cSld name="Ordered Lis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arabicPeriod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AutoNum type="alphaLcParenR"/>
              <a:defRPr sz="2000"/>
            </a:lvl2pPr>
            <a:lvl3pPr marL="1371600" lvl="2" indent="-33655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Calibri"/>
              <a:buAutoNum type="romanLcPeriod"/>
              <a:defRPr sz="17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AutoNum type="arabicPeriod"/>
              <a:defRPr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AutoNum type="arabicPeriod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7" name="Google Shape;37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2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6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" name="Google Shape;42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3"/>
          <p:cNvSpPr txBox="1">
            <a:spLocks noGrp="1"/>
          </p:cNvSpPr>
          <p:nvPr>
            <p:ph type="title"/>
          </p:nvPr>
        </p:nvSpPr>
        <p:spPr>
          <a:xfrm>
            <a:off x="457200" y="302954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body" idx="1"/>
          </p:nvPr>
        </p:nvSpPr>
        <p:spPr>
          <a:xfrm>
            <a:off x="457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6" name="Google Shape;46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23"/>
          <p:cNvSpPr txBox="1">
            <a:spLocks noGrp="1"/>
          </p:cNvSpPr>
          <p:nvPr>
            <p:ph type="body" idx="2"/>
          </p:nvPr>
        </p:nvSpPr>
        <p:spPr>
          <a:xfrm>
            <a:off x="4648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body" idx="2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body" idx="3"/>
          </p:nvPr>
        </p:nvSpPr>
        <p:spPr>
          <a:xfrm>
            <a:off x="457200" y="1974760"/>
            <a:ext cx="4040188" cy="279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3" name="Google Shape;53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24"/>
          <p:cNvSpPr txBox="1">
            <a:spLocks noGrp="1"/>
          </p:cNvSpPr>
          <p:nvPr>
            <p:ph type="body" idx="4"/>
          </p:nvPr>
        </p:nvSpPr>
        <p:spPr>
          <a:xfrm>
            <a:off x="4649788" y="1974760"/>
            <a:ext cx="4040188" cy="27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Graphic">
  <p:cSld name="Content with Graphic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5"/>
          <p:cNvSpPr txBox="1">
            <a:spLocks noGrp="1"/>
          </p:cNvSpPr>
          <p:nvPr>
            <p:ph type="body" idx="1"/>
          </p:nvPr>
        </p:nvSpPr>
        <p:spPr>
          <a:xfrm>
            <a:off x="3581400" y="1330012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marL="914400" lvl="1" indent="-33388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2"/>
          </p:nvPr>
        </p:nvSpPr>
        <p:spPr>
          <a:xfrm>
            <a:off x="450850" y="1330012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3pPr>
            <a:lvl4pPr marL="1828800" lvl="3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Font typeface="Arial"/>
              <a:buChar char="•"/>
              <a:defRPr sz="13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8" name="Google Shape;58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2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26"/>
          <p:cNvSpPr>
            <a:spLocks noGrp="1"/>
          </p:cNvSpPr>
          <p:nvPr>
            <p:ph type="media" idx="2"/>
          </p:nvPr>
        </p:nvSpPr>
        <p:spPr>
          <a:xfrm>
            <a:off x="457200" y="1343696"/>
            <a:ext cx="6125827" cy="3408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2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7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2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 BG">
  <p:cSld name="Blank White BG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Logo">
  <p:cSld name="Blank No Log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40000" scaled="0"/>
        </a:gra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1970468ad3_0_0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 dirty="0"/>
              <a:t>K20 Chronicle</a:t>
            </a:r>
            <a:endParaRPr dirty="0"/>
          </a:p>
        </p:txBody>
      </p:sp>
      <p:sp>
        <p:nvSpPr>
          <p:cNvPr id="95" name="Google Shape;95;g11970468ad3_0_0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Crafting the Article</a:t>
            </a:r>
            <a:endParaRPr dirty="0"/>
          </a:p>
        </p:txBody>
      </p:sp>
      <p:pic>
        <p:nvPicPr>
          <p:cNvPr id="96" name="Google Shape;96;g11970468ad3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3325" y="1007600"/>
            <a:ext cx="2974725" cy="297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1970468ad3_0_6"/>
          <p:cNvSpPr txBox="1">
            <a:spLocks noGrp="1"/>
          </p:cNvSpPr>
          <p:nvPr>
            <p:ph type="title"/>
          </p:nvPr>
        </p:nvSpPr>
        <p:spPr>
          <a:xfrm>
            <a:off x="530352" y="1006697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 dirty="0"/>
              <a:t>Essential Questions</a:t>
            </a:r>
            <a:endParaRPr dirty="0"/>
          </a:p>
        </p:txBody>
      </p:sp>
      <p:sp>
        <p:nvSpPr>
          <p:cNvPr id="102" name="Google Shape;102;g11970468ad3_0_6"/>
          <p:cNvSpPr txBox="1">
            <a:spLocks noGrp="1"/>
          </p:cNvSpPr>
          <p:nvPr>
            <p:ph type="body" idx="1"/>
          </p:nvPr>
        </p:nvSpPr>
        <p:spPr>
          <a:xfrm>
            <a:off x="530352" y="2028497"/>
            <a:ext cx="7772400" cy="2535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512762" indent="-45720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What are the components of a journalistic article?</a:t>
            </a:r>
            <a:endParaRPr dirty="0"/>
          </a:p>
          <a:p>
            <a:pPr marL="512762" indent="-45720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What makes a good article?</a:t>
            </a:r>
            <a:endParaRPr dirty="0"/>
          </a:p>
          <a:p>
            <a:pPr marL="512762" indent="-45720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How do you create an engaging story?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>
            <a:spLocks noGrp="1"/>
          </p:cNvSpPr>
          <p:nvPr>
            <p:ph type="title"/>
          </p:nvPr>
        </p:nvSpPr>
        <p:spPr>
          <a:xfrm>
            <a:off x="530350" y="1006659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 dirty="0"/>
              <a:t>Lesson Objectives</a:t>
            </a:r>
            <a:endParaRPr dirty="0"/>
          </a:p>
        </p:txBody>
      </p:sp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530350" y="2028501"/>
            <a:ext cx="7772400" cy="2527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557848" indent="-457200"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dirty="0"/>
              <a:t>Examine articles for historical context, audience, and intended purpose.</a:t>
            </a:r>
            <a:endParaRPr dirty="0"/>
          </a:p>
          <a:p>
            <a:pPr marL="557848" indent="-457200"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dirty="0"/>
              <a:t>Explore a theme and capture images to represent it.</a:t>
            </a:r>
            <a:endParaRPr dirty="0"/>
          </a:p>
          <a:p>
            <a:pPr marL="557848" indent="-457200"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dirty="0"/>
              <a:t>Use interview transcripts to craft an article about a senior student for the school newspaper.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Caption This</a:t>
            </a:r>
            <a:endParaRPr dirty="0"/>
          </a:p>
        </p:txBody>
      </p:sp>
      <p:sp>
        <p:nvSpPr>
          <p:cNvPr id="114" name="Google Shape;114;p8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614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Select 2-3 photos that you took of your senior to share with the class.</a:t>
            </a:r>
            <a:endParaRPr dirty="0"/>
          </a:p>
        </p:txBody>
      </p:sp>
      <p:pic>
        <p:nvPicPr>
          <p:cNvPr id="115" name="Google Shape;11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4800" y="1626322"/>
            <a:ext cx="3361502" cy="1890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1970468ad3_0_2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Caption This</a:t>
            </a:r>
            <a:endParaRPr dirty="0"/>
          </a:p>
        </p:txBody>
      </p:sp>
      <p:sp>
        <p:nvSpPr>
          <p:cNvPr id="121" name="Google Shape;121;g11970468ad3_0_23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Walk around the room and take some time looking at the images that your peers selected.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Provide a suggested caption for at least one photo per person.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If someone already wrote a caption that you like, put a check mark next to it!</a:t>
            </a:r>
            <a:endParaRPr dirty="0"/>
          </a:p>
        </p:txBody>
      </p:sp>
      <p:pic>
        <p:nvPicPr>
          <p:cNvPr id="122" name="Google Shape;122;g11970468ad3_0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7625" y="890997"/>
            <a:ext cx="3361500" cy="336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1970468ad3_0_37"/>
          <p:cNvSpPr txBox="1">
            <a:spLocks noGrp="1"/>
          </p:cNvSpPr>
          <p:nvPr>
            <p:ph type="title"/>
          </p:nvPr>
        </p:nvSpPr>
        <p:spPr>
          <a:xfrm>
            <a:off x="457200" y="331101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ICAP: Photojournalism</a:t>
            </a:r>
            <a:endParaRPr dirty="0"/>
          </a:p>
        </p:txBody>
      </p:sp>
      <p:sp>
        <p:nvSpPr>
          <p:cNvPr id="128" name="Google Shape;128;g11970468ad3_0_37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500" cy="3621000"/>
          </a:xfrm>
          <a:prstGeom prst="rect">
            <a:avLst/>
          </a:prstGeom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As you are watching the video, listen for key words and themes that stand out to you.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Enter them into this </a:t>
            </a:r>
            <a:r>
              <a:rPr lang="en-US" dirty="0" err="1"/>
              <a:t>Mentimeter</a:t>
            </a:r>
            <a:endParaRPr lang="en-US" dirty="0"/>
          </a:p>
          <a:p>
            <a:pPr marL="457200" lvl="0" indent="-393700" algn="l" rtl="0"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i="1" dirty="0"/>
              <a:t>[paste </a:t>
            </a:r>
            <a:r>
              <a:rPr lang="en-US" i="1" dirty="0" err="1"/>
              <a:t>Mentimeter</a:t>
            </a:r>
            <a:r>
              <a:rPr lang="en-US" i="1" dirty="0"/>
              <a:t> link here]</a:t>
            </a:r>
            <a:endParaRPr i="1" dirty="0"/>
          </a:p>
        </p:txBody>
      </p:sp>
      <p:pic>
        <p:nvPicPr>
          <p:cNvPr id="129" name="Google Shape;129;g11970468ad3_0_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0100" y="1317047"/>
            <a:ext cx="3361502" cy="2241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1970468ad3_0_49"/>
          <p:cNvSpPr txBox="1">
            <a:spLocks noGrp="1"/>
          </p:cNvSpPr>
          <p:nvPr>
            <p:ph type="title"/>
          </p:nvPr>
        </p:nvSpPr>
        <p:spPr>
          <a:xfrm>
            <a:off x="457200" y="331101"/>
            <a:ext cx="8229600" cy="1283014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Choose one word or theme from the word cloud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 txBox="1">
            <a:spLocks noGrp="1"/>
          </p:cNvSpPr>
          <p:nvPr>
            <p:ph type="body" idx="1"/>
          </p:nvPr>
        </p:nvSpPr>
        <p:spPr>
          <a:xfrm>
            <a:off x="457200" y="1305050"/>
            <a:ext cx="4130400" cy="36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Take photos around the school that represent your chosen word or theme</a:t>
            </a:r>
            <a:endParaRPr dirty="0"/>
          </a:p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600"/>
              <a:buChar char="•"/>
            </a:pPr>
            <a:r>
              <a:rPr lang="en-US" dirty="0"/>
              <a:t>Create a visual collage using the photos you take</a:t>
            </a:r>
            <a:endParaRPr dirty="0"/>
          </a:p>
          <a:p>
            <a:pPr marL="1645836" lvl="7" indent="-60951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</a:pPr>
            <a:endParaRPr dirty="0"/>
          </a:p>
        </p:txBody>
      </p:sp>
      <p:sp>
        <p:nvSpPr>
          <p:cNvPr id="141" name="Google Shape;141;p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Photojournalism</a:t>
            </a:r>
            <a:endParaRPr dirty="0"/>
          </a:p>
        </p:txBody>
      </p:sp>
      <p:pic>
        <p:nvPicPr>
          <p:cNvPr id="142" name="Google Shape;14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7600" y="1311173"/>
            <a:ext cx="3626950" cy="2724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1dcceb6f92_0_6"/>
          <p:cNvSpPr txBox="1">
            <a:spLocks noGrp="1"/>
          </p:cNvSpPr>
          <p:nvPr>
            <p:ph type="body" idx="1"/>
          </p:nvPr>
        </p:nvSpPr>
        <p:spPr>
          <a:xfrm>
            <a:off x="457200" y="1309350"/>
            <a:ext cx="7621326" cy="342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36020" lvl="0" indent="-45720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Select three articles to read from this HIVE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: </a:t>
            </a:r>
            <a:r>
              <a:rPr lang="en-US" b="1" dirty="0">
                <a:solidFill>
                  <a:schemeClr val="accent4"/>
                </a:solidFill>
              </a:rPr>
              <a:t>https://k20.ou.edu/x4</a:t>
            </a:r>
            <a:r>
              <a:rPr lang="en-US" b="1" dirty="0">
                <a:solidFill>
                  <a:schemeClr val="accent4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 </a:t>
            </a:r>
            <a:endParaRPr b="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3083" lvl="0" indent="-457200" algn="l" rtl="0">
              <a:spcBef>
                <a:spcPts val="52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As you read, consider the techniques you see the interviewers using and use the H.I.P.P. acronym to help you answer the questions on your handout.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90283" lvl="1" indent="-457200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H is for historical context</a:t>
            </a:r>
            <a:endParaRPr dirty="0"/>
          </a:p>
          <a:p>
            <a:pPr marL="990283" lvl="1" indent="-457200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I is for intended audience</a:t>
            </a:r>
            <a:endParaRPr dirty="0"/>
          </a:p>
          <a:p>
            <a:pPr marL="990283" lvl="1" indent="-457200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P is for point of view</a:t>
            </a:r>
            <a:endParaRPr dirty="0"/>
          </a:p>
          <a:p>
            <a:pPr marL="990283" lvl="1" indent="-457200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P is for purpose</a:t>
            </a:r>
            <a:endParaRPr dirty="0"/>
          </a:p>
        </p:txBody>
      </p:sp>
      <p:sp>
        <p:nvSpPr>
          <p:cNvPr id="148" name="Google Shape;148;g11dcceb6f92_0_6"/>
          <p:cNvSpPr txBox="1">
            <a:spLocks noGrp="1"/>
          </p:cNvSpPr>
          <p:nvPr>
            <p:ph type="title"/>
          </p:nvPr>
        </p:nvSpPr>
        <p:spPr>
          <a:xfrm>
            <a:off x="457200" y="315198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H.I.P.P.</a:t>
            </a:r>
            <a:endParaRPr dirty="0"/>
          </a:p>
        </p:txBody>
      </p:sp>
      <p:pic>
        <p:nvPicPr>
          <p:cNvPr id="149" name="Google Shape;149;g11dcceb6f92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6400" y="3580326"/>
            <a:ext cx="2431140" cy="1201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1e0322d330_0_1"/>
          <p:cNvSpPr txBox="1">
            <a:spLocks noGrp="1"/>
          </p:cNvSpPr>
          <p:nvPr>
            <p:ph type="body" idx="1"/>
          </p:nvPr>
        </p:nvSpPr>
        <p:spPr>
          <a:xfrm>
            <a:off x="457200" y="857400"/>
            <a:ext cx="8229600" cy="379724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33083" lvl="0" indent="-457200" algn="l" rtl="0">
              <a:spcBef>
                <a:spcPts val="52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b="1" dirty="0"/>
              <a:t>Lead Sentence</a:t>
            </a:r>
          </a:p>
          <a:p>
            <a:pPr marL="914400" lvl="1" indent="-346075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/>
              <a:t>Grab and hook your reader right away.</a:t>
            </a:r>
          </a:p>
          <a:p>
            <a:pPr marL="533083" lvl="0" indent="-457200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b="1" dirty="0"/>
              <a:t>Introduction</a:t>
            </a:r>
          </a:p>
          <a:p>
            <a:pPr marL="914400" lvl="1" indent="-346075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/>
              <a:t>Which image will you share with your reader? </a:t>
            </a:r>
          </a:p>
          <a:p>
            <a:pPr marL="914400" lvl="1" indent="-346075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/>
              <a:t>How will this introduce your senior?</a:t>
            </a:r>
          </a:p>
          <a:p>
            <a:pPr marL="533083" lvl="0" indent="-457200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b="1" dirty="0"/>
              <a:t>Opening Quotation</a:t>
            </a:r>
          </a:p>
          <a:p>
            <a:pPr marL="914400" lvl="1" indent="-346075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/>
              <a:t>What will give your reader a sense of what your senior wants to share?</a:t>
            </a:r>
          </a:p>
          <a:p>
            <a:pPr marL="533083" lvl="0" indent="-457200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b="1" dirty="0"/>
              <a:t>Main Body</a:t>
            </a:r>
            <a:endParaRPr sz="1800" b="1" dirty="0"/>
          </a:p>
          <a:p>
            <a:pPr marL="914400" lvl="1" indent="-346075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/>
              <a:t>What is the heart of your story?</a:t>
            </a:r>
            <a:endParaRPr sz="1600" dirty="0"/>
          </a:p>
          <a:p>
            <a:pPr marL="533083" lvl="0" indent="-457200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b="1" dirty="0"/>
              <a:t>Closing Quotation</a:t>
            </a:r>
            <a:endParaRPr sz="1800" b="1" dirty="0"/>
          </a:p>
          <a:p>
            <a:pPr marL="914400" lvl="1" indent="-346075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/>
              <a:t>What will sum up the article in a few words or sentences?</a:t>
            </a:r>
            <a:endParaRPr sz="1600" dirty="0"/>
          </a:p>
          <a:p>
            <a:pPr marL="533083" lvl="0" indent="-457200" algn="l" rtl="0"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b="1" dirty="0"/>
              <a:t>Conclusion</a:t>
            </a:r>
            <a:endParaRPr sz="1800" b="1" dirty="0"/>
          </a:p>
        </p:txBody>
      </p:sp>
      <p:sp>
        <p:nvSpPr>
          <p:cNvPr id="155" name="Google Shape;155;g11e0322d330_0_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Outlining Your Article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</TotalTime>
  <Words>544</Words>
  <Application>Microsoft Office PowerPoint</Application>
  <PresentationFormat>On-screen Show (16:9)</PresentationFormat>
  <Paragraphs>51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Noto Sans Symbols</vt:lpstr>
      <vt:lpstr>Calibri</vt:lpstr>
      <vt:lpstr>Arial</vt:lpstr>
      <vt:lpstr>LEARN theme</vt:lpstr>
      <vt:lpstr>LEARN theme</vt:lpstr>
      <vt:lpstr>PowerPoint Presentation</vt:lpstr>
      <vt:lpstr>K20 Chronicle</vt:lpstr>
      <vt:lpstr>Essential Questions</vt:lpstr>
      <vt:lpstr>Lesson Objectives</vt:lpstr>
      <vt:lpstr>Caption This</vt:lpstr>
      <vt:lpstr>Caption This</vt:lpstr>
      <vt:lpstr>ICAP: Photojournalism</vt:lpstr>
      <vt:lpstr>Choose one word or theme from the word cloud</vt:lpstr>
      <vt:lpstr>Photojournalism</vt:lpstr>
      <vt:lpstr>H.I.P.P.</vt:lpstr>
      <vt:lpstr>Outlining Your Article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K20 Chronicle, Lesson 3</dc:title>
  <dc:subject/>
  <dc:creator>K20 Center</dc:creator>
  <cp:keywords/>
  <dc:description/>
  <cp:lastModifiedBy>Corrigan, MacKenzie D.</cp:lastModifiedBy>
  <cp:revision>6</cp:revision>
  <dcterms:created xsi:type="dcterms:W3CDTF">2020-10-14T20:24:40Z</dcterms:created>
  <dcterms:modified xsi:type="dcterms:W3CDTF">2026-10-07T13:25:59Z</dcterms:modified>
  <cp:category/>
</cp:coreProperties>
</file>