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6" r:id="rId5"/>
  </p:sldMasterIdLst>
  <p:notesMasterIdLst>
    <p:notesMasterId r:id="rId1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hNNoPZt/+t1rjrfWl6q4J/1f8wM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Halstied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48230B-239F-409F-8506-C9A3CE448566}">
  <a:tblStyle styleId="{4E48230B-239F-409F-8506-C9A3CE44856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customschemas.google.com/relationships/presentationmetadata" Target="metadata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4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(n.d.). Think-Pair-Share. Strategies. https://learn.k20center.ou.edu/strategy/139</a:t>
            </a:r>
            <a:endParaRPr dirty="0"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(n.d.). Chat Stations. Strategies. </a:t>
            </a:r>
            <a:r>
              <a:rPr lang="en-US" dirty="0">
                <a:hlinkClick r:id="rId3"/>
              </a:rPr>
              <a:t>https://learn.k20center.ou.edu/strategy/944edu)</a:t>
            </a:r>
            <a:endParaRPr dirty="0"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(n.d.). Why-Lighting. Strategies. https://learn.k20center.ou.edu/strategy/128</a:t>
            </a:r>
            <a:endParaRPr dirty="0"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 Center. (n.d.). Commit and Toss. Strategies. https://learn.k20center.ou.edu/strategy/119</a:t>
            </a: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2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25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9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0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Lights, Camera, Action</a:t>
            </a:r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5954794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Media Production Lesson One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 txBox="1">
            <a:spLocks noGrp="1"/>
          </p:cNvSpPr>
          <p:nvPr>
            <p:ph type="title" idx="4294967295"/>
          </p:nvPr>
        </p:nvSpPr>
        <p:spPr>
          <a:xfrm>
            <a:off x="332175" y="66150"/>
            <a:ext cx="8229600" cy="7269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are there different types of video cameras?</a:t>
            </a:r>
            <a:endParaRPr/>
          </a:p>
        </p:txBody>
      </p:sp>
      <p:pic>
        <p:nvPicPr>
          <p:cNvPr id="101" name="Google Shape;10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200" y="2988955"/>
            <a:ext cx="2299360" cy="1724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" name="Google Shape;10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3200" y="976054"/>
            <a:ext cx="2299360" cy="1724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3" name="Google Shape;103;p5"/>
          <p:cNvSpPr txBox="1"/>
          <p:nvPr/>
        </p:nvSpPr>
        <p:spPr>
          <a:xfrm>
            <a:off x="6991950" y="4089800"/>
            <a:ext cx="514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1174" y="976054"/>
            <a:ext cx="2299360" cy="1724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" name="Google Shape;105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7338" y="1477080"/>
            <a:ext cx="2074142" cy="2691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6" name="Google Shape;106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66000" y="2916368"/>
            <a:ext cx="2213572" cy="1830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12" name="Google Shape;112;p3"/>
          <p:cNvSpPr txBox="1">
            <a:spLocks noGrp="1"/>
          </p:cNvSpPr>
          <p:nvPr>
            <p:ph type="body" idx="1"/>
          </p:nvPr>
        </p:nvSpPr>
        <p:spPr>
          <a:xfrm>
            <a:off x="457830" y="1965435"/>
            <a:ext cx="7772400" cy="84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Why do filmmakers use different types of cameras?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</a:t>
            </a:r>
            <a:endParaRPr/>
          </a:p>
        </p:txBody>
      </p:sp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/>
              <a:t>Compare and contrast types of cameras.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>
            <a:spLocks noGrp="1"/>
          </p:cNvSpPr>
          <p:nvPr>
            <p:ph type="body" idx="1"/>
          </p:nvPr>
        </p:nvSpPr>
        <p:spPr>
          <a:xfrm>
            <a:off x="457200" y="1044491"/>
            <a:ext cx="7230066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Visit the five stations and interact with each camera. </a:t>
            </a:r>
            <a:endParaRPr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Talk to other students about the features of each camera. </a:t>
            </a:r>
            <a:endParaRPr dirty="0"/>
          </a:p>
          <a:p>
            <a:pPr marL="227013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the Note Catcher to write down your observations at each station.</a:t>
            </a:r>
            <a:endParaRPr dirty="0"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Exploring Types of Cameras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457199" y="217575"/>
            <a:ext cx="5763873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Cameras for Filming Reading</a:t>
            </a:r>
            <a:endParaRPr dirty="0"/>
          </a:p>
        </p:txBody>
      </p:sp>
      <p:sp>
        <p:nvSpPr>
          <p:cNvPr id="129" name="Google Shape;129;p7"/>
          <p:cNvSpPr txBox="1">
            <a:spLocks noGrp="1"/>
          </p:cNvSpPr>
          <p:nvPr>
            <p:ph type="body" idx="1"/>
          </p:nvPr>
        </p:nvSpPr>
        <p:spPr>
          <a:xfrm>
            <a:off x="457199" y="1119025"/>
            <a:ext cx="5874233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7012" lvl="0" indent="-2022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</a:pPr>
            <a:r>
              <a:rPr lang="en-US" sz="2500" dirty="0"/>
              <a:t>As you read the handout, highlight the parts that seem important to your understanding of each camera.  </a:t>
            </a:r>
            <a:endParaRPr sz="2500" dirty="0"/>
          </a:p>
          <a:p>
            <a:pPr marL="227012" lvl="0" indent="-2022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500" dirty="0"/>
              <a:t>Write notes that explain why you highlighted the text in the margin. </a:t>
            </a:r>
            <a:endParaRPr sz="2500" dirty="0"/>
          </a:p>
          <a:p>
            <a:pPr marL="227012" lvl="0" indent="-2022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500" dirty="0"/>
              <a:t>After you have read and highlighted the handout, talk to your group about the parts you highlighted and explain your reasoning. </a:t>
            </a:r>
            <a:endParaRPr sz="2500" dirty="0"/>
          </a:p>
          <a:p>
            <a:pPr marL="227013" lvl="0" indent="-2022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500" dirty="0"/>
              <a:t>Add new information you learn from your group members to your notes. </a:t>
            </a:r>
            <a:endParaRPr sz="2500" dirty="0"/>
          </a:p>
          <a:p>
            <a:pPr marL="9144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ct val="100000"/>
              <a:buFont typeface="Calibri"/>
              <a:buNone/>
            </a:pPr>
            <a:endParaRPr dirty="0"/>
          </a:p>
        </p:txBody>
      </p:sp>
      <p:pic>
        <p:nvPicPr>
          <p:cNvPr id="4" name="Picture Placeholder 3" descr="A picture containing chart&#10;&#10;Description automatically generated">
            <a:extLst>
              <a:ext uri="{FF2B5EF4-FFF2-40B4-BE49-F238E27FC236}">
                <a16:creationId xmlns:a16="http://schemas.microsoft.com/office/drawing/2014/main" id="{34817C78-58D6-4383-A400-3C020E6F636F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43" b="43"/>
          <a:stretch>
            <a:fillRect/>
          </a:stretch>
        </p:blipFill>
        <p:spPr>
          <a:xfrm rot="1463521">
            <a:off x="6687467" y="1192630"/>
            <a:ext cx="1940776" cy="193993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Read the scenarios that describe different scenes on the 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Choose a Camera</a:t>
            </a:r>
            <a:r>
              <a:rPr lang="en-US" dirty="0"/>
              <a:t> handout.  </a:t>
            </a:r>
            <a:endParaRPr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Decide which camera would be best for videoing the scenario.</a:t>
            </a:r>
            <a:endParaRPr dirty="0"/>
          </a:p>
          <a:p>
            <a:pPr marL="227013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Explain your reasoning on the handout. 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36" name="Google Shape;136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Choose a Camera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>
            <a:spLocks noGrp="1"/>
          </p:cNvSpPr>
          <p:nvPr>
            <p:ph type="body" idx="1"/>
          </p:nvPr>
        </p:nvSpPr>
        <p:spPr>
          <a:xfrm>
            <a:off x="457200" y="1050985"/>
            <a:ext cx="7163851" cy="3356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Pick a scene from the Choose a Camera handout. </a:t>
            </a:r>
            <a:endParaRPr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Record and edit the scene with only one or two cameras.</a:t>
            </a:r>
            <a:endParaRPr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Footage should be no more than sixty seconds in length. </a:t>
            </a:r>
            <a:endParaRPr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You will have 15-minutes to complete this task. </a:t>
            </a:r>
            <a:endParaRPr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You will be able to edit your footage after filming. 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42" name="Google Shape;142;p9"/>
          <p:cNvSpPr txBox="1">
            <a:spLocks noGrp="1"/>
          </p:cNvSpPr>
          <p:nvPr>
            <p:ph type="title"/>
          </p:nvPr>
        </p:nvSpPr>
        <p:spPr>
          <a:xfrm>
            <a:off x="457200" y="193735"/>
            <a:ext cx="432290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Create a Short Film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B33DB5-A05A-4A33-AC49-605DF42782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EBA60D-300E-4DEE-93E2-DF36C8C873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19910E-F6D0-47B4-9021-13B786F31CC1}">
  <ds:schemaRefs>
    <ds:schemaRef ds:uri="http://purl.org/dc/elements/1.1/"/>
    <ds:schemaRef ds:uri="d06b737b-b789-4524-96b5-d3d460658ae2"/>
    <ds:schemaRef ds:uri="http://www.w3.org/XML/1998/namespace"/>
    <ds:schemaRef ds:uri="966e68ee-ec3c-4f12-bd4f-fedbbec8de0b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344</Words>
  <Application>Microsoft Macintosh PowerPoint</Application>
  <PresentationFormat>On-screen Show (16:9)</PresentationFormat>
  <Paragraphs>32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Noto Sans Symbols</vt:lpstr>
      <vt:lpstr>LEARN theme</vt:lpstr>
      <vt:lpstr>LEARN theme</vt:lpstr>
      <vt:lpstr>PowerPoint Presentation</vt:lpstr>
      <vt:lpstr>Lights, Camera, Action</vt:lpstr>
      <vt:lpstr>Why are there different types of video cameras?</vt:lpstr>
      <vt:lpstr>Essential Question</vt:lpstr>
      <vt:lpstr>Lesson Objective</vt:lpstr>
      <vt:lpstr>Exploring Types of Cameras</vt:lpstr>
      <vt:lpstr>Cameras for Filming Reading</vt:lpstr>
      <vt:lpstr>Choose a Camera </vt:lpstr>
      <vt:lpstr>Create a Short Film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Eike, Michell L.</dc:creator>
  <cp:lastModifiedBy>Shogren, Caitlin E.</cp:lastModifiedBy>
  <cp:revision>6</cp:revision>
  <dcterms:created xsi:type="dcterms:W3CDTF">2021-08-30T12:17:31Z</dcterms:created>
  <dcterms:modified xsi:type="dcterms:W3CDTF">2022-02-16T21:05:41Z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