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T+drwAdMGXJ32KXa6/TbOZyb5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/>
              <a:t>Wikimedia Foundation. (2022, April 9). </a:t>
            </a:r>
            <a:r>
              <a:rPr lang="en-US" sz="900" i="1"/>
              <a:t>Axial Skeleton</a:t>
            </a:r>
            <a:r>
              <a:rPr lang="en-US" sz="900"/>
              <a:t>. Wikipedia. Retrieved April 13, 2022, from https://en.wikipedia.org/wiki/Axial_skeleton#/media/File:Axial_skeleton_diagram.svg 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/>
              <a:t>Wikimedia Foundation. (2021, November 14). </a:t>
            </a:r>
            <a:r>
              <a:rPr lang="en-US" sz="900" i="1"/>
              <a:t>Appendicular skeleton</a:t>
            </a:r>
            <a:r>
              <a:rPr lang="en-US" sz="900"/>
              <a:t>. Wikipedia. Retrieved April 13, 2022, from https://en.wikipedia.org/wiki/Appendicular_skeleton#/media/File:Appendicular_skeleton_diagram.svg </a:t>
            </a:r>
            <a:endParaRPr sz="9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Cartilage: protects the ends of bones and keeps bones from rubbing together directly; found as a structural component of the rib cage, ears, nose, bronchial tubes, etc.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/>
              <a:t>Wikimedia Foundation. (2022, February 22). </a:t>
            </a:r>
            <a:r>
              <a:rPr lang="en-US" sz="900" i="1"/>
              <a:t>Ligament</a:t>
            </a:r>
            <a:r>
              <a:rPr lang="en-US" sz="900"/>
              <a:t>. Wikipedia. Retrieved April 13, 2022, from https://en.wikipedia.org/wiki/Ligament#/media/File:Ligament.jpg 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/>
              <a:t>Wikimedia Foundation. (2022, March 16). </a:t>
            </a:r>
            <a:r>
              <a:rPr lang="en-US" sz="900" i="1"/>
              <a:t>Tendon</a:t>
            </a:r>
            <a:r>
              <a:rPr lang="en-US" sz="900"/>
              <a:t>. Wikipedia. Retrieved April 13, 2022, from https://en.wikipedia.org/wiki/Tendon#/media/File:Magnified_view_of_a_Tendon.jpg </a:t>
            </a:r>
            <a:endParaRPr sz="9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a8a3803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2a8a38032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a8a38032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12a8a38032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To play the video, click on the image on the slide OR paste the following link into your web browser:  https://www.youtube.com/watch?v=ODEUK5sB5vE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NatGeoWild</a:t>
            </a:r>
            <a:r>
              <a:rPr lang="en-US" dirty="0"/>
              <a:t>. (2012, October 1). </a:t>
            </a:r>
            <a:r>
              <a:rPr lang="en-US" i="1" dirty="0"/>
              <a:t>Stoat hypnotizes Rabbit | World's deadliest [Video]</a:t>
            </a:r>
            <a:r>
              <a:rPr lang="en-US" dirty="0"/>
              <a:t>. YouTube. https://www.youtube.com/watch?v=ODEUK5sB5vE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To play the video, click on the image on the slide OR paste the following link into your web browser</a:t>
            </a:r>
            <a:r>
              <a:rPr lang="en-US"/>
              <a:t>:  https</a:t>
            </a:r>
            <a:r>
              <a:rPr lang="en-US" dirty="0"/>
              <a:t>://web.archive.org/web/20220317043404/https://www.youtube.com/watch?v=PqeBGJXH-uQ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PKFR TV. (February 2, 2022). </a:t>
            </a:r>
            <a:r>
              <a:rPr lang="en-US" i="1" dirty="0"/>
              <a:t>The World's Best Parkour and </a:t>
            </a:r>
            <a:r>
              <a:rPr lang="en-US" i="1" dirty="0" err="1"/>
              <a:t>Freerunning</a:t>
            </a:r>
            <a:r>
              <a:rPr lang="en-US" i="1" dirty="0"/>
              <a:t> [Video]</a:t>
            </a:r>
            <a:r>
              <a:rPr lang="en-US" dirty="0"/>
              <a:t>. YouTube. https://web.archive.org/web/20220317043404/https://www.youtube.com/watch?v=PqeBGJXH-uQ</a:t>
            </a:r>
          </a:p>
        </p:txBody>
      </p:sp>
    </p:spTree>
    <p:extLst>
      <p:ext uri="{BB962C8B-B14F-4D97-AF65-F5344CB8AC3E}">
        <p14:creationId xmlns:p14="http://schemas.microsoft.com/office/powerpoint/2010/main" val="278166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a8a3803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2a8a3803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5" name="Google Shape;55;p28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0" name="Google Shape;60;p2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67" name="Google Shape;67;p3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EUK5sB5v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20317043404/https:/www.youtube.com/watch?v=PqeBGJXH-u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8229600" cy="376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Skeletal muscle</a:t>
            </a:r>
            <a:endParaRPr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Attached to bones</a:t>
            </a:r>
            <a:endParaRPr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Voluntary movement</a:t>
            </a:r>
            <a:endParaRPr/>
          </a:p>
          <a:p>
            <a:pPr marL="227013" lvl="0" indent="-2270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Smooth muscle</a:t>
            </a:r>
            <a:endParaRPr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Found inside organs (e.g., stomach), vessels (e.g., arteries), and tracts (e.g., urinary, respiratory)</a:t>
            </a:r>
            <a:endParaRPr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Involuntary movement</a:t>
            </a:r>
            <a:endParaRPr/>
          </a:p>
          <a:p>
            <a:pPr marL="227013" lvl="0" indent="-227013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Cardiac muscle</a:t>
            </a:r>
            <a:endParaRPr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Found only in the heart</a:t>
            </a:r>
            <a:endParaRPr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Involuntary movement</a:t>
            </a:r>
            <a:endParaRPr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Musculoskeletal System: Muscle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Musculoskeletal System: Bones</a:t>
            </a: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Axial skeleton</a:t>
            </a:r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2"/>
          </p:nvPr>
        </p:nvSpPr>
        <p:spPr>
          <a:xfrm>
            <a:off x="4642480" y="1394820"/>
            <a:ext cx="4044320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Appendicular skeleton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Bones at the center of the body </a:t>
            </a:r>
            <a:endParaRPr/>
          </a:p>
          <a:p>
            <a:pPr marL="231775" lvl="0" indent="-2317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Support and protect organs</a:t>
            </a:r>
            <a:endParaRPr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4"/>
          </p:nvPr>
        </p:nvSpPr>
        <p:spPr>
          <a:xfrm>
            <a:off x="5823285" y="1974759"/>
            <a:ext cx="3065956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Limb bones </a:t>
            </a:r>
            <a:endParaRPr/>
          </a:p>
          <a:p>
            <a:pPr marL="231775" lvl="0" indent="-2317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Bones that connect limbs to the axial skeleton</a:t>
            </a:r>
            <a:endParaRPr/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9793" y="2571750"/>
            <a:ext cx="1915001" cy="252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974760"/>
            <a:ext cx="1602134" cy="296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2800" dirty="0"/>
              <a:t>Cartilage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Several kinds with different functions, both protective and structural; can be found:</a:t>
            </a:r>
            <a:endParaRPr dirty="0"/>
          </a:p>
          <a:p>
            <a:pPr marL="685765" lvl="2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In our nose and ears</a:t>
            </a:r>
            <a:endParaRPr dirty="0"/>
          </a:p>
          <a:p>
            <a:pPr marL="685765" lvl="2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Between bones at joints and vertebrae</a:t>
            </a:r>
            <a:endParaRPr dirty="0"/>
          </a:p>
          <a:p>
            <a:pPr marL="685765" lvl="2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As part of the structure of specific bones (e.g., ends of ribs) </a:t>
            </a:r>
            <a:endParaRPr dirty="0"/>
          </a:p>
          <a:p>
            <a:pPr marL="685765" lvl="2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In bronchial tubes and airways</a:t>
            </a:r>
            <a:endParaRPr dirty="0"/>
          </a:p>
        </p:txBody>
      </p:sp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Musculoskeletal System: Connective Tissue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Musculoskeletal System: Connective Tissue</a:t>
            </a:r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Tendons</a:t>
            </a:r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Ligaments</a:t>
            </a:r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Connect muscle to bones</a:t>
            </a:r>
            <a:endParaRPr/>
          </a:p>
        </p:txBody>
      </p:sp>
      <p:sp>
        <p:nvSpPr>
          <p:cNvPr id="167" name="Google Shape;167;p12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Connect bones to other bones</a:t>
            </a:r>
            <a:endParaRPr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  <a:p>
            <a:pPr marL="231775" lvl="0" indent="-1174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826" y="2445271"/>
            <a:ext cx="4148302" cy="233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874" y="2445271"/>
            <a:ext cx="4148734" cy="233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a8a380329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Musculoskeletal System Movement</a:t>
            </a:r>
            <a:endParaRPr/>
          </a:p>
        </p:txBody>
      </p:sp>
      <p:sp>
        <p:nvSpPr>
          <p:cNvPr id="175" name="Google Shape;175;g12a8a380329_0_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marR="3810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Body movement happens at joints. </a:t>
            </a:r>
          </a:p>
          <a:p>
            <a:pPr marL="63500" marR="3810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If each muscle is only able to pull in a single direction, how is movement possible?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a8a380329_0_1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Use sticky notes to create a flipbook that demonstrates how the musculoskeletal system components interact to create movement. </a:t>
            </a:r>
            <a:endParaRPr dirty="0"/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Options include:</a:t>
            </a:r>
            <a:endParaRPr dirty="0"/>
          </a:p>
          <a:p>
            <a:pPr marL="8636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dirty="0"/>
              <a:t>Flexion/extension – bending and extending your forearm at the elbow</a:t>
            </a:r>
            <a:endParaRPr dirty="0"/>
          </a:p>
          <a:p>
            <a:pPr marL="8636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dirty="0"/>
              <a:t>Abduction/adduction – arm motion during jumping jacks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81" name="Google Shape;181;g12a8a380329_0_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Create a Flipbook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I’m No Lazybones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Movement and the Musculoskeletal System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the muscular and skeletal systems interact to produce movement?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986180" cy="143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98463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/>
              <a:t>Observe tissues and relate their structure and function.</a:t>
            </a:r>
            <a:endParaRPr dirty="0"/>
          </a:p>
          <a:p>
            <a:pPr marL="398463" lvl="0" indent="-34290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/>
              <a:t>Create and use a model to illustrate how the parts of the musculoskeletal system work together to produce movement.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 title="Stoat Hypnotizes Rabbit | World's Deadliest">
            <a:hlinkClick r:id="rId3"/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6153" y="1003275"/>
            <a:ext cx="6858000" cy="38747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3;g12a8a380329_0_0">
            <a:extLst>
              <a:ext uri="{FF2B5EF4-FFF2-40B4-BE49-F238E27FC236}">
                <a16:creationId xmlns:a16="http://schemas.microsoft.com/office/drawing/2014/main" id="{45E2AC54-0A42-946E-47C1-E93AE0CD95D1}"/>
              </a:ext>
            </a:extLst>
          </p:cNvPr>
          <p:cNvSpPr txBox="1">
            <a:spLocks/>
          </p:cNvSpPr>
          <p:nvPr/>
        </p:nvSpPr>
        <p:spPr>
          <a:xfrm>
            <a:off x="457200" y="-17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</a:pPr>
            <a:r>
              <a:rPr lang="en-US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Stoat Hypnotizes Rabbit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;g12a8a380329_0_0">
            <a:extLst>
              <a:ext uri="{FF2B5EF4-FFF2-40B4-BE49-F238E27FC236}">
                <a16:creationId xmlns:a16="http://schemas.microsoft.com/office/drawing/2014/main" id="{45E2AC54-0A42-946E-47C1-E93AE0CD95D1}"/>
              </a:ext>
            </a:extLst>
          </p:cNvPr>
          <p:cNvSpPr txBox="1">
            <a:spLocks/>
          </p:cNvSpPr>
          <p:nvPr/>
        </p:nvSpPr>
        <p:spPr>
          <a:xfrm>
            <a:off x="457200" y="-17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</a:pPr>
            <a:r>
              <a:rPr lang="en-US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Parkour and </a:t>
            </a:r>
            <a:r>
              <a:rPr lang="en-US" sz="360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Freerunning</a:t>
            </a:r>
            <a:endParaRPr lang="en-US" sz="36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117;p6" title="The World's Best Parkour and Freerunning">
            <a:hlinkClick r:id="rId3"/>
            <a:extLst>
              <a:ext uri="{FF2B5EF4-FFF2-40B4-BE49-F238E27FC236}">
                <a16:creationId xmlns:a16="http://schemas.microsoft.com/office/drawing/2014/main" id="{BAB5D9FC-44C0-A0D6-D5F9-2FECDBADEE2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6153" y="1003833"/>
            <a:ext cx="6858000" cy="3874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51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a8a380329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View the different tissues under the microscopes at each station.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 you view the tissue, sketch what you see and describe in words what you see under the microscope. </a:t>
            </a:r>
            <a:endParaRPr/>
          </a:p>
        </p:txBody>
      </p:sp>
      <p:sp>
        <p:nvSpPr>
          <p:cNvPr id="123" name="Google Shape;123;g12a8a380329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Examining Tissues	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>
                <a:solidFill>
                  <a:schemeClr val="accent1"/>
                </a:solidFill>
              </a:rPr>
              <a:t>Muscular </a:t>
            </a:r>
            <a:r>
              <a:rPr lang="en-US" b="1"/>
              <a:t>System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+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>
                <a:solidFill>
                  <a:srgbClr val="3978B1"/>
                </a:solidFill>
              </a:rPr>
              <a:t>Skeletal </a:t>
            </a:r>
            <a:r>
              <a:rPr lang="en-US" b="1"/>
              <a:t>System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=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>
                <a:solidFill>
                  <a:schemeClr val="accent1"/>
                </a:solidFill>
              </a:rPr>
              <a:t>Musculo</a:t>
            </a:r>
            <a:r>
              <a:rPr lang="en-US" b="1">
                <a:solidFill>
                  <a:srgbClr val="3978B1"/>
                </a:solidFill>
              </a:rPr>
              <a:t>skeletal</a:t>
            </a:r>
            <a:r>
              <a:rPr lang="en-US" b="1"/>
              <a:t> System</a:t>
            </a: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Musculoskeletal System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•"/>
            </a:pPr>
            <a:r>
              <a:rPr lang="en-US" sz="3000"/>
              <a:t>Muscular System</a:t>
            </a:r>
            <a:endParaRPr/>
          </a:p>
          <a:p>
            <a:pPr marL="480035" lvl="1" indent="-18515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Skeletal muscle</a:t>
            </a:r>
            <a:endParaRPr/>
          </a:p>
          <a:p>
            <a:pPr marL="480035" lvl="1" indent="-18515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Smooth muscle</a:t>
            </a:r>
            <a:endParaRPr/>
          </a:p>
          <a:p>
            <a:pPr marL="480035" lvl="1" indent="-18515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Cardiac muscle</a:t>
            </a:r>
            <a:endParaRPr/>
          </a:p>
          <a:p>
            <a:pPr marL="227013" lvl="0" indent="-2270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•"/>
            </a:pPr>
            <a:r>
              <a:rPr lang="en-US" sz="3000"/>
              <a:t>Skeletal System</a:t>
            </a:r>
            <a:endParaRPr/>
          </a:p>
          <a:p>
            <a:pPr marL="480035" lvl="1" indent="-18515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Bones</a:t>
            </a:r>
            <a:endParaRPr/>
          </a:p>
          <a:p>
            <a:pPr marL="480035" lvl="1" indent="-18515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Connective tissue (cartilage, ligaments, tendons)</a:t>
            </a:r>
            <a:endParaRPr/>
          </a:p>
          <a:p>
            <a:pPr marL="1645836" lvl="7" indent="-3555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</a:pPr>
            <a:endParaRPr sz="1600"/>
          </a:p>
        </p:txBody>
      </p:sp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Musculoskeletal System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722</Words>
  <Application>Microsoft Office PowerPoint</Application>
  <PresentationFormat>On-screen Show (16:9)</PresentationFormat>
  <Paragraphs>74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PowerPoint Presentation</vt:lpstr>
      <vt:lpstr>I’m No Lazybones</vt:lpstr>
      <vt:lpstr>Essential Question</vt:lpstr>
      <vt:lpstr>Lesson Objectives</vt:lpstr>
      <vt:lpstr>PowerPoint Presentation</vt:lpstr>
      <vt:lpstr>PowerPoint Presentation</vt:lpstr>
      <vt:lpstr>Examining Tissues </vt:lpstr>
      <vt:lpstr>Musculoskeletal System</vt:lpstr>
      <vt:lpstr>Musculoskeletal System</vt:lpstr>
      <vt:lpstr>Musculoskeletal System: Muscle</vt:lpstr>
      <vt:lpstr>Musculoskeletal System: Bones</vt:lpstr>
      <vt:lpstr>Musculoskeletal System: Connective Tissue</vt:lpstr>
      <vt:lpstr>Musculoskeletal System: Connective Tissue</vt:lpstr>
      <vt:lpstr>Musculoskeletal System Movement</vt:lpstr>
      <vt:lpstr>Create a Flipbook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I'm No Lazybones</dc:title>
  <dc:creator>K20 Center</dc:creator>
  <cp:lastModifiedBy>Daniella Peters</cp:lastModifiedBy>
  <cp:revision>7</cp:revision>
  <dcterms:created xsi:type="dcterms:W3CDTF">2021-05-25T18:27:40Z</dcterms:created>
  <dcterms:modified xsi:type="dcterms:W3CDTF">2023-01-03T20:35:08Z</dcterms:modified>
</cp:coreProperties>
</file>