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6" r:id="rId5"/>
  </p:sldMasterIdLst>
  <p:notesMasterIdLst>
    <p:notesMasterId r:id="rId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dY7Ws4pzcwh7mVJaciAgoZw+F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731043-3B81-442D-B24D-FA91A24D1372}">
  <a:tblStyle styleId="{61731043-3B81-442D-B24D-FA91A24D1372}"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1361" autoAdjust="0"/>
  </p:normalViewPr>
  <p:slideViewPr>
    <p:cSldViewPr snapToGrid="0">
      <p:cViewPr varScale="1">
        <p:scale>
          <a:sx n="195" d="100"/>
          <a:sy n="195" d="100"/>
        </p:scale>
        <p:origin x="7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customschemas.google.com/relationships/presentationmetadata" Target="meta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5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6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entextbc.ca/biology"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jhszFBtBPo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strategy/56"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learn.k20center.ou.edu/strategy/69" TargetMode="External"/><Relationship Id="rId4" Type="http://schemas.openxmlformats.org/officeDocument/2006/relationships/hyperlink" Target="https://learn.k20center.ou.edu/strateg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fc0e5889c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fc0e5889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fc0e5889c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fc0e5889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fc0e5889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fc0e5889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Was the starch able to pass through the membrane? How do you know? (No, the contents of the tube turned blue/black.)</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If it had made it through the membrane, how would you know/what would you expect to see? (The solution outside the tube would have turned blue/black.)</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Was the iodine able to pass through the membrane? How can you tell? (Yes, because the contents of the tube turned blue/black. Starch can't leave, so the only way it could react is if iodine moved inside.)</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Why could glucose and iodine pass through but starch could not? (They are smaller molecules than starch and can fit through the pores in the membrane.)</a:t>
            </a:r>
            <a:endParaRPr sz="1200">
              <a:solidFill>
                <a:srgbClr val="292929"/>
              </a:solidFill>
            </a:endParaRPr>
          </a:p>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fc0e5889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fc0e5889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Cornell Notes System. Strategies.</a:t>
            </a:r>
            <a:r>
              <a:rPr lang="en-US" u="sng">
                <a:solidFill>
                  <a:schemeClr val="hlink"/>
                </a:solidFill>
                <a:hlinkClick r:id="rId3"/>
              </a:rPr>
              <a:t>https://learn.k20center.ou.edu/strategy/56</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fc0e5889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fc0e5889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Star Notes. Strategies.</a:t>
            </a:r>
            <a:r>
              <a:rPr lang="en-US">
                <a:uFill>
                  <a:noFill/>
                </a:uFill>
                <a:hlinkClick r:id="rId3"/>
              </a:rPr>
              <a:t> </a:t>
            </a:r>
            <a:r>
              <a:rPr lang="en-US" u="sng">
                <a:solidFill>
                  <a:schemeClr val="hlink"/>
                </a:solidFill>
                <a:hlinkClick r:id="rId3"/>
              </a:rPr>
              <a:t>https://learn.k20center.ou.edu/strategy/69</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It is okay if students can’t remember </a:t>
            </a:r>
            <a:r>
              <a:rPr lang="en-US" i="1"/>
              <a:t>hydrophilic</a:t>
            </a:r>
            <a:r>
              <a:rPr lang="en-US"/>
              <a:t> and </a:t>
            </a:r>
            <a:r>
              <a:rPr lang="en-US" i="1"/>
              <a:t>hydrophobic</a:t>
            </a:r>
            <a:r>
              <a:rPr lang="en-US"/>
              <a:t> as long as they understand that the lipid bilayer separates the water inside from the water outside of the cell. Additionally, if students have the prior knowledge, you can also add polar and non-polar to the concepts outlined here.</a:t>
            </a:r>
            <a:endParaRPr/>
          </a:p>
          <a:p>
            <a:pPr marL="0" lvl="0" indent="0" algn="l" rtl="0">
              <a:spcBef>
                <a:spcPts val="0"/>
              </a:spcBef>
              <a:spcAft>
                <a:spcPts val="0"/>
              </a:spcAft>
              <a:buNone/>
            </a:pPr>
            <a:endParaRPr/>
          </a:p>
          <a:p>
            <a:pPr marL="0" lvl="0" indent="0" algn="l" rtl="0">
              <a:spcBef>
                <a:spcPts val="0"/>
              </a:spcBef>
              <a:spcAft>
                <a:spcPts val="0"/>
              </a:spcAft>
              <a:buNone/>
            </a:pPr>
            <a:r>
              <a:rPr lang="en-US"/>
              <a:t>© The National University of Singapore, 2009 – 2018.</a:t>
            </a:r>
            <a:endParaRPr/>
          </a:p>
          <a:p>
            <a:pPr marL="0" lvl="0" indent="0" algn="l" rtl="0">
              <a:spcBef>
                <a:spcPts val="0"/>
              </a:spcBef>
              <a:spcAft>
                <a:spcPts val="0"/>
              </a:spcAft>
              <a:buNone/>
            </a:pPr>
            <a:r>
              <a:rPr lang="en-US"/>
              <a:t>Unless stated otherwise all text, animations, video, illustrations, sounds, communications, and other data, herein referred to as “Material” is licensed under the Creative Commons Attribution-NonCommercial-ShareAlike 4.0 International License. This means all Material provided by and to MBInfo is available for non-commercial use when accompanied with adequate attribution. This content remains subject to the same license as that proposed by MBInfo.</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Remind students that the fluid mosaic model describes the cell membrane because it moves (fluidly) because its components “</a:t>
            </a:r>
            <a:r>
              <a:rPr lang="en-US" dirty="0" err="1"/>
              <a:t>float,”and</a:t>
            </a:r>
            <a:r>
              <a:rPr lang="en-US" dirty="0"/>
              <a:t> its phospholipid bilayer has a variety of biomolecules embedded in and through it.</a:t>
            </a:r>
            <a:endParaRPr u="sng" dirty="0">
              <a:solidFill>
                <a:schemeClr val="hlink"/>
              </a:solidFill>
              <a:hlinkClick r:id="rId3"/>
            </a:endParaRPr>
          </a:p>
          <a:p>
            <a:pPr marL="0" lvl="0" indent="0" algn="l" rtl="0">
              <a:spcBef>
                <a:spcPts val="0"/>
              </a:spcBef>
              <a:spcAft>
                <a:spcPts val="0"/>
              </a:spcAft>
              <a:buNone/>
            </a:pPr>
            <a:endParaRPr u="sng" dirty="0">
              <a:solidFill>
                <a:schemeClr val="hlink"/>
              </a:solidFill>
              <a:hlinkClick r:id="rId3"/>
            </a:endParaRPr>
          </a:p>
          <a:p>
            <a:pPr marL="0" lvl="0" indent="0" algn="l" rtl="0">
              <a:spcBef>
                <a:spcPts val="0"/>
              </a:spcBef>
              <a:spcAft>
                <a:spcPts val="0"/>
              </a:spcAft>
              <a:buNone/>
            </a:pPr>
            <a:r>
              <a:rPr lang="en-US" u="sng" dirty="0">
                <a:solidFill>
                  <a:schemeClr val="hlink"/>
                </a:solidFill>
                <a:hlinkClick r:id="rId3"/>
              </a:rPr>
              <a:t>Concepts of Biology - 1st Canadian Edition</a:t>
            </a:r>
            <a:r>
              <a:rPr lang="en-US" dirty="0"/>
              <a:t> (https://opentextbc.ca/biology/) by Charles Molnar and Jane </a:t>
            </a:r>
            <a:r>
              <a:rPr lang="en-US" dirty="0" err="1"/>
              <a:t>Gair</a:t>
            </a:r>
            <a:r>
              <a:rPr lang="en-US" dirty="0"/>
              <a:t> is licensed under a </a:t>
            </a:r>
            <a:r>
              <a:rPr lang="en-US" u="sng" dirty="0">
                <a:solidFill>
                  <a:schemeClr val="hlink"/>
                </a:solidFill>
                <a:hlinkClick r:id="rId4"/>
              </a:rPr>
              <a:t>Creative Commons Attribution 4.0 International License</a:t>
            </a:r>
            <a:r>
              <a:rPr lang="en-US" dirty="0"/>
              <a:t> (https://creativecommons.org/licenses/by/4.0/), except where otherwise noted.</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www.biologycorner.com</a:t>
            </a:r>
            <a:r>
              <a:rPr lang="en-US" dirty="0"/>
              <a:t>/bio1/</a:t>
            </a:r>
            <a:r>
              <a:rPr lang="en-US" dirty="0" err="1"/>
              <a:t>notes_diffusion.html</a:t>
            </a:r>
            <a:r>
              <a:rPr lang="en-US" dirty="0"/>
              <a:t>)</a:t>
            </a:r>
            <a:r>
              <a:rPr lang="en-US" b="0" dirty="0"/>
              <a:t> </a:t>
            </a:r>
            <a:r>
              <a:rPr lang="en-US" dirty="0"/>
              <a:t>This work is licensed under a Creative Commons Attribution-</a:t>
            </a:r>
            <a:r>
              <a:rPr lang="en-US" dirty="0" err="1"/>
              <a:t>NonCommercial</a:t>
            </a:r>
            <a:r>
              <a:rPr lang="en-US" dirty="0"/>
              <a:t>-</a:t>
            </a:r>
            <a:r>
              <a:rPr lang="en-US" dirty="0" err="1"/>
              <a:t>ShareAlike</a:t>
            </a:r>
            <a:r>
              <a:rPr lang="en-US" dirty="0"/>
              <a:t> 4.0 International License.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fdc866b3c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fdc866b3c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Play until 0:57</a:t>
            </a:r>
            <a:endParaRPr/>
          </a:p>
          <a:p>
            <a:pPr marL="0" lvl="0" indent="0" algn="l" rtl="0">
              <a:lnSpc>
                <a:spcPct val="115000"/>
              </a:lnSpc>
              <a:spcBef>
                <a:spcPts val="1200"/>
              </a:spcBef>
              <a:spcAft>
                <a:spcPts val="0"/>
              </a:spcAft>
              <a:buClr>
                <a:schemeClr val="dk1"/>
              </a:buClr>
              <a:buSzPts val="1100"/>
              <a:buFont typeface="Arial"/>
              <a:buNone/>
            </a:pPr>
            <a:r>
              <a:rPr lang="en-US"/>
              <a:t>CanalDivulgacion. (2017, March 26). </a:t>
            </a:r>
            <a:r>
              <a:rPr lang="en-US" i="1"/>
              <a:t>Diffusion, osmosis and Dialysis (IQOG-CSIC)</a:t>
            </a:r>
            <a:r>
              <a:rPr lang="en-US"/>
              <a:t>. YouTube. Retrieved August 1, 2022, from https://www.youtube.com/watch?v=tHzkRtzVmUM </a:t>
            </a:r>
            <a:endParaRPr/>
          </a:p>
          <a:p>
            <a:pPr marL="0" lvl="0" indent="0" algn="l" rtl="0">
              <a:spcBef>
                <a:spcPts val="120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dc746cc8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dc746cc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92929"/>
                </a:solidFill>
                <a:highlight>
                  <a:srgbClr val="FFFBE6"/>
                </a:highlight>
              </a:rPr>
              <a:t>1:46-3:27 (diffusion and passive transport); 3:45-4:18 (facilitated diffusion)</a:t>
            </a:r>
            <a:endParaRPr/>
          </a:p>
          <a:p>
            <a:pPr marL="0" lvl="0" indent="0" algn="l" rtl="0">
              <a:lnSpc>
                <a:spcPct val="115000"/>
              </a:lnSpc>
              <a:spcBef>
                <a:spcPts val="0"/>
              </a:spcBef>
              <a:spcAft>
                <a:spcPts val="0"/>
              </a:spcAft>
              <a:buNone/>
            </a:pPr>
            <a:endParaRPr sz="1200">
              <a:solidFill>
                <a:srgbClr val="292929"/>
              </a:solidFill>
              <a:highlight>
                <a:srgbClr val="FFFFFF"/>
              </a:highlight>
            </a:endParaRPr>
          </a:p>
          <a:p>
            <a:pPr marL="0" lvl="0" indent="0" algn="l" rtl="0">
              <a:lnSpc>
                <a:spcPct val="115000"/>
              </a:lnSpc>
              <a:spcBef>
                <a:spcPts val="0"/>
              </a:spcBef>
              <a:spcAft>
                <a:spcPts val="0"/>
              </a:spcAft>
              <a:buNone/>
            </a:pPr>
            <a:r>
              <a:rPr lang="en-US" sz="1200">
                <a:solidFill>
                  <a:srgbClr val="292929"/>
                </a:solidFill>
                <a:highlight>
                  <a:srgbClr val="FFFFFF"/>
                </a:highlight>
              </a:rPr>
              <a:t>AmoebaSisters. (2019, September 5). </a:t>
            </a:r>
            <a:r>
              <a:rPr lang="en-US" sz="1200" i="1">
                <a:solidFill>
                  <a:srgbClr val="292929"/>
                </a:solidFill>
                <a:highlight>
                  <a:srgbClr val="FFFFFF"/>
                </a:highlight>
              </a:rPr>
              <a:t>Diffusion</a:t>
            </a:r>
            <a:r>
              <a:rPr lang="en-US" sz="1200">
                <a:solidFill>
                  <a:srgbClr val="292929"/>
                </a:solidFill>
                <a:highlight>
                  <a:srgbClr val="FFFFFF"/>
                </a:highlight>
              </a:rPr>
              <a:t>. YouTube. Retrieved August 1, 2022, from </a:t>
            </a:r>
            <a:r>
              <a:rPr lang="en-US" sz="1200" u="sng">
                <a:solidFill>
                  <a:schemeClr val="hlink"/>
                </a:solidFill>
                <a:highlight>
                  <a:srgbClr val="FFFFFF"/>
                </a:highlight>
                <a:hlinkClick r:id="rId3"/>
              </a:rPr>
              <a:t>https://www.youtube.com/watch?v=jhszFBtBPoI</a:t>
            </a:r>
            <a:endParaRPr sz="1200" u="sng">
              <a:solidFill>
                <a:schemeClr val="hlink"/>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US"/>
              <a:t>Ask students under what conditions passive transport occurs.</a:t>
            </a:r>
            <a:endParaRPr/>
          </a:p>
          <a:p>
            <a:pPr marL="457200" lvl="0" indent="-298450" algn="l" rtl="0">
              <a:lnSpc>
                <a:spcPct val="115000"/>
              </a:lnSpc>
              <a:spcBef>
                <a:spcPts val="0"/>
              </a:spcBef>
              <a:spcAft>
                <a:spcPts val="0"/>
              </a:spcAft>
              <a:buClr>
                <a:schemeClr val="dk1"/>
              </a:buClr>
              <a:buSzPts val="1100"/>
              <a:buChar char="●"/>
            </a:pPr>
            <a:r>
              <a:rPr lang="en-US"/>
              <a:t>Have students add the tonicity diagrams in addition to their written notes, taking care to include labels and draw arrows in the correct directions. </a:t>
            </a:r>
            <a:endParaRPr/>
          </a:p>
          <a:p>
            <a:pPr marL="0" lvl="0" indent="0" algn="l" rtl="0">
              <a:spcBef>
                <a:spcPts val="1200"/>
              </a:spcBef>
              <a:spcAft>
                <a:spcPts val="0"/>
              </a:spcAft>
              <a:buNone/>
            </a:pPr>
            <a:endParaRPr/>
          </a:p>
        </p:txBody>
      </p:sp>
      <p:sp>
        <p:nvSpPr>
          <p:cNvPr id="257" name="Google Shape;2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dc746cc8f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dc746cc8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92929"/>
                </a:solidFill>
              </a:rPr>
              <a:t>0:59-4:09 (osmosis and tonicity); 4:10-5:34 (medical example of tonicity and cells)</a:t>
            </a:r>
            <a:endParaRPr sz="1200">
              <a:solidFill>
                <a:srgbClr val="292929"/>
              </a:solidFill>
            </a:endParaRPr>
          </a:p>
          <a:p>
            <a:pPr marL="0" lvl="0" indent="0" algn="l" rtl="0">
              <a:lnSpc>
                <a:spcPct val="115000"/>
              </a:lnSpc>
              <a:spcBef>
                <a:spcPts val="0"/>
              </a:spcBef>
              <a:spcAft>
                <a:spcPts val="0"/>
              </a:spcAft>
              <a:buNone/>
            </a:pPr>
            <a:endParaRPr sz="1200">
              <a:solidFill>
                <a:srgbClr val="292929"/>
              </a:solidFill>
              <a:highlight>
                <a:srgbClr val="FFFFFF"/>
              </a:highlight>
            </a:endParaRPr>
          </a:p>
          <a:p>
            <a:pPr marL="0" lvl="0" indent="0" algn="l" rtl="0">
              <a:lnSpc>
                <a:spcPct val="115000"/>
              </a:lnSpc>
              <a:spcBef>
                <a:spcPts val="0"/>
              </a:spcBef>
              <a:spcAft>
                <a:spcPts val="0"/>
              </a:spcAft>
              <a:buNone/>
            </a:pPr>
            <a:r>
              <a:rPr lang="en-US" sz="1200">
                <a:solidFill>
                  <a:srgbClr val="292929"/>
                </a:solidFill>
                <a:highlight>
                  <a:srgbClr val="FFFFFF"/>
                </a:highlight>
              </a:rPr>
              <a:t>AmoebaSisters. (2018, June 27). </a:t>
            </a:r>
            <a:r>
              <a:rPr lang="en-US" sz="1200" i="1">
                <a:solidFill>
                  <a:srgbClr val="292929"/>
                </a:solidFill>
                <a:highlight>
                  <a:srgbClr val="FFFFFF"/>
                </a:highlight>
              </a:rPr>
              <a:t>Osmosis and water potential (updated)</a:t>
            </a:r>
            <a:r>
              <a:rPr lang="en-US" sz="1200">
                <a:solidFill>
                  <a:srgbClr val="292929"/>
                </a:solidFill>
                <a:highlight>
                  <a:srgbClr val="FFFFFF"/>
                </a:highlight>
              </a:rPr>
              <a:t>. YouTube. Retrieved August 1, 2022, from </a:t>
            </a:r>
            <a:r>
              <a:rPr lang="en-US" sz="1200" u="sng">
                <a:solidFill>
                  <a:schemeClr val="hlink"/>
                </a:solidFill>
                <a:highlight>
                  <a:srgbClr val="FFFFFF"/>
                </a:highlight>
                <a:hlinkClick r:id="rId3"/>
              </a:rPr>
              <a:t>https://www.youtube.com/watch</a:t>
            </a:r>
            <a:r>
              <a:rPr lang="en-US" sz="1200">
                <a:solidFill>
                  <a:srgbClr val="292929"/>
                </a:solidFill>
                <a:highlight>
                  <a:srgbClr val="FFFFFF"/>
                </a:highlight>
              </a:rPr>
              <a:t>?v=L-osEc07vMs</a:t>
            </a:r>
            <a:endParaRPr sz="1200">
              <a:solidFill>
                <a:srgbClr val="292929"/>
              </a:solidFill>
              <a:highlight>
                <a:srgbClr val="FFFFFF"/>
              </a:highlight>
            </a:endParaRPr>
          </a:p>
          <a:p>
            <a:pPr marL="0" lvl="0" indent="0" algn="l" rtl="0">
              <a:spcBef>
                <a:spcPts val="0"/>
              </a:spcBef>
              <a:spcAft>
                <a:spcPts val="0"/>
              </a:spcAft>
              <a:buNone/>
            </a:pPr>
            <a:endParaRPr sz="1200">
              <a:solidFill>
                <a:srgbClr val="292929"/>
              </a:solidFill>
            </a:endParaRPr>
          </a:p>
          <a:p>
            <a:pPr marL="0" lvl="0" indent="0" algn="l" rtl="0">
              <a:spcBef>
                <a:spcPts val="0"/>
              </a:spcBef>
              <a:spcAft>
                <a:spcPts val="0"/>
              </a:spcAft>
              <a:buNone/>
            </a:pPr>
            <a:endParaRPr sz="1200">
              <a:solidFill>
                <a:srgbClr val="292929"/>
              </a:solidFill>
              <a:highlight>
                <a:srgbClr val="FFFBE6"/>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dc746cc8f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fdc746cc8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92929"/>
                </a:solidFill>
              </a:rPr>
              <a:t>0:41-1:06 (homeostasis); 1:07-1:37 (membrane structure); 1:39-5:34 (simple and facilitated diffusion)</a:t>
            </a:r>
            <a:endParaRPr sz="1200">
              <a:solidFill>
                <a:srgbClr val="292929"/>
              </a:solidFill>
            </a:endParaRPr>
          </a:p>
          <a:p>
            <a:pPr marL="0" lvl="0" indent="0" algn="l" rtl="0">
              <a:spcBef>
                <a:spcPts val="0"/>
              </a:spcBef>
              <a:spcAft>
                <a:spcPts val="0"/>
              </a:spcAft>
              <a:buNone/>
            </a:pPr>
            <a:endParaRPr sz="1200">
              <a:solidFill>
                <a:srgbClr val="292929"/>
              </a:solidFill>
            </a:endParaRPr>
          </a:p>
          <a:p>
            <a:pPr marL="0" lvl="0" indent="0" algn="l" rtl="0">
              <a:lnSpc>
                <a:spcPct val="115000"/>
              </a:lnSpc>
              <a:spcBef>
                <a:spcPts val="0"/>
              </a:spcBef>
              <a:spcAft>
                <a:spcPts val="0"/>
              </a:spcAft>
              <a:buNone/>
            </a:pPr>
            <a:r>
              <a:rPr lang="en-US" sz="1200">
                <a:solidFill>
                  <a:srgbClr val="292929"/>
                </a:solidFill>
                <a:highlight>
                  <a:srgbClr val="FFFFFF"/>
                </a:highlight>
              </a:rPr>
              <a:t>AmoebaSisters. (2016, June 24). </a:t>
            </a:r>
            <a:r>
              <a:rPr lang="en-US" sz="1200" i="1">
                <a:solidFill>
                  <a:srgbClr val="292929"/>
                </a:solidFill>
                <a:highlight>
                  <a:srgbClr val="FFFFFF"/>
                </a:highlight>
              </a:rPr>
              <a:t>Cell transport</a:t>
            </a:r>
            <a:r>
              <a:rPr lang="en-US" sz="1200">
                <a:solidFill>
                  <a:srgbClr val="292929"/>
                </a:solidFill>
                <a:highlight>
                  <a:srgbClr val="FFFFFF"/>
                </a:highlight>
              </a:rPr>
              <a:t>. YouTube. Retrieved August 1, 2022, from </a:t>
            </a:r>
            <a:r>
              <a:rPr lang="en-US" sz="1200" u="sng">
                <a:solidFill>
                  <a:schemeClr val="hlink"/>
                </a:solidFill>
                <a:highlight>
                  <a:srgbClr val="FFFFFF"/>
                </a:highlight>
                <a:hlinkClick r:id="rId3"/>
              </a:rPr>
              <a:t>https://www.youtube.com/watch?v=Ptmlvtei8hw</a:t>
            </a:r>
            <a:endParaRPr sz="1200">
              <a:solidFill>
                <a:srgbClr val="292929"/>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fc0e5889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3fc0e5889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Ask your students how passive diffusion through the plasma membrane could be related to what happened to the </a:t>
            </a:r>
            <a:r>
              <a:rPr lang="en-US" i="1"/>
              <a:t>E. coli</a:t>
            </a:r>
            <a:r>
              <a:rPr lang="en-US"/>
              <a:t> in the video.</a:t>
            </a:r>
            <a:endParaRPr/>
          </a:p>
          <a:p>
            <a:pPr marL="0" lvl="0" indent="0" algn="l" rtl="0">
              <a:spcBef>
                <a:spcPts val="120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fc0e5889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3fc0e5889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fc0e5889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3fc0e5889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Card Sort. Strategies.</a:t>
            </a:r>
            <a:r>
              <a:rPr lang="en-US" u="sng">
                <a:solidFill>
                  <a:schemeClr val="hlink"/>
                </a:solidFill>
                <a:hlinkClick r:id="rId3"/>
              </a:rPr>
              <a:t>https://learn.k20center.ou.edu/strategy/147</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fc0e5889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fc0e5889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2ef3d3fe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42ef3d3fe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3fc0e5889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3fc0e5889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K20 Center. (n.d.). Cognitive Comics. Strategies.</a:t>
            </a:r>
            <a:r>
              <a:rPr lang="en-US" dirty="0">
                <a:uFill>
                  <a:noFill/>
                </a:uFill>
                <a:hlinkClick r:id="rId3"/>
              </a:rPr>
              <a:t> </a:t>
            </a:r>
            <a:r>
              <a:rPr lang="en-US" u="sng" dirty="0">
                <a:solidFill>
                  <a:schemeClr val="hlink"/>
                </a:solidFill>
                <a:hlinkClick r:id="rId4"/>
              </a:rPr>
              <a:t>https://learn.k20center.ou.edu/strategy/</a:t>
            </a:r>
            <a:r>
              <a:rPr lang="en-US" u="sng" dirty="0">
                <a:solidFill>
                  <a:schemeClr val="hlink"/>
                </a:solidFill>
                <a:hlinkClick r:id="rId5"/>
              </a:rPr>
              <a:t>69</a:t>
            </a:r>
            <a:endParaRPr u="sng" dirty="0">
              <a:solidFill>
                <a:schemeClr val="hlink"/>
              </a:solidFill>
            </a:endParaRPr>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fc0e5889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fc0e5889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c866b3c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dc866b3c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fc0e5889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fc0e5889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icambncl. (2013, March 11). </a:t>
            </a:r>
            <a:r>
              <a:rPr lang="en-US" i="1"/>
              <a:t>Exploding bacteria with penicillin</a:t>
            </a:r>
            <a:r>
              <a:rPr lang="en-US"/>
              <a:t>. YouTube. Retrieved August 1, 2022, from https://www.youtube.com/watch?v=UjLmf-cVcMw </a:t>
            </a:r>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fc0e5889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fc0e5889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dirty="0"/>
              <a:t>Ask students what possible consequences could occur if a cell wall is damaged. </a:t>
            </a:r>
            <a:endParaRPr dirty="0"/>
          </a:p>
          <a:p>
            <a:pPr marL="0" lvl="0" indent="0" algn="l" rtl="0">
              <a:lnSpc>
                <a:spcPct val="115000"/>
              </a:lnSpc>
              <a:spcBef>
                <a:spcPts val="1200"/>
              </a:spcBef>
              <a:spcAft>
                <a:spcPts val="0"/>
              </a:spcAft>
              <a:buNone/>
            </a:pPr>
            <a:r>
              <a:rPr lang="en-US" dirty="0"/>
              <a:t>Draw their attention to the plasma membrane (also called the cell membrane) which surrounds all of the cells, and ask them to recall what the plasma membrane does. </a:t>
            </a:r>
            <a:endParaRPr dirty="0"/>
          </a:p>
          <a:p>
            <a:pPr marL="0" lvl="0" indent="0" algn="l" rtl="0">
              <a:lnSpc>
                <a:spcPct val="115000"/>
              </a:lnSpc>
              <a:spcBef>
                <a:spcPts val="1200"/>
              </a:spcBef>
              <a:spcAft>
                <a:spcPts val="0"/>
              </a:spcAft>
              <a:buNone/>
            </a:pPr>
            <a:r>
              <a:rPr lang="en-US" dirty="0"/>
              <a:t>Encourage them to consider why plant and bacteria cells need this membrane if they already have a cell wall. </a:t>
            </a:r>
            <a:endParaRPr dirty="0"/>
          </a:p>
          <a:p>
            <a:pPr marL="0" lvl="0" indent="0" algn="l" rtl="0">
              <a:lnSpc>
                <a:spcPct val="115000"/>
              </a:lnSpc>
              <a:spcBef>
                <a:spcPts val="1200"/>
              </a:spcBef>
              <a:spcAft>
                <a:spcPts val="0"/>
              </a:spcAft>
              <a:buClr>
                <a:schemeClr val="dk1"/>
              </a:buClr>
              <a:buSzPts val="1100"/>
              <a:buFont typeface="Arial"/>
              <a:buNone/>
            </a:pPr>
            <a:r>
              <a:rPr lang="en-US" dirty="0"/>
              <a:t>It is fine if they do not have a correct answer, but they should offer some ideas.</a:t>
            </a:r>
            <a:endParaRPr dirty="0"/>
          </a:p>
          <a:p>
            <a:pPr marL="0" lvl="0" indent="0" algn="l" rtl="0">
              <a:spcBef>
                <a:spcPts val="120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fc0e5889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fc0e5889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9"/>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0"/>
        <p:cNvGrpSpPr/>
        <p:nvPr/>
      </p:nvGrpSpPr>
      <p:grpSpPr>
        <a:xfrm>
          <a:off x="0" y="0"/>
          <a:ext cx="0" cy="0"/>
          <a:chOff x="0" y="0"/>
          <a:chExt cx="0" cy="0"/>
        </a:xfrm>
      </p:grpSpPr>
      <p:sp>
        <p:nvSpPr>
          <p:cNvPr id="51" name="Google Shape;51;p3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2" name="Google Shape;52;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3" name="Google Shape;53;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7" name="Google Shape;57;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8"/>
        <p:cNvGrpSpPr/>
        <p:nvPr/>
      </p:nvGrpSpPr>
      <p:grpSpPr>
        <a:xfrm>
          <a:off x="0" y="0"/>
          <a:ext cx="0" cy="0"/>
          <a:chOff x="0" y="0"/>
          <a:chExt cx="0" cy="0"/>
        </a:xfrm>
      </p:grpSpPr>
      <p:sp>
        <p:nvSpPr>
          <p:cNvPr id="59" name="Google Shape;59;p33"/>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33"/>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1" name="Google Shape;61;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3"/>
        <p:cNvGrpSpPr/>
        <p:nvPr/>
      </p:nvGrpSpPr>
      <p:grpSpPr>
        <a:xfrm>
          <a:off x="0" y="0"/>
          <a:ext cx="0" cy="0"/>
          <a:chOff x="0" y="0"/>
          <a:chExt cx="0" cy="0"/>
        </a:xfrm>
      </p:grpSpPr>
      <p:pic>
        <p:nvPicPr>
          <p:cNvPr id="64" name="Google Shape;64;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5" name="Google Shape;65;p34"/>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6" name="Google Shape;66;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7"/>
        <p:cNvGrpSpPr/>
        <p:nvPr/>
      </p:nvGrpSpPr>
      <p:grpSpPr>
        <a:xfrm>
          <a:off x="0" y="0"/>
          <a:ext cx="0" cy="0"/>
          <a:chOff x="0" y="0"/>
          <a:chExt cx="0" cy="0"/>
        </a:xfrm>
      </p:grpSpPr>
      <p:pic>
        <p:nvPicPr>
          <p:cNvPr id="68" name="Google Shape;68;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
        <p:cNvGrpSpPr/>
        <p:nvPr/>
      </p:nvGrpSpPr>
      <p:grpSpPr>
        <a:xfrm>
          <a:off x="0" y="0"/>
          <a:ext cx="0" cy="0"/>
          <a:chOff x="0" y="0"/>
          <a:chExt cx="0" cy="0"/>
        </a:xfrm>
      </p:grpSpPr>
      <p:pic>
        <p:nvPicPr>
          <p:cNvPr id="11" name="Google Shape;11;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
        <p:cNvGrpSpPr/>
        <p:nvPr/>
      </p:nvGrpSpPr>
      <p:grpSpPr>
        <a:xfrm>
          <a:off x="0" y="0"/>
          <a:ext cx="0" cy="0"/>
          <a:chOff x="0" y="0"/>
          <a:chExt cx="0" cy="0"/>
        </a:xfrm>
      </p:grpSpPr>
      <p:sp>
        <p:nvSpPr>
          <p:cNvPr id="14" name="Google Shape;14;p26"/>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6"/>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6" name="Google Shape;16;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26"/>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2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28"/>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28"/>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7" name="Google Shape;27;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 name="Google Shape;28;p28"/>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9"/>
        <p:cNvGrpSpPr/>
        <p:nvPr/>
      </p:nvGrpSpPr>
      <p:grpSpPr>
        <a:xfrm>
          <a:off x="0" y="0"/>
          <a:ext cx="0" cy="0"/>
          <a:chOff x="0" y="0"/>
          <a:chExt cx="0" cy="0"/>
        </a:xfrm>
      </p:grpSpPr>
      <p:pic>
        <p:nvPicPr>
          <p:cNvPr id="30" name="Google Shape;30;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33" name="Google Shape;33;p29"/>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4"/>
        <p:cNvGrpSpPr/>
        <p:nvPr/>
      </p:nvGrpSpPr>
      <p:grpSpPr>
        <a:xfrm>
          <a:off x="0" y="0"/>
          <a:ext cx="0" cy="0"/>
          <a:chOff x="0" y="0"/>
          <a:chExt cx="0" cy="0"/>
        </a:xfrm>
      </p:grpSpPr>
      <p:pic>
        <p:nvPicPr>
          <p:cNvPr id="35" name="Google Shape;35;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6" name="Google Shape;36;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38" name="Google Shape;38;p3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39"/>
        <p:cNvGrpSpPr/>
        <p:nvPr/>
      </p:nvGrpSpPr>
      <p:grpSpPr>
        <a:xfrm>
          <a:off x="0" y="0"/>
          <a:ext cx="0" cy="0"/>
          <a:chOff x="0" y="0"/>
          <a:chExt cx="0" cy="0"/>
        </a:xfrm>
      </p:grpSpPr>
      <p:sp>
        <p:nvSpPr>
          <p:cNvPr id="40" name="Google Shape;40;p3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1" name="Google Shape;41;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44" name="Google Shape;44;p3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45" name="Google Shape;45;p31"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6"/>
        <p:cNvGrpSpPr/>
        <p:nvPr/>
      </p:nvGrpSpPr>
      <p:grpSpPr>
        <a:xfrm>
          <a:off x="0" y="0"/>
          <a:ext cx="0" cy="0"/>
          <a:chOff x="0" y="0"/>
          <a:chExt cx="0" cy="0"/>
        </a:xfrm>
      </p:grpSpPr>
      <p:sp>
        <p:nvSpPr>
          <p:cNvPr id="47" name="Google Shape;47;p2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49" name="Google Shape;4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tHzkRtzVm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hszFBtBPo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L-osEc07vM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Ptmlvtei8h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UjLmf-cVcMw"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UjLmf-cVcMw"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fc0e5889c_0_4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lnSpc>
                <a:spcPct val="80000"/>
              </a:lnSpc>
              <a:spcBef>
                <a:spcPts val="520"/>
              </a:spcBef>
              <a:spcAft>
                <a:spcPts val="0"/>
              </a:spcAft>
              <a:buSzPts val="2600"/>
              <a:buAutoNum type="arabicPeriod"/>
            </a:pPr>
            <a:r>
              <a:rPr lang="en-US" dirty="0">
                <a:highlight>
                  <a:srgbClr val="00FFFF"/>
                </a:highlight>
              </a:rPr>
              <a:t>Insert direction for the investigation here</a:t>
            </a:r>
            <a:endParaRPr dirty="0">
              <a:highlight>
                <a:srgbClr val="00FFFF"/>
              </a:highlight>
            </a:endParaRPr>
          </a:p>
        </p:txBody>
      </p:sp>
      <p:sp>
        <p:nvSpPr>
          <p:cNvPr id="158" name="Google Shape;158;g13fc0e5889c_0_4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Diffusion/Osmosis Investigation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3fc0e5889c_0_5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Work with your lab group to answer the question at the bottom of your Diffusion/Osmosis Investigation Handout.</a:t>
            </a:r>
            <a:endParaRPr dirty="0"/>
          </a:p>
        </p:txBody>
      </p:sp>
      <p:sp>
        <p:nvSpPr>
          <p:cNvPr id="164" name="Google Shape;164;g13fc0e5889c_0_5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After</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Investigation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3fc0e5889c_0_58"/>
          <p:cNvSpPr txBox="1">
            <a:spLocks noGrp="1"/>
          </p:cNvSpPr>
          <p:nvPr>
            <p:ph type="title"/>
          </p:nvPr>
        </p:nvSpPr>
        <p:spPr>
          <a:xfrm>
            <a:off x="457201" y="-1542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Share What You Learned</a:t>
            </a:r>
            <a:endParaRPr dirty="0"/>
          </a:p>
        </p:txBody>
      </p:sp>
      <p:graphicFrame>
        <p:nvGraphicFramePr>
          <p:cNvPr id="170" name="Google Shape;170;g13fc0e5889c_0_58"/>
          <p:cNvGraphicFramePr/>
          <p:nvPr>
            <p:extLst>
              <p:ext uri="{D42A27DB-BD31-4B8C-83A1-F6EECF244321}">
                <p14:modId xmlns:p14="http://schemas.microsoft.com/office/powerpoint/2010/main" val="1209420068"/>
              </p:ext>
            </p:extLst>
          </p:nvPr>
        </p:nvGraphicFramePr>
        <p:xfrm>
          <a:off x="457200" y="954193"/>
          <a:ext cx="8316097" cy="2766875"/>
        </p:xfrm>
        <a:graphic>
          <a:graphicData uri="http://schemas.openxmlformats.org/drawingml/2006/table">
            <a:tbl>
              <a:tblPr bandRow="1">
                <a:noFill/>
                <a:tableStyleId>{61731043-3B81-442D-B24D-FA91A24D1372}</a:tableStyleId>
              </a:tblPr>
              <a:tblGrid>
                <a:gridCol w="2076801">
                  <a:extLst>
                    <a:ext uri="{9D8B030D-6E8A-4147-A177-3AD203B41FA5}">
                      <a16:colId xmlns:a16="http://schemas.microsoft.com/office/drawing/2014/main" val="20000"/>
                    </a:ext>
                  </a:extLst>
                </a:gridCol>
                <a:gridCol w="3119210">
                  <a:extLst>
                    <a:ext uri="{9D8B030D-6E8A-4147-A177-3AD203B41FA5}">
                      <a16:colId xmlns:a16="http://schemas.microsoft.com/office/drawing/2014/main" val="20001"/>
                    </a:ext>
                  </a:extLst>
                </a:gridCol>
                <a:gridCol w="3120086">
                  <a:extLst>
                    <a:ext uri="{9D8B030D-6E8A-4147-A177-3AD203B41FA5}">
                      <a16:colId xmlns:a16="http://schemas.microsoft.com/office/drawing/2014/main" val="20002"/>
                    </a:ext>
                  </a:extLst>
                </a:gridCol>
              </a:tblGrid>
              <a:tr h="207189">
                <a:tc>
                  <a:txBody>
                    <a:bodyPr/>
                    <a:lstStyle/>
                    <a:p>
                      <a:pPr marL="0" lvl="0" indent="0" algn="ctr" rtl="0">
                        <a:spcBef>
                          <a:spcPts val="0"/>
                        </a:spcBef>
                        <a:spcAft>
                          <a:spcPts val="0"/>
                        </a:spcAft>
                        <a:buNone/>
                      </a:pPr>
                      <a:endParaRPr sz="2000" dirty="0">
                        <a:latin typeface="Calibri"/>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n-US" sz="2000" dirty="0">
                          <a:latin typeface="Calibri"/>
                          <a:ea typeface="Calibri"/>
                          <a:cs typeface="Calibri"/>
                          <a:sym typeface="Calibri"/>
                        </a:rPr>
                        <a:t>Before</a:t>
                      </a:r>
                      <a:endParaRPr sz="2000" dirty="0">
                        <a:latin typeface="Calibri"/>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n-US" sz="2000">
                          <a:latin typeface="Calibri"/>
                          <a:ea typeface="Calibri"/>
                          <a:cs typeface="Calibri"/>
                          <a:sym typeface="Calibri"/>
                        </a:rPr>
                        <a:t>After</a:t>
                      </a:r>
                      <a:endParaRPr sz="2000">
                        <a:latin typeface="Calibri"/>
                        <a:ea typeface="Calibri"/>
                        <a:cs typeface="Calibri"/>
                        <a:sym typeface="Calibri"/>
                      </a:endParaRPr>
                    </a:p>
                  </a:txBody>
                  <a:tcPr marL="73025" marR="73025" marT="0" marB="0" anchor="ctr"/>
                </a:tc>
                <a:extLst>
                  <a:ext uri="{0D108BD9-81ED-4DB2-BD59-A6C34878D82A}">
                    <a16:rowId xmlns:a16="http://schemas.microsoft.com/office/drawing/2014/main" val="10000"/>
                  </a:ext>
                </a:extLst>
              </a:tr>
              <a:tr h="370495">
                <a:tc>
                  <a:txBody>
                    <a:bodyPr/>
                    <a:lstStyle/>
                    <a:p>
                      <a:pPr marL="0" lvl="0" indent="0" algn="ctr" rtl="0">
                        <a:spcBef>
                          <a:spcPts val="0"/>
                        </a:spcBef>
                        <a:spcAft>
                          <a:spcPts val="0"/>
                        </a:spcAft>
                        <a:buNone/>
                      </a:pPr>
                      <a:r>
                        <a:rPr lang="en-US" sz="2000" dirty="0">
                          <a:latin typeface="Calibri"/>
                          <a:ea typeface="Calibri"/>
                          <a:cs typeface="Calibri"/>
                          <a:sym typeface="Calibri"/>
                        </a:rPr>
                        <a:t>Mass of cell</a:t>
                      </a:r>
                      <a:endParaRPr sz="2000" dirty="0">
                        <a:latin typeface="Calibri"/>
                        <a:ea typeface="Calibri"/>
                        <a:cs typeface="Calibri"/>
                        <a:sym typeface="Calibri"/>
                      </a:endParaRPr>
                    </a:p>
                  </a:txBody>
                  <a:tcPr marL="73025" marR="73025" marT="0" marB="0" anchor="ctr"/>
                </a:tc>
                <a:tc>
                  <a:txBody>
                    <a:bodyPr/>
                    <a:lstStyle/>
                    <a:p>
                      <a:pPr marL="0" lvl="0" indent="0" algn="ctr" rtl="0">
                        <a:spcBef>
                          <a:spcPts val="0"/>
                        </a:spcBef>
                        <a:spcAft>
                          <a:spcPts val="0"/>
                        </a:spcAft>
                        <a:buNone/>
                      </a:pPr>
                      <a:endParaRPr sz="2000" dirty="0">
                        <a:latin typeface="Calibri"/>
                        <a:ea typeface="Calibri"/>
                        <a:cs typeface="Calibri"/>
                        <a:sym typeface="Calibri"/>
                      </a:endParaRPr>
                    </a:p>
                  </a:txBody>
                  <a:tcPr marL="73025" marR="73025" marT="0" marB="0" anchor="ctr"/>
                </a:tc>
                <a:tc>
                  <a:txBody>
                    <a:bodyPr/>
                    <a:lstStyle/>
                    <a:p>
                      <a:pPr marL="0" lvl="0" indent="0" algn="ctr" rtl="0">
                        <a:spcBef>
                          <a:spcPts val="0"/>
                        </a:spcBef>
                        <a:spcAft>
                          <a:spcPts val="0"/>
                        </a:spcAft>
                        <a:buNone/>
                      </a:pPr>
                      <a:endParaRPr sz="2000" dirty="0">
                        <a:latin typeface="Calibri"/>
                        <a:ea typeface="Calibri"/>
                        <a:cs typeface="Calibri"/>
                        <a:sym typeface="Calibri"/>
                      </a:endParaRPr>
                    </a:p>
                  </a:txBody>
                  <a:tcPr marL="73025" marR="73025" marT="0" marB="0" anchor="ctr"/>
                </a:tc>
                <a:extLst>
                  <a:ext uri="{0D108BD9-81ED-4DB2-BD59-A6C34878D82A}">
                    <a16:rowId xmlns:a16="http://schemas.microsoft.com/office/drawing/2014/main" val="10001"/>
                  </a:ext>
                </a:extLst>
              </a:tr>
              <a:tr h="370495">
                <a:tc>
                  <a:txBody>
                    <a:bodyPr/>
                    <a:lstStyle/>
                    <a:p>
                      <a:pPr marL="0" lvl="0" indent="0" algn="ctr" rtl="0">
                        <a:spcBef>
                          <a:spcPts val="0"/>
                        </a:spcBef>
                        <a:spcAft>
                          <a:spcPts val="0"/>
                        </a:spcAft>
                        <a:buNone/>
                      </a:pPr>
                      <a:r>
                        <a:rPr lang="en-US" sz="2000">
                          <a:latin typeface="Calibri"/>
                          <a:ea typeface="Calibri"/>
                          <a:cs typeface="Calibri"/>
                          <a:sym typeface="Calibri"/>
                        </a:rPr>
                        <a:t>Color of cell</a:t>
                      </a:r>
                      <a:endParaRPr sz="2000">
                        <a:latin typeface="Calibri"/>
                        <a:ea typeface="Calibri"/>
                        <a:cs typeface="Calibri"/>
                        <a:sym typeface="Calibri"/>
                      </a:endParaRPr>
                    </a:p>
                  </a:txBody>
                  <a:tcPr marL="73025" marR="73025" marT="0" marB="0" anchor="ctr"/>
                </a:tc>
                <a:tc>
                  <a:txBody>
                    <a:bodyPr/>
                    <a:lstStyle/>
                    <a:p>
                      <a:pPr marL="0" lvl="0" indent="0" algn="ctr" rtl="0">
                        <a:spcBef>
                          <a:spcPts val="0"/>
                        </a:spcBef>
                        <a:spcAft>
                          <a:spcPts val="0"/>
                        </a:spcAft>
                        <a:buNone/>
                      </a:pPr>
                      <a:endParaRPr sz="2000">
                        <a:latin typeface="Calibri"/>
                        <a:ea typeface="Calibri"/>
                        <a:cs typeface="Calibri"/>
                        <a:sym typeface="Calibri"/>
                      </a:endParaRPr>
                    </a:p>
                  </a:txBody>
                  <a:tcPr marL="73025" marR="73025" marT="0" marB="0" anchor="ctr"/>
                </a:tc>
                <a:tc>
                  <a:txBody>
                    <a:bodyPr/>
                    <a:lstStyle/>
                    <a:p>
                      <a:pPr marL="0" lvl="0" indent="0" algn="ctr" rtl="0">
                        <a:spcBef>
                          <a:spcPts val="0"/>
                        </a:spcBef>
                        <a:spcAft>
                          <a:spcPts val="0"/>
                        </a:spcAft>
                        <a:buNone/>
                      </a:pPr>
                      <a:endParaRPr sz="2000" dirty="0">
                        <a:latin typeface="Calibri"/>
                        <a:ea typeface="Calibri"/>
                        <a:cs typeface="Calibri"/>
                        <a:sym typeface="Calibri"/>
                      </a:endParaRPr>
                    </a:p>
                  </a:txBody>
                  <a:tcPr marL="73025" marR="73025" marT="0" marB="0" anchor="ctr"/>
                </a:tc>
                <a:extLst>
                  <a:ext uri="{0D108BD9-81ED-4DB2-BD59-A6C34878D82A}">
                    <a16:rowId xmlns:a16="http://schemas.microsoft.com/office/drawing/2014/main" val="10002"/>
                  </a:ext>
                </a:extLst>
              </a:tr>
              <a:tr h="370495">
                <a:tc>
                  <a:txBody>
                    <a:bodyPr/>
                    <a:lstStyle/>
                    <a:p>
                      <a:pPr marL="0" lvl="0" indent="0" algn="ctr" rtl="0">
                        <a:spcBef>
                          <a:spcPts val="0"/>
                        </a:spcBef>
                        <a:spcAft>
                          <a:spcPts val="0"/>
                        </a:spcAft>
                        <a:buNone/>
                      </a:pPr>
                      <a:r>
                        <a:rPr lang="en-US" sz="2000" dirty="0">
                          <a:latin typeface="Calibri"/>
                          <a:ea typeface="Calibri"/>
                          <a:cs typeface="Calibri"/>
                          <a:sym typeface="Calibri"/>
                        </a:rPr>
                        <a:t>Color of solution</a:t>
                      </a:r>
                      <a:endParaRPr sz="2000" dirty="0">
                        <a:latin typeface="Calibri"/>
                        <a:ea typeface="Calibri"/>
                        <a:cs typeface="Calibri"/>
                        <a:sym typeface="Calibri"/>
                      </a:endParaRPr>
                    </a:p>
                  </a:txBody>
                  <a:tcPr marL="73025" marR="73025" marT="0" marB="0" anchor="ctr">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alibri"/>
                        <a:ea typeface="Calibri"/>
                        <a:cs typeface="Calibri"/>
                        <a:sym typeface="Calibri"/>
                      </a:endParaRPr>
                    </a:p>
                  </a:txBody>
                  <a:tcPr marL="73025" marR="73025" marT="0" marB="0" anchor="ctr">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2000" dirty="0">
                        <a:latin typeface="Calibri"/>
                        <a:ea typeface="Calibri"/>
                        <a:cs typeface="Calibri"/>
                        <a:sym typeface="Calibri"/>
                      </a:endParaRPr>
                    </a:p>
                  </a:txBody>
                  <a:tcPr marL="73025" marR="73025" marT="0" marB="0" anchor="ctr">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0495">
                <a:tc>
                  <a:txBody>
                    <a:bodyPr/>
                    <a:lstStyle/>
                    <a:p>
                      <a:pPr marL="0" lvl="0" indent="0" algn="ctr" rtl="0">
                        <a:spcBef>
                          <a:spcPts val="0"/>
                        </a:spcBef>
                        <a:spcAft>
                          <a:spcPts val="0"/>
                        </a:spcAft>
                        <a:buNone/>
                      </a:pPr>
                      <a:r>
                        <a:rPr lang="en-US" sz="2000">
                          <a:latin typeface="Calibri"/>
                          <a:ea typeface="Calibri"/>
                          <a:cs typeface="Calibri"/>
                          <a:sym typeface="Calibri"/>
                        </a:rPr>
                        <a:t>Presence of starch</a:t>
                      </a:r>
                      <a:endParaRPr sz="2000">
                        <a:latin typeface="Calibri"/>
                        <a:ea typeface="Calibri"/>
                        <a:cs typeface="Calibri"/>
                        <a:sym typeface="Calibri"/>
                      </a:endParaRPr>
                    </a:p>
                  </a:txBody>
                  <a:tcPr marL="73025" marR="73025" marT="0" marB="0" anchor="ctr">
                    <a:lnT w="28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2000" b="1">
                        <a:solidFill>
                          <a:srgbClr val="910D28"/>
                        </a:solidFill>
                        <a:highlight>
                          <a:srgbClr val="FFFFFF"/>
                        </a:highlight>
                        <a:latin typeface="Calibri"/>
                        <a:ea typeface="Calibri"/>
                        <a:cs typeface="Calibri"/>
                        <a:sym typeface="Calibri"/>
                      </a:endParaRPr>
                    </a:p>
                  </a:txBody>
                  <a:tcPr marL="73025" marR="73025" marT="0" marB="0" anchor="ctr">
                    <a:lnT w="28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2000" b="1" dirty="0">
                        <a:solidFill>
                          <a:srgbClr val="910D28"/>
                        </a:solidFill>
                        <a:highlight>
                          <a:srgbClr val="FFFFFF"/>
                        </a:highlight>
                        <a:latin typeface="Calibri"/>
                        <a:ea typeface="Calibri"/>
                        <a:cs typeface="Calibri"/>
                        <a:sym typeface="Calibri"/>
                      </a:endParaRPr>
                    </a:p>
                  </a:txBody>
                  <a:tcPr marL="73025" marR="73025" marT="0" marB="0" anchor="ctr">
                    <a:lnT w="28575" cap="flat" cmpd="sng">
                      <a:solidFill>
                        <a:srgbClr val="000000"/>
                      </a:solidFill>
                      <a:prstDash val="solid"/>
                      <a:round/>
                      <a:headEnd type="none" w="sm" len="sm"/>
                      <a:tailEnd type="none" w="sm" len="sm"/>
                    </a:lnT>
                  </a:tcPr>
                </a:tc>
                <a:extLst>
                  <a:ext uri="{0D108BD9-81ED-4DB2-BD59-A6C34878D82A}">
                    <a16:rowId xmlns:a16="http://schemas.microsoft.com/office/drawing/2014/main" val="10004"/>
                  </a:ext>
                </a:extLst>
              </a:tr>
              <a:tr h="370495">
                <a:tc>
                  <a:txBody>
                    <a:bodyPr/>
                    <a:lstStyle/>
                    <a:p>
                      <a:pPr marL="0" lvl="0" indent="0" algn="ctr" rtl="0">
                        <a:spcBef>
                          <a:spcPts val="0"/>
                        </a:spcBef>
                        <a:spcAft>
                          <a:spcPts val="0"/>
                        </a:spcAft>
                        <a:buNone/>
                      </a:pPr>
                      <a:r>
                        <a:rPr lang="en-US" sz="2000">
                          <a:latin typeface="Calibri"/>
                          <a:ea typeface="Calibri"/>
                          <a:cs typeface="Calibri"/>
                          <a:sym typeface="Calibri"/>
                        </a:rPr>
                        <a:t>Presence of glucose</a:t>
                      </a:r>
                      <a:endParaRPr sz="2000">
                        <a:latin typeface="Calibri"/>
                        <a:ea typeface="Calibri"/>
                        <a:cs typeface="Calibri"/>
                        <a:sym typeface="Calibri"/>
                      </a:endParaRPr>
                    </a:p>
                  </a:txBody>
                  <a:tcPr marL="73025" marR="73025" marT="0" marB="0" anchor="ctr"/>
                </a:tc>
                <a:tc>
                  <a:txBody>
                    <a:bodyPr/>
                    <a:lstStyle/>
                    <a:p>
                      <a:pPr marL="0" lvl="0" indent="0" algn="l" rtl="0">
                        <a:spcBef>
                          <a:spcPts val="0"/>
                        </a:spcBef>
                        <a:spcAft>
                          <a:spcPts val="0"/>
                        </a:spcAft>
                        <a:buNone/>
                      </a:pPr>
                      <a:endParaRPr sz="2000" b="1">
                        <a:solidFill>
                          <a:srgbClr val="910D28"/>
                        </a:solidFill>
                        <a:highlight>
                          <a:srgbClr val="FFFFFF"/>
                        </a:highlight>
                        <a:latin typeface="Calibri"/>
                        <a:ea typeface="Calibri"/>
                        <a:cs typeface="Calibri"/>
                        <a:sym typeface="Calibri"/>
                      </a:endParaRPr>
                    </a:p>
                  </a:txBody>
                  <a:tcPr marL="73025" marR="73025" marT="0" marB="0" anchor="ctr"/>
                </a:tc>
                <a:tc>
                  <a:txBody>
                    <a:bodyPr/>
                    <a:lstStyle/>
                    <a:p>
                      <a:pPr marL="0" lvl="0" indent="0" algn="l" rtl="0">
                        <a:spcBef>
                          <a:spcPts val="0"/>
                        </a:spcBef>
                        <a:spcAft>
                          <a:spcPts val="0"/>
                        </a:spcAft>
                        <a:buNone/>
                      </a:pPr>
                      <a:endParaRPr sz="2000" b="1" dirty="0">
                        <a:solidFill>
                          <a:srgbClr val="910D28"/>
                        </a:solidFill>
                        <a:highlight>
                          <a:srgbClr val="FFFFFF"/>
                        </a:highlight>
                        <a:latin typeface="Calibri"/>
                        <a:ea typeface="Calibri"/>
                        <a:cs typeface="Calibri"/>
                        <a:sym typeface="Calibri"/>
                      </a:endParaRPr>
                    </a:p>
                  </a:txBody>
                  <a:tcPr marL="73025" marR="73025" marT="0" marB="0" anchor="ctr"/>
                </a:tc>
                <a:extLst>
                  <a:ext uri="{0D108BD9-81ED-4DB2-BD59-A6C34878D82A}">
                    <a16:rowId xmlns:a16="http://schemas.microsoft.com/office/drawing/2014/main" val="10005"/>
                  </a:ext>
                </a:extLst>
              </a:tr>
              <a:tr h="370495">
                <a:tc>
                  <a:txBody>
                    <a:bodyPr/>
                    <a:lstStyle/>
                    <a:p>
                      <a:pPr marL="0" lvl="0" indent="0" algn="ctr" rtl="0">
                        <a:spcBef>
                          <a:spcPts val="0"/>
                        </a:spcBef>
                        <a:spcAft>
                          <a:spcPts val="0"/>
                        </a:spcAft>
                        <a:buNone/>
                      </a:pPr>
                      <a:r>
                        <a:rPr lang="en-US" sz="2000" dirty="0">
                          <a:latin typeface="Calibri"/>
                          <a:ea typeface="Calibri"/>
                          <a:cs typeface="Calibri"/>
                          <a:sym typeface="Calibri"/>
                        </a:rPr>
                        <a:t>Presence of iodine</a:t>
                      </a:r>
                      <a:endParaRPr sz="2000" dirty="0">
                        <a:latin typeface="Calibri"/>
                        <a:ea typeface="Calibri"/>
                        <a:cs typeface="Calibri"/>
                        <a:sym typeface="Calibri"/>
                      </a:endParaRPr>
                    </a:p>
                  </a:txBody>
                  <a:tcPr marL="73025" marR="73025" marT="0" marB="0" anchor="ctr"/>
                </a:tc>
                <a:tc>
                  <a:txBody>
                    <a:bodyPr/>
                    <a:lstStyle/>
                    <a:p>
                      <a:pPr marL="0" lvl="0" indent="0" algn="l" rtl="0">
                        <a:spcBef>
                          <a:spcPts val="0"/>
                        </a:spcBef>
                        <a:spcAft>
                          <a:spcPts val="0"/>
                        </a:spcAft>
                        <a:buNone/>
                      </a:pPr>
                      <a:endParaRPr sz="2000" b="1">
                        <a:solidFill>
                          <a:srgbClr val="910D28"/>
                        </a:solidFill>
                        <a:highlight>
                          <a:srgbClr val="FFFFFF"/>
                        </a:highlight>
                        <a:latin typeface="Calibri"/>
                        <a:ea typeface="Calibri"/>
                        <a:cs typeface="Calibri"/>
                        <a:sym typeface="Calibri"/>
                      </a:endParaRPr>
                    </a:p>
                  </a:txBody>
                  <a:tcPr marL="73025" marR="73025" marT="0" marB="0" anchor="ctr"/>
                </a:tc>
                <a:tc>
                  <a:txBody>
                    <a:bodyPr/>
                    <a:lstStyle/>
                    <a:p>
                      <a:pPr marL="0" lvl="0" indent="0" algn="l" rtl="0">
                        <a:spcBef>
                          <a:spcPts val="0"/>
                        </a:spcBef>
                        <a:spcAft>
                          <a:spcPts val="0"/>
                        </a:spcAft>
                        <a:buNone/>
                      </a:pPr>
                      <a:endParaRPr sz="2000" b="1" dirty="0">
                        <a:solidFill>
                          <a:srgbClr val="910D28"/>
                        </a:solidFill>
                        <a:highlight>
                          <a:srgbClr val="FFFFFF"/>
                        </a:highlight>
                        <a:latin typeface="Calibri"/>
                        <a:ea typeface="Calibri"/>
                        <a:cs typeface="Calibri"/>
                        <a:sym typeface="Calibri"/>
                      </a:endParaRPr>
                    </a:p>
                  </a:txBody>
                  <a:tcPr marL="73025" marR="73025" marT="0" marB="0" anchor="ctr"/>
                </a:tc>
                <a:extLst>
                  <a:ext uri="{0D108BD9-81ED-4DB2-BD59-A6C34878D82A}">
                    <a16:rowId xmlns:a16="http://schemas.microsoft.com/office/drawing/2014/main" val="10006"/>
                  </a:ext>
                </a:extLst>
              </a:tr>
            </a:tbl>
          </a:graphicData>
        </a:graphic>
      </p:graphicFrame>
      <p:sp>
        <p:nvSpPr>
          <p:cNvPr id="171" name="Google Shape;171;g13fc0e5889c_0_58"/>
          <p:cNvSpPr txBox="1"/>
          <p:nvPr/>
        </p:nvSpPr>
        <p:spPr>
          <a:xfrm>
            <a:off x="457200" y="3721068"/>
            <a:ext cx="7714735" cy="1114200"/>
          </a:xfrm>
          <a:prstGeom prst="rect">
            <a:avLst/>
          </a:prstGeom>
          <a:noFill/>
          <a:ln>
            <a:noFill/>
          </a:ln>
        </p:spPr>
        <p:txBody>
          <a:bodyPr spcFirstLastPara="1" wrap="square" lIns="91425" tIns="91425" rIns="91425" bIns="91425" anchor="ctr" anchorCtr="0">
            <a:noAutofit/>
          </a:bodyPr>
          <a:lstStyle/>
          <a:p>
            <a:pPr marL="285750" lvl="0" indent="-285750" algn="l" rtl="0">
              <a:lnSpc>
                <a:spcPct val="115000"/>
              </a:lnSpc>
              <a:spcBef>
                <a:spcPts val="0"/>
              </a:spcBef>
              <a:spcAft>
                <a:spcPts val="0"/>
              </a:spcAft>
              <a:buFont typeface="Arial" panose="020B0604020202020204" pitchFamily="34" charset="0"/>
              <a:buChar char="•"/>
            </a:pPr>
            <a:r>
              <a:rPr lang="en-US" sz="2000" dirty="0">
                <a:latin typeface="Calibri"/>
                <a:ea typeface="Calibri"/>
                <a:cs typeface="Calibri"/>
                <a:sym typeface="Calibri"/>
              </a:rPr>
              <a:t>What substances moved into the dialysis tube? How do you know?</a:t>
            </a:r>
            <a:endParaRPr sz="2000" dirty="0">
              <a:latin typeface="Calibri"/>
              <a:ea typeface="Calibri"/>
              <a:cs typeface="Calibri"/>
              <a:sym typeface="Calibri"/>
            </a:endParaRPr>
          </a:p>
          <a:p>
            <a:pPr marL="285750" lvl="0" indent="-285750" algn="l" rtl="0">
              <a:spcBef>
                <a:spcPts val="600"/>
              </a:spcBef>
              <a:spcAft>
                <a:spcPts val="0"/>
              </a:spcAft>
              <a:buFont typeface="Arial" panose="020B0604020202020204" pitchFamily="34" charset="0"/>
              <a:buChar char="•"/>
            </a:pPr>
            <a:r>
              <a:rPr lang="en-US" sz="2000" dirty="0">
                <a:latin typeface="Calibri"/>
                <a:ea typeface="Calibri"/>
                <a:cs typeface="Calibri"/>
                <a:sym typeface="Calibri"/>
              </a:rPr>
              <a:t>What substances moved out of the dialysis tube? How do you know?</a:t>
            </a:r>
            <a:endParaRPr sz="20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Chemical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Structure</a:t>
            </a:r>
            <a:endParaRPr dirty="0"/>
          </a:p>
        </p:txBody>
      </p:sp>
      <p:grpSp>
        <p:nvGrpSpPr>
          <p:cNvPr id="177" name="Google Shape;177;p5"/>
          <p:cNvGrpSpPr/>
          <p:nvPr/>
        </p:nvGrpSpPr>
        <p:grpSpPr>
          <a:xfrm>
            <a:off x="426678" y="1922803"/>
            <a:ext cx="3280159" cy="2807016"/>
            <a:chOff x="150348" y="1280160"/>
            <a:chExt cx="3556489" cy="3043488"/>
          </a:xfrm>
        </p:grpSpPr>
        <p:pic>
          <p:nvPicPr>
            <p:cNvPr id="178" name="Google Shape;178;p5" descr="Corn Starch, Powder, NF, Spectrum&amp;trade; Chemical"/>
            <p:cNvPicPr preferRelativeResize="0"/>
            <p:nvPr/>
          </p:nvPicPr>
          <p:blipFill rotWithShape="1">
            <a:blip r:embed="rId3">
              <a:alphaModFix/>
            </a:blip>
            <a:srcRect t="15727" b="13709"/>
            <a:stretch/>
          </p:blipFill>
          <p:spPr>
            <a:xfrm>
              <a:off x="150348" y="1280160"/>
              <a:ext cx="3556489" cy="2509605"/>
            </a:xfrm>
            <a:prstGeom prst="rect">
              <a:avLst/>
            </a:prstGeom>
            <a:noFill/>
            <a:ln>
              <a:noFill/>
            </a:ln>
          </p:spPr>
        </p:pic>
        <p:sp>
          <p:nvSpPr>
            <p:cNvPr id="179" name="Google Shape;179;p5"/>
            <p:cNvSpPr txBox="1"/>
            <p:nvPr/>
          </p:nvSpPr>
          <p:spPr>
            <a:xfrm>
              <a:off x="921764" y="3789765"/>
              <a:ext cx="2013656" cy="5338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600" b="0" i="0" u="none" strike="noStrike" cap="none" dirty="0">
                  <a:solidFill>
                    <a:srgbClr val="000000"/>
                  </a:solidFill>
                  <a:latin typeface="Calibri" panose="020F0502020204030204" pitchFamily="34" charset="0"/>
                  <a:cs typeface="Calibri" panose="020F0502020204030204" pitchFamily="34" charset="0"/>
                  <a:sym typeface="Arial"/>
                </a:rPr>
                <a:t>Cornstarch</a:t>
              </a:r>
              <a:endParaRPr sz="2600" dirty="0">
                <a:latin typeface="Calibri" panose="020F0502020204030204" pitchFamily="34" charset="0"/>
                <a:cs typeface="Calibri" panose="020F0502020204030204" pitchFamily="34" charset="0"/>
              </a:endParaRPr>
            </a:p>
          </p:txBody>
        </p:sp>
      </p:grpSp>
      <p:grpSp>
        <p:nvGrpSpPr>
          <p:cNvPr id="180" name="Google Shape;180;p5"/>
          <p:cNvGrpSpPr/>
          <p:nvPr/>
        </p:nvGrpSpPr>
        <p:grpSpPr>
          <a:xfrm>
            <a:off x="4300106" y="1901788"/>
            <a:ext cx="1891985" cy="2558678"/>
            <a:chOff x="4169420" y="1318706"/>
            <a:chExt cx="2264704" cy="3062732"/>
          </a:xfrm>
        </p:grpSpPr>
        <p:pic>
          <p:nvPicPr>
            <p:cNvPr id="181" name="Google Shape;181;p5" descr="D-(+)-Glucose, 1M aq. soln., sterile-filtered, Thermo Scientific™:  Monosaccharides Carbohydrates and carbohydrate conjugates | Fisher  Scientific"/>
            <p:cNvPicPr preferRelativeResize="0"/>
            <p:nvPr/>
          </p:nvPicPr>
          <p:blipFill rotWithShape="1">
            <a:blip r:embed="rId4">
              <a:alphaModFix/>
            </a:blip>
            <a:srcRect l="5691" t="3830" r="8909" b="2906"/>
            <a:stretch/>
          </p:blipFill>
          <p:spPr>
            <a:xfrm>
              <a:off x="4169420" y="1318706"/>
              <a:ext cx="2264704" cy="2473343"/>
            </a:xfrm>
            <a:prstGeom prst="rect">
              <a:avLst/>
            </a:prstGeom>
            <a:noFill/>
            <a:ln>
              <a:noFill/>
            </a:ln>
          </p:spPr>
        </p:pic>
        <p:sp>
          <p:nvSpPr>
            <p:cNvPr id="182" name="Google Shape;182;p5"/>
            <p:cNvSpPr txBox="1"/>
            <p:nvPr/>
          </p:nvSpPr>
          <p:spPr>
            <a:xfrm>
              <a:off x="4169420" y="3792034"/>
              <a:ext cx="2264704" cy="5894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600" b="0" i="0" u="none" strike="noStrike" cap="none" dirty="0">
                  <a:solidFill>
                    <a:srgbClr val="000000"/>
                  </a:solidFill>
                  <a:latin typeface="Calibri" panose="020F0502020204030204" pitchFamily="34" charset="0"/>
                  <a:cs typeface="Calibri" panose="020F0502020204030204" pitchFamily="34" charset="0"/>
                  <a:sym typeface="Arial"/>
                </a:rPr>
                <a:t>Glucose</a:t>
              </a:r>
              <a:endParaRPr sz="2600" dirty="0">
                <a:latin typeface="Calibri" panose="020F0502020204030204" pitchFamily="34" charset="0"/>
                <a:cs typeface="Calibri" panose="020F0502020204030204" pitchFamily="34" charset="0"/>
              </a:endParaRPr>
            </a:p>
          </p:txBody>
        </p:sp>
      </p:grpSp>
      <p:grpSp>
        <p:nvGrpSpPr>
          <p:cNvPr id="183" name="Google Shape;183;p5"/>
          <p:cNvGrpSpPr/>
          <p:nvPr/>
        </p:nvGrpSpPr>
        <p:grpSpPr>
          <a:xfrm>
            <a:off x="6382436" y="2639073"/>
            <a:ext cx="1857200" cy="1585003"/>
            <a:chOff x="3474632" y="914401"/>
            <a:chExt cx="3080418" cy="2628942"/>
          </a:xfrm>
        </p:grpSpPr>
        <p:pic>
          <p:nvPicPr>
            <p:cNvPr id="184" name="Google Shape;184;p5"/>
            <p:cNvPicPr preferRelativeResize="0"/>
            <p:nvPr/>
          </p:nvPicPr>
          <p:blipFill rotWithShape="1">
            <a:blip r:embed="rId5">
              <a:alphaModFix/>
            </a:blip>
            <a:srcRect l="34410" t="39384" r="35641" b="39008"/>
            <a:stretch/>
          </p:blipFill>
          <p:spPr>
            <a:xfrm>
              <a:off x="4142935" y="914401"/>
              <a:ext cx="1540413" cy="1111347"/>
            </a:xfrm>
            <a:prstGeom prst="rect">
              <a:avLst/>
            </a:prstGeom>
            <a:noFill/>
            <a:ln>
              <a:noFill/>
            </a:ln>
          </p:spPr>
        </p:pic>
        <p:sp>
          <p:nvSpPr>
            <p:cNvPr id="185" name="Google Shape;185;p5"/>
            <p:cNvSpPr txBox="1"/>
            <p:nvPr/>
          </p:nvSpPr>
          <p:spPr>
            <a:xfrm>
              <a:off x="3474632" y="2062991"/>
              <a:ext cx="3080418" cy="14803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600" b="0" i="0" u="none" strike="noStrike" cap="none" dirty="0">
                  <a:solidFill>
                    <a:srgbClr val="000000"/>
                  </a:solidFill>
                  <a:latin typeface="Arial"/>
                  <a:ea typeface="Arial"/>
                  <a:cs typeface="Arial"/>
                  <a:sym typeface="Arial"/>
                </a:rPr>
                <a:t>Potassium iodide</a:t>
              </a:r>
              <a:endParaRPr sz="2600" dirty="0"/>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3fc0e5889c_0_71"/>
          <p:cNvSpPr txBox="1">
            <a:spLocks noGrp="1"/>
          </p:cNvSpPr>
          <p:nvPr>
            <p:ph type="body" idx="1"/>
          </p:nvPr>
        </p:nvSpPr>
        <p:spPr>
          <a:xfrm>
            <a:off x="457199" y="1309352"/>
            <a:ext cx="6915665"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sz="2400" dirty="0"/>
              <a:t>As we go over the next few slides, take notes over </a:t>
            </a:r>
            <a:r>
              <a:rPr lang="en-US" sz="2400" b="1" dirty="0"/>
              <a:t>passive transport.</a:t>
            </a:r>
            <a:endParaRPr sz="2400" b="1" dirty="0"/>
          </a:p>
          <a:p>
            <a:pPr marL="863600" lvl="0" indent="-342900" algn="l" rtl="0">
              <a:spcBef>
                <a:spcPts val="520"/>
              </a:spcBef>
              <a:spcAft>
                <a:spcPts val="0"/>
              </a:spcAft>
              <a:buSzPct val="100000"/>
              <a:buFont typeface="Arial" panose="020B0604020202020204" pitchFamily="34" charset="0"/>
              <a:buChar char="•"/>
            </a:pPr>
            <a:r>
              <a:rPr lang="en-US" sz="2400" dirty="0"/>
              <a:t>On the right side of your paper, write down the big ideas as notes.</a:t>
            </a:r>
            <a:endParaRPr sz="2400" dirty="0"/>
          </a:p>
          <a:p>
            <a:pPr marL="914400" lvl="0" indent="-393700" algn="l" rtl="0">
              <a:spcBef>
                <a:spcPts val="0"/>
              </a:spcBef>
              <a:spcAft>
                <a:spcPts val="0"/>
              </a:spcAft>
              <a:buSzPct val="100000"/>
              <a:buFont typeface="Arial" panose="020B0604020202020204" pitchFamily="34" charset="0"/>
              <a:buChar char="•"/>
            </a:pP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On</a:t>
            </a:r>
            <a:r>
              <a:rPr lang="en-US" sz="2400" dirty="0"/>
              <a:t> the left side of your paper, write down key concepts, ask questions, and add your own ideas about the notes.</a:t>
            </a:r>
            <a:endParaRPr sz="2400" dirty="0"/>
          </a:p>
          <a:p>
            <a:pPr marL="914400" lvl="0" indent="-393700" algn="l" rtl="0">
              <a:spcBef>
                <a:spcPts val="0"/>
              </a:spcBef>
              <a:spcAft>
                <a:spcPts val="0"/>
              </a:spcAft>
              <a:buSzPct val="100000"/>
              <a:buFont typeface="Arial" panose="020B0604020202020204" pitchFamily="34" charset="0"/>
              <a:buChar char="•"/>
            </a:pPr>
            <a:r>
              <a:rPr lang="en-US" sz="2400" dirty="0"/>
              <a:t>Be prepared to summarize your ideas into a sentence or two at the bottom of the paper.</a:t>
            </a:r>
            <a:endParaRPr sz="2400" dirty="0"/>
          </a:p>
        </p:txBody>
      </p:sp>
      <p:sp>
        <p:nvSpPr>
          <p:cNvPr id="191" name="Google Shape;191;g13fc0e5889c_0_7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Cornell Notes</a:t>
            </a:r>
            <a:r>
              <a:rPr lang="en-US" dirty="0"/>
              <a:t>: Passive Transport</a:t>
            </a:r>
            <a:endParaRPr dirty="0"/>
          </a:p>
        </p:txBody>
      </p:sp>
      <p:pic>
        <p:nvPicPr>
          <p:cNvPr id="192" name="Google Shape;192;g13fc0e5889c_0_71"/>
          <p:cNvPicPr preferRelativeResize="0"/>
          <p:nvPr/>
        </p:nvPicPr>
        <p:blipFill>
          <a:blip r:embed="rId3">
            <a:alphaModFix/>
          </a:blip>
          <a:stretch>
            <a:fillRect/>
          </a:stretch>
        </p:blipFill>
        <p:spPr>
          <a:xfrm>
            <a:off x="5923005" y="50674"/>
            <a:ext cx="2970569" cy="22279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g13fc0e5889c_0_76"/>
          <p:cNvSpPr txBox="1">
            <a:spLocks noGrp="1"/>
          </p:cNvSpPr>
          <p:nvPr>
            <p:ph type="body" idx="1"/>
          </p:nvPr>
        </p:nvSpPr>
        <p:spPr>
          <a:xfrm>
            <a:off x="457199" y="1309352"/>
            <a:ext cx="7517027"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US" sz="2800" dirty="0"/>
              <a:t>Title your paper </a:t>
            </a:r>
            <a:r>
              <a:rPr lang="en-US" sz="2800" b="1" dirty="0"/>
              <a:t>Passive Transport.</a:t>
            </a:r>
            <a:endParaRPr sz="2800" b="1" dirty="0"/>
          </a:p>
          <a:p>
            <a:pPr marL="457200" lvl="0" indent="-393700" algn="l" rtl="0">
              <a:spcBef>
                <a:spcPts val="0"/>
              </a:spcBef>
              <a:spcAft>
                <a:spcPts val="0"/>
              </a:spcAft>
              <a:buSzPts val="2600"/>
              <a:buChar char="★"/>
            </a:pPr>
            <a:r>
              <a:rPr lang="en-US" sz="2800" dirty="0"/>
              <a:t>As we go over the next few slides, take notes.</a:t>
            </a:r>
            <a:endParaRPr sz="2800" dirty="0"/>
          </a:p>
          <a:p>
            <a:pPr marL="457200" lvl="0" indent="-393700" algn="l" rtl="0">
              <a:spcBef>
                <a:spcPts val="0"/>
              </a:spcBef>
              <a:spcAft>
                <a:spcPts val="0"/>
              </a:spcAft>
              <a:buSzPts val="2600"/>
              <a:buChar char="★"/>
            </a:pPr>
            <a:r>
              <a:rPr lang="en-US" sz="2800" dirty="0"/>
              <a:t>Include facts, details, definitions, drawings, symbols.</a:t>
            </a:r>
            <a:endParaRPr sz="2800" dirty="0"/>
          </a:p>
          <a:p>
            <a:pPr marL="457200" lvl="0" indent="-393700" algn="l" rtl="0">
              <a:spcBef>
                <a:spcPts val="0"/>
              </a:spcBef>
              <a:spcAft>
                <a:spcPts val="0"/>
              </a:spcAft>
              <a:buSzPts val="2600"/>
              <a:buChar char="★"/>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Remember these are your notes, so write them in a way that </a:t>
            </a:r>
            <a:r>
              <a:rPr lang="en-US" sz="2800" dirty="0"/>
              <a:t>makes the most sense to you.</a:t>
            </a:r>
            <a:endParaRPr sz="2800" dirty="0"/>
          </a:p>
          <a:p>
            <a:pPr marL="457200" lvl="0" indent="-393700" algn="l" rtl="0">
              <a:spcBef>
                <a:spcPts val="0"/>
              </a:spcBef>
              <a:spcAft>
                <a:spcPts val="0"/>
              </a:spcAft>
              <a:buSzPts val="2600"/>
              <a:buChar char="★"/>
            </a:pPr>
            <a:r>
              <a:rPr lang="en-US" sz="2800" dirty="0"/>
              <a:t>Highlight or underline important information.</a:t>
            </a:r>
            <a:endParaRPr sz="2800" dirty="0"/>
          </a:p>
          <a:p>
            <a:pPr marL="457200" lvl="0" indent="-393700" algn="l" rtl="0">
              <a:spcBef>
                <a:spcPts val="0"/>
              </a:spcBef>
              <a:spcAft>
                <a:spcPts val="0"/>
              </a:spcAft>
              <a:buSzPts val="2600"/>
              <a:buChar char="★"/>
            </a:pPr>
            <a:r>
              <a:rPr lang="en-US" sz="2800" dirty="0"/>
              <a:t>Add any questions. </a:t>
            </a:r>
            <a:endParaRPr sz="2800" dirty="0"/>
          </a:p>
          <a:p>
            <a:pPr marL="457200" lvl="0" indent="0" algn="l" rtl="0">
              <a:spcBef>
                <a:spcPts val="520"/>
              </a:spcBef>
              <a:spcAft>
                <a:spcPts val="0"/>
              </a:spcAft>
              <a:buNone/>
            </a:pPr>
            <a:endParaRPr dirty="0"/>
          </a:p>
        </p:txBody>
      </p:sp>
      <p:sp>
        <p:nvSpPr>
          <p:cNvPr id="198" name="Google Shape;198;g13fc0e5889c_0_7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STAR</a:t>
            </a:r>
            <a:endParaRPr dirty="0"/>
          </a:p>
        </p:txBody>
      </p:sp>
      <p:pic>
        <p:nvPicPr>
          <p:cNvPr id="199" name="Google Shape;199;g13fc0e5889c_0_76"/>
          <p:cNvPicPr preferRelativeResize="0"/>
          <p:nvPr/>
        </p:nvPicPr>
        <p:blipFill>
          <a:blip r:embed="rId3">
            <a:alphaModFix/>
          </a:blip>
          <a:stretch>
            <a:fillRect/>
          </a:stretch>
        </p:blipFill>
        <p:spPr>
          <a:xfrm>
            <a:off x="7165702" y="197550"/>
            <a:ext cx="1714400" cy="17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Plasma Membrane: Lipid Bi-layer</a:t>
            </a:r>
            <a:endParaRPr dirty="0"/>
          </a:p>
        </p:txBody>
      </p:sp>
      <p:pic>
        <p:nvPicPr>
          <p:cNvPr id="205" name="Google Shape;205;p6" descr="Diagram&#10;&#10;Description automatically generated"/>
          <p:cNvPicPr preferRelativeResize="0">
            <a:picLocks noGrp="1"/>
          </p:cNvPicPr>
          <p:nvPr>
            <p:ph type="body" idx="1"/>
          </p:nvPr>
        </p:nvPicPr>
        <p:blipFill rotWithShape="1">
          <a:blip r:embed="rId3">
            <a:alphaModFix/>
          </a:blip>
          <a:srcRect/>
          <a:stretch/>
        </p:blipFill>
        <p:spPr>
          <a:xfrm>
            <a:off x="715532" y="1317625"/>
            <a:ext cx="3521936" cy="3448050"/>
          </a:xfrm>
          <a:prstGeom prst="rect">
            <a:avLst/>
          </a:prstGeom>
          <a:noFill/>
          <a:ln>
            <a:noFill/>
          </a:ln>
        </p:spPr>
      </p:pic>
      <p:sp>
        <p:nvSpPr>
          <p:cNvPr id="206" name="Google Shape;206;p6"/>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lnSpcReduction="10000"/>
          </a:bodyPr>
          <a:lstStyle/>
          <a:p>
            <a:pPr marL="231775" lvl="0" indent="-231775" algn="l" rtl="0">
              <a:spcBef>
                <a:spcPts val="0"/>
              </a:spcBef>
              <a:spcAft>
                <a:spcPts val="0"/>
              </a:spcAft>
              <a:buSzPts val="2400"/>
              <a:buChar char="•"/>
            </a:pPr>
            <a:r>
              <a:rPr lang="en-US" dirty="0"/>
              <a:t>Hydro</a:t>
            </a:r>
            <a:r>
              <a:rPr lang="en-US" b="1" dirty="0"/>
              <a:t>philic</a:t>
            </a:r>
            <a:r>
              <a:rPr lang="en-US" dirty="0"/>
              <a:t> end of protein </a:t>
            </a:r>
            <a:endParaRPr dirty="0"/>
          </a:p>
          <a:p>
            <a:pPr marL="637779" lvl="1" indent="-342900" algn="l" rtl="0">
              <a:spcBef>
                <a:spcPts val="400"/>
              </a:spcBef>
              <a:spcAft>
                <a:spcPts val="0"/>
              </a:spcAft>
              <a:buSzPts val="2000"/>
              <a:buFont typeface="Wingdings" panose="05000000000000000000" pitchFamily="2" charset="2"/>
              <a:buChar char="§"/>
            </a:pPr>
            <a:r>
              <a:rPr lang="en-US" dirty="0"/>
              <a:t>“Water-loving”</a:t>
            </a:r>
            <a:endParaRPr dirty="0"/>
          </a:p>
          <a:p>
            <a:pPr marL="637779" lvl="1" indent="-342900" algn="l" rtl="0">
              <a:spcBef>
                <a:spcPts val="400"/>
              </a:spcBef>
              <a:spcAft>
                <a:spcPts val="0"/>
              </a:spcAft>
              <a:buSzPts val="2000"/>
              <a:buFont typeface="Wingdings" panose="05000000000000000000" pitchFamily="2" charset="2"/>
              <a:buChar char="§"/>
            </a:pPr>
            <a:r>
              <a:rPr lang="en-US" dirty="0"/>
              <a:t>The “head” is attracted to water which makes it orient out, facing  water.</a:t>
            </a:r>
            <a:endParaRPr dirty="0"/>
          </a:p>
          <a:p>
            <a:pPr marL="231775" lvl="0" indent="-231775" algn="l" rtl="0">
              <a:spcBef>
                <a:spcPts val="480"/>
              </a:spcBef>
              <a:spcAft>
                <a:spcPts val="0"/>
              </a:spcAft>
              <a:buSzPts val="2400"/>
              <a:buChar char="•"/>
            </a:pPr>
            <a:r>
              <a:rPr lang="en-US" dirty="0"/>
              <a:t>Hydro</a:t>
            </a:r>
            <a:r>
              <a:rPr lang="en-US" b="1" dirty="0"/>
              <a:t>phobic</a:t>
            </a:r>
            <a:r>
              <a:rPr lang="en-US" dirty="0"/>
              <a:t> end of protein</a:t>
            </a:r>
            <a:endParaRPr dirty="0"/>
          </a:p>
          <a:p>
            <a:pPr marL="637779" lvl="1" indent="-342900" algn="l" rtl="0">
              <a:spcBef>
                <a:spcPts val="400"/>
              </a:spcBef>
              <a:spcAft>
                <a:spcPts val="0"/>
              </a:spcAft>
              <a:buSzPts val="2000"/>
              <a:buFont typeface="Wingdings" panose="05000000000000000000" pitchFamily="2" charset="2"/>
              <a:buChar char="§"/>
            </a:pPr>
            <a:r>
              <a:rPr lang="en-US" dirty="0"/>
              <a:t>“Water-fearing” </a:t>
            </a:r>
            <a:endParaRPr dirty="0"/>
          </a:p>
          <a:p>
            <a:pPr marL="637779" lvl="1" indent="-342900" algn="l" rtl="0">
              <a:spcBef>
                <a:spcPts val="400"/>
              </a:spcBef>
              <a:spcAft>
                <a:spcPts val="0"/>
              </a:spcAft>
              <a:buSzPts val="2000"/>
              <a:buFont typeface="Wingdings" panose="05000000000000000000" pitchFamily="2" charset="2"/>
              <a:buChar char="§"/>
            </a:pPr>
            <a:r>
              <a:rPr lang="en-US" dirty="0"/>
              <a:t>The “tail” end repels water, which makes it orient in, avoiding water.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7"/>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Plasma Membrane: Lipid Bi-layer</a:t>
            </a:r>
            <a:endParaRPr dirty="0"/>
          </a:p>
        </p:txBody>
      </p:sp>
      <p:pic>
        <p:nvPicPr>
          <p:cNvPr id="212" name="Google Shape;212;p7" descr="Diagram&#10;&#10;Description automatically generated"/>
          <p:cNvPicPr preferRelativeResize="0">
            <a:picLocks noGrp="1"/>
          </p:cNvPicPr>
          <p:nvPr>
            <p:ph type="body" idx="1"/>
          </p:nvPr>
        </p:nvPicPr>
        <p:blipFill rotWithShape="1">
          <a:blip r:embed="rId3">
            <a:alphaModFix/>
          </a:blip>
          <a:srcRect/>
          <a:stretch/>
        </p:blipFill>
        <p:spPr>
          <a:xfrm>
            <a:off x="715532" y="1317625"/>
            <a:ext cx="3521936" cy="3448050"/>
          </a:xfrm>
          <a:prstGeom prst="rect">
            <a:avLst/>
          </a:prstGeom>
          <a:noFill/>
          <a:ln>
            <a:noFill/>
          </a:ln>
        </p:spPr>
      </p:pic>
      <p:sp>
        <p:nvSpPr>
          <p:cNvPr id="213" name="Google Shape;213;p7"/>
          <p:cNvSpPr txBox="1">
            <a:spLocks noGrp="1"/>
          </p:cNvSpPr>
          <p:nvPr>
            <p:ph type="body" idx="2"/>
          </p:nvPr>
        </p:nvSpPr>
        <p:spPr>
          <a:xfrm>
            <a:off x="4478400" y="1317938"/>
            <a:ext cx="4208400" cy="3448256"/>
          </a:xfrm>
          <a:prstGeom prst="rect">
            <a:avLst/>
          </a:prstGeom>
          <a:noFill/>
          <a:ln>
            <a:noFill/>
          </a:ln>
        </p:spPr>
        <p:txBody>
          <a:bodyPr spcFirstLastPara="1" wrap="square" lIns="91425" tIns="45700" rIns="91425" bIns="45700" anchor="t" anchorCtr="0">
            <a:noAutofit/>
          </a:bodyPr>
          <a:lstStyle/>
          <a:p>
            <a:pPr marL="231775" lvl="0" indent="-231775" algn="l" rtl="0">
              <a:spcBef>
                <a:spcPts val="0"/>
              </a:spcBef>
              <a:spcAft>
                <a:spcPts val="0"/>
              </a:spcAft>
              <a:buSzPts val="2400"/>
              <a:buChar char="•"/>
            </a:pPr>
            <a:r>
              <a:rPr lang="en-US" sz="2000" dirty="0"/>
              <a:t>Called a </a:t>
            </a:r>
            <a:r>
              <a:rPr lang="en-US" sz="2000" i="1" dirty="0"/>
              <a:t>bi-layer </a:t>
            </a:r>
            <a:r>
              <a:rPr lang="en-US" sz="2000" dirty="0"/>
              <a:t>because there are two layers:</a:t>
            </a:r>
            <a:endParaRPr sz="2000" dirty="0"/>
          </a:p>
          <a:p>
            <a:pPr marL="637779" lvl="1" indent="-342900" algn="l" rtl="0">
              <a:spcBef>
                <a:spcPts val="400"/>
              </a:spcBef>
              <a:spcAft>
                <a:spcPts val="0"/>
              </a:spcAft>
              <a:buSzPts val="2000"/>
              <a:buFont typeface="Wingdings" panose="05000000000000000000" pitchFamily="2" charset="2"/>
              <a:buChar char="§"/>
            </a:pPr>
            <a:r>
              <a:rPr lang="en-US" dirty="0"/>
              <a:t>Outer: In contact with the environment outside of the cell;</a:t>
            </a:r>
            <a:endParaRPr dirty="0"/>
          </a:p>
          <a:p>
            <a:pPr marL="637779" lvl="1" indent="-342900" algn="l" rtl="0">
              <a:spcBef>
                <a:spcPts val="400"/>
              </a:spcBef>
              <a:spcAft>
                <a:spcPts val="0"/>
              </a:spcAft>
              <a:buSzPts val="2000"/>
              <a:buFont typeface="Wingdings" panose="05000000000000000000" pitchFamily="2" charset="2"/>
              <a:buChar char="§"/>
            </a:pPr>
            <a:r>
              <a:rPr lang="en-US" dirty="0"/>
              <a:t>Inner: In contact with the inside of the cell.</a:t>
            </a:r>
            <a:endParaRPr dirty="0"/>
          </a:p>
          <a:p>
            <a:pPr marL="231775" lvl="0" indent="-231775" algn="l" rtl="0">
              <a:spcBef>
                <a:spcPts val="480"/>
              </a:spcBef>
              <a:spcAft>
                <a:spcPts val="0"/>
              </a:spcAft>
              <a:buSzPts val="2400"/>
              <a:buChar char="•"/>
            </a:pPr>
            <a:r>
              <a:rPr lang="en-US" sz="2000" dirty="0"/>
              <a:t>Membrane proteins and other molecules are embedded within the bi-layer. </a:t>
            </a:r>
            <a:endParaRPr sz="2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8" descr="Diagram&#10;&#10;Description automatically generated"/>
          <p:cNvPicPr preferRelativeResize="0">
            <a:picLocks noGrp="1"/>
          </p:cNvPicPr>
          <p:nvPr>
            <p:ph type="body" idx="1"/>
          </p:nvPr>
        </p:nvPicPr>
        <p:blipFill rotWithShape="1">
          <a:blip r:embed="rId3">
            <a:alphaModFix/>
          </a:blip>
          <a:srcRect/>
          <a:stretch/>
        </p:blipFill>
        <p:spPr>
          <a:xfrm>
            <a:off x="342900" y="1309688"/>
            <a:ext cx="3507342" cy="3433762"/>
          </a:xfrm>
          <a:prstGeom prst="rect">
            <a:avLst/>
          </a:prstGeom>
          <a:noFill/>
          <a:ln>
            <a:noFill/>
          </a:ln>
        </p:spPr>
      </p:pic>
      <p:sp>
        <p:nvSpPr>
          <p:cNvPr id="219" name="Google Shape;219;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Plasma Membrane: Fluid Mosaic Model</a:t>
            </a:r>
            <a:endParaRPr dirty="0"/>
          </a:p>
        </p:txBody>
      </p:sp>
      <p:pic>
        <p:nvPicPr>
          <p:cNvPr id="220" name="Google Shape;220;p8" descr="Diagram&#10;&#10;Description automatically generated"/>
          <p:cNvPicPr preferRelativeResize="0"/>
          <p:nvPr/>
        </p:nvPicPr>
        <p:blipFill rotWithShape="1">
          <a:blip r:embed="rId4">
            <a:alphaModFix/>
          </a:blip>
          <a:srcRect/>
          <a:stretch/>
        </p:blipFill>
        <p:spPr>
          <a:xfrm>
            <a:off x="3924300" y="1825657"/>
            <a:ext cx="4876800" cy="24018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Passive Transport</a:t>
            </a:r>
            <a:endParaRPr dirty="0"/>
          </a:p>
        </p:txBody>
      </p:sp>
      <p:sp>
        <p:nvSpPr>
          <p:cNvPr id="226" name="Google Shape;226;p9"/>
          <p:cNvSpPr txBox="1">
            <a:spLocks noGrp="1"/>
          </p:cNvSpPr>
          <p:nvPr>
            <p:ph type="body" idx="1"/>
          </p:nvPr>
        </p:nvSpPr>
        <p:spPr>
          <a:xfrm>
            <a:off x="431075" y="1211822"/>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sz="2600" dirty="0"/>
              <a:t>Simple Diffusion</a:t>
            </a:r>
            <a:endParaRPr sz="2600" dirty="0"/>
          </a:p>
        </p:txBody>
      </p:sp>
      <p:sp>
        <p:nvSpPr>
          <p:cNvPr id="227" name="Google Shape;227;p9"/>
          <p:cNvSpPr txBox="1">
            <a:spLocks noGrp="1"/>
          </p:cNvSpPr>
          <p:nvPr>
            <p:ph type="body" idx="2"/>
          </p:nvPr>
        </p:nvSpPr>
        <p:spPr>
          <a:xfrm>
            <a:off x="4639584" y="1211822"/>
            <a:ext cx="4040188" cy="491132"/>
          </a:xfrm>
          <a:prstGeom prst="rect">
            <a:avLst/>
          </a:prstGeom>
          <a:noFill/>
          <a:ln>
            <a:noFill/>
          </a:ln>
        </p:spPr>
        <p:txBody>
          <a:bodyPr spcFirstLastPara="1" wrap="square" lIns="45700" tIns="0" rIns="45700" bIns="0" anchor="ctr" anchorCtr="0">
            <a:normAutofit/>
          </a:bodyPr>
          <a:lstStyle/>
          <a:p>
            <a:pPr marL="0" lvl="0" indent="0" algn="ctr" rtl="0">
              <a:spcBef>
                <a:spcPts val="0"/>
              </a:spcBef>
              <a:spcAft>
                <a:spcPts val="0"/>
              </a:spcAft>
              <a:buSzPts val="2400"/>
              <a:buNone/>
            </a:pPr>
            <a:r>
              <a:rPr lang="en-US" sz="2600" dirty="0"/>
              <a:t>Osmosis</a:t>
            </a:r>
            <a:endParaRPr sz="2600" dirty="0"/>
          </a:p>
        </p:txBody>
      </p:sp>
      <p:sp>
        <p:nvSpPr>
          <p:cNvPr id="228" name="Google Shape;228;p9"/>
          <p:cNvSpPr txBox="1">
            <a:spLocks noGrp="1"/>
          </p:cNvSpPr>
          <p:nvPr>
            <p:ph type="body" idx="3"/>
          </p:nvPr>
        </p:nvSpPr>
        <p:spPr>
          <a:xfrm>
            <a:off x="457198" y="1669282"/>
            <a:ext cx="4182385" cy="2795480"/>
          </a:xfrm>
          <a:prstGeom prst="rect">
            <a:avLst/>
          </a:prstGeom>
          <a:noFill/>
          <a:ln>
            <a:noFill/>
          </a:ln>
        </p:spPr>
        <p:txBody>
          <a:bodyPr spcFirstLastPara="1" wrap="square" lIns="91425" tIns="0" rIns="91425" bIns="45700" anchor="t" anchorCtr="0">
            <a:normAutofit/>
          </a:bodyPr>
          <a:lstStyle/>
          <a:p>
            <a:pPr marL="231775" lvl="0" indent="-231775" algn="l" rtl="0">
              <a:spcBef>
                <a:spcPts val="0"/>
              </a:spcBef>
              <a:spcAft>
                <a:spcPts val="0"/>
              </a:spcAft>
              <a:buSzPts val="2200"/>
              <a:buChar char="•"/>
            </a:pPr>
            <a:r>
              <a:rPr lang="en-US" sz="2000" dirty="0"/>
              <a:t>Movement of solutes from an area of high concentration to low concentration;</a:t>
            </a:r>
            <a:endParaRPr sz="2000" dirty="0"/>
          </a:p>
          <a:p>
            <a:pPr marL="231775" lvl="0" indent="-231775" algn="l" rtl="0">
              <a:spcBef>
                <a:spcPts val="440"/>
              </a:spcBef>
              <a:spcAft>
                <a:spcPts val="0"/>
              </a:spcAft>
              <a:buSzPts val="2200"/>
              <a:buChar char="•"/>
            </a:pPr>
            <a:r>
              <a:rPr lang="en-US" sz="2000" dirty="0"/>
              <a:t>Results in the a more homogenous solution.</a:t>
            </a:r>
            <a:endParaRPr sz="2000" dirty="0"/>
          </a:p>
        </p:txBody>
      </p:sp>
      <p:sp>
        <p:nvSpPr>
          <p:cNvPr id="229" name="Google Shape;229;p9"/>
          <p:cNvSpPr txBox="1">
            <a:spLocks noGrp="1"/>
          </p:cNvSpPr>
          <p:nvPr>
            <p:ph type="body" idx="4"/>
          </p:nvPr>
        </p:nvSpPr>
        <p:spPr>
          <a:xfrm>
            <a:off x="4639584" y="1669281"/>
            <a:ext cx="4040188" cy="2795481"/>
          </a:xfrm>
          <a:prstGeom prst="rect">
            <a:avLst/>
          </a:prstGeom>
          <a:noFill/>
          <a:ln>
            <a:noFill/>
          </a:ln>
        </p:spPr>
        <p:txBody>
          <a:bodyPr spcFirstLastPara="1" wrap="square" lIns="91425" tIns="0" rIns="91425" bIns="45700" anchor="t" anchorCtr="0">
            <a:noAutofit/>
          </a:bodyPr>
          <a:lstStyle/>
          <a:p>
            <a:pPr marL="231775" lvl="0" indent="-231775" algn="l" rtl="0">
              <a:spcBef>
                <a:spcPts val="0"/>
              </a:spcBef>
              <a:spcAft>
                <a:spcPts val="0"/>
              </a:spcAft>
              <a:buSzPts val="2000"/>
              <a:buChar char="•"/>
            </a:pPr>
            <a:r>
              <a:rPr lang="en-US" sz="2000" dirty="0"/>
              <a:t>Movement of solvent (primarily water) across a semi-permeable membrane;</a:t>
            </a:r>
            <a:endParaRPr sz="2000" dirty="0"/>
          </a:p>
          <a:p>
            <a:pPr marL="231775" lvl="0" indent="-231775" algn="l" rtl="0">
              <a:spcBef>
                <a:spcPts val="400"/>
              </a:spcBef>
              <a:spcAft>
                <a:spcPts val="0"/>
              </a:spcAft>
              <a:buSzPts val="2000"/>
              <a:buChar char="•"/>
            </a:pPr>
            <a:r>
              <a:rPr lang="en-US" sz="2000" dirty="0"/>
              <a:t>Occurs when solutes cannot cross the membrane;</a:t>
            </a:r>
            <a:endParaRPr sz="2000" dirty="0"/>
          </a:p>
          <a:p>
            <a:pPr marL="231775" lvl="0" indent="-231775" algn="l" rtl="0">
              <a:spcBef>
                <a:spcPts val="400"/>
              </a:spcBef>
              <a:spcAft>
                <a:spcPts val="0"/>
              </a:spcAft>
              <a:buSzPts val="2000"/>
              <a:buChar char="•"/>
            </a:pPr>
            <a:r>
              <a:rPr lang="en-US" sz="2000" dirty="0"/>
              <a:t>Solvent moves from areas of high solvent concentration to low solvent concentration. </a:t>
            </a:r>
            <a:endParaRPr sz="2000" dirty="0"/>
          </a:p>
        </p:txBody>
      </p:sp>
      <p:pic>
        <p:nvPicPr>
          <p:cNvPr id="230" name="Google Shape;230;p9" descr="A picture containing text, clipart, screenshot&#10;&#10;Description automatically generated"/>
          <p:cNvPicPr preferRelativeResize="0"/>
          <p:nvPr/>
        </p:nvPicPr>
        <p:blipFill rotWithShape="1">
          <a:blip r:embed="rId3">
            <a:alphaModFix/>
          </a:blip>
          <a:srcRect/>
          <a:stretch/>
        </p:blipFill>
        <p:spPr>
          <a:xfrm>
            <a:off x="616908" y="3608861"/>
            <a:ext cx="3720769" cy="10563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418575" y="1007600"/>
            <a:ext cx="83574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(Not) Sorry to Burst Your Bubble</a:t>
            </a:r>
            <a:endParaRPr dirty="0"/>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dirty="0"/>
              <a:t>Passive Transport, Homeostasis, and Antibiotics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fdc866b3c3_0_1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Passive Transport</a:t>
            </a:r>
            <a:endParaRPr dirty="0"/>
          </a:p>
        </p:txBody>
      </p:sp>
      <p:pic>
        <p:nvPicPr>
          <p:cNvPr id="236" name="Google Shape;236;gfdc866b3c3_0_11" descr="Diffusion, Osmosis and Dialysis.&#10;Video of scientific popularization. Animation.&#10;This video has been produced in the Institute of General Organic Chemistry of the CSIC (IQOG-CSIC), Spain, by Guillermo Corrales, as part of its task for promoting Science Communication and may be freely used for educational and science popularization purposes.&#10;Canal Divulgación. Divulgación científica.&#10;Instituto de Química Orgánica General (IQOG-CSIC)&#10;Created by Guillermo Corrales Morales&#10;Músic: Carlos Estella - Happiness Has Harmony II" title="Diffusion, Osmosis and Dialysis (IQOG-CSIC)">
            <a:hlinkClick r:id="rId3"/>
          </p:cNvPr>
          <p:cNvPicPr preferRelativeResize="0"/>
          <p:nvPr/>
        </p:nvPicPr>
        <p:blipFill>
          <a:blip r:embed="rId4">
            <a:alphaModFix/>
          </a:blip>
          <a:stretch>
            <a:fillRect/>
          </a:stretch>
        </p:blipFill>
        <p:spPr>
          <a:xfrm>
            <a:off x="1940525" y="1283275"/>
            <a:ext cx="4718734" cy="3539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40"/>
        <p:cNvGrpSpPr/>
        <p:nvPr/>
      </p:nvGrpSpPr>
      <p:grpSpPr>
        <a:xfrm>
          <a:off x="0" y="0"/>
          <a:ext cx="0" cy="0"/>
          <a:chOff x="0" y="0"/>
          <a:chExt cx="0" cy="0"/>
        </a:xfrm>
      </p:grpSpPr>
      <p:sp>
        <p:nvSpPr>
          <p:cNvPr id="241" name="Google Shape;241;gfdc746cc8f_1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Passive Transport</a:t>
            </a:r>
            <a:endParaRPr dirty="0"/>
          </a:p>
        </p:txBody>
      </p:sp>
      <p:pic>
        <p:nvPicPr>
          <p:cNvPr id="242" name="Google Shape;242;gfdc746cc8f_1_0" descr="Explore how substances travel in diffusion with the Amoeba Sisters! This video uses a real life example and mentions concentration gradients, passive transport, facilitated diffusion, and explains why diffusion is critical for all organisms. In addition, this video discusses factors that can affect the rate of diffusion.&#10;&#10;Time-stamped Table of Contents:&#10;00:00 Intro&#10;0:57 Relating intro event to diffusion &#10;1:45 Diffusion explained&#10;2:57 Molecules still move at equilibrium!&#10;3:33 Diffusion is passive transport&#10;3:45 Facilitated diffusion&#10;4:22 Some factors that can affect rate of diffusion&#10;6:35 Why care about diffusion?&#10;&#10;Factual Reference:&#10;OpenStax Biology 2nd Edition, Biology 2e. OpenStax CNX. Aug 19, 2019 http://cnx.org/contents/8d50a0af-948b-4204-a71d-4826cba765b8@15.47.&#10;&#10;****Further Reading Suggestions****&#10;-Learn more about the fish disease &quot;Ich?&quot; https://www.sciencedirect.com/topics/veterinary-science-and-veterinary-medicine/ichthyophthirius-multifiliis&#10;-We mention that you can read more about how raising the temperature can increase the rate of diffusion. Here's an expanded explanation from Biology Stax. https://cnx.org/contents/jVCgr5SL@15.47:xy5C3n_j@10/5-2-Passive-Transport&#10;-Learn more about diffusion's role in the lungs: https://www.ncbi.nlm.nih.gov/pmc/articles/PMC4382809/&#10;&#10;The Amoeba Sisters videos demystify science with humor and relevance. The videos center on Pinky's certification and experience in teaching biology at the high school level. Learn more about our videos here: https://www.amoebasisters.com/our-videos&#10;&#10;Support Us? https://www.amoebasisters.com/support-us&#10;&#10;Our Resources:&#10;Biology Playlist: https://www.youtube.com/playlist?list=PLwL0Myd7Dk1F0iQPGrjehze3eDpco1eVz&#10;GIFs: https://www.amoebasisters.com/gifs.html&#10;Handouts: https://www.amoebasisters.com/handouts.html&#10;Comics: https://www.amoebasisters.com/parameciumparlorcomics&#10;Unlectured Series: https://www.amoebasisters.com/unlectured&#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s://www.amoebasisters.com/store&#10;&#10;TIPS FOR VIEWING EDU YOUTUBE VIDEOS:&#10;Want to learn tips for viewing edu YouTube videos including changing the speed, language, viewing the transcript, etc? https://www.amoebasisters.com/pinkys-ed-tech-favorites/10-youtube-tips-from-an-edu-youtuber-duo&#10;&#10;MUSIC:&#10;Our intro music designed and performed by Jeremiah Cheshire.&#10;&#10;End music in this video is listed free to use/no attribution required from the YouTube audio library https://www.youtube.com/audiolibrary/music?feature=blog&#10;&#10;COMMUNITY:&#10;We take pride in our AWESOME community, and we welcome feedback and discussion.  However, please remember that this is an education channel. See YouTube's community guidelines and how YouTube handles comments that are reported by the community. We also reserve the right to remove comments.&#10;&#10;TRANSLATIONS:&#10;Some translated subtitles on our videos were translated by the community using YouTube's community-contributed subtitle feature. After the feature was discontinued by YouTube, we have another option for submitting translated subtitles here:  https://www.amoebasisters.com/pinkys-ed-tech-favorites/community-contributed-subtitles We want to thank our amazing community for the generosity of their time in continuing to create translated subtitles. If you have a concern about community contributed contributions, please contact us.&#10;&#10;Our Amoeba Sisters en Español channel has our videos dubbed in Spanish!  https://www.youtube.com/channel/UC1Njo3LBy53cOPngz6ArV8Q" title="Diffusion">
            <a:hlinkClick r:id="rId3"/>
          </p:cNvPr>
          <p:cNvPicPr preferRelativeResize="0"/>
          <p:nvPr/>
        </p:nvPicPr>
        <p:blipFill>
          <a:blip r:embed="rId4">
            <a:alphaModFix/>
          </a:blip>
          <a:stretch>
            <a:fillRect/>
          </a:stretch>
        </p:blipFill>
        <p:spPr>
          <a:xfrm>
            <a:off x="2490375" y="1285872"/>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body" idx="1"/>
          </p:nvPr>
        </p:nvSpPr>
        <p:spPr>
          <a:xfrm>
            <a:off x="457201" y="817926"/>
            <a:ext cx="7994822" cy="4250874"/>
          </a:xfrm>
          <a:prstGeom prst="rect">
            <a:avLst/>
          </a:prstGeom>
          <a:noFill/>
          <a:ln>
            <a:noFill/>
          </a:ln>
        </p:spPr>
        <p:txBody>
          <a:bodyPr spcFirstLastPara="1" wrap="square" lIns="91425" tIns="45700" rIns="91425" bIns="45700" anchor="t" anchorCtr="0">
            <a:normAutofit lnSpcReduction="10000"/>
          </a:bodyPr>
          <a:lstStyle/>
          <a:p>
            <a:pPr marL="227013" lvl="0" indent="-227013" algn="l" rtl="0">
              <a:spcBef>
                <a:spcPts val="0"/>
              </a:spcBef>
              <a:spcAft>
                <a:spcPts val="0"/>
              </a:spcAft>
              <a:buClr>
                <a:schemeClr val="accent4"/>
              </a:buClr>
              <a:buSzPts val="2600"/>
              <a:buFont typeface="Arial"/>
              <a:buChar char="•"/>
            </a:pPr>
            <a:r>
              <a:rPr lang="en-US" dirty="0"/>
              <a:t>Involves molecules that cannot pass through the lipid </a:t>
            </a:r>
            <a:br>
              <a:rPr lang="en-US" dirty="0"/>
            </a:br>
            <a:r>
              <a:rPr lang="en-US" dirty="0"/>
              <a:t>bi-layer of the cell membrane directly;</a:t>
            </a:r>
            <a:endParaRPr dirty="0"/>
          </a:p>
          <a:p>
            <a:pPr marL="227013" lvl="0" indent="-227013" algn="l" rtl="0">
              <a:spcBef>
                <a:spcPts val="520"/>
              </a:spcBef>
              <a:spcAft>
                <a:spcPts val="0"/>
              </a:spcAft>
              <a:buClr>
                <a:schemeClr val="accent4"/>
              </a:buClr>
              <a:buSzPts val="2600"/>
              <a:buFont typeface="Arial"/>
              <a:buChar char="•"/>
            </a:pPr>
            <a:r>
              <a:rPr lang="en-US" dirty="0"/>
              <a:t>Move into or out of the cell through protein channels instead;</a:t>
            </a:r>
            <a:endParaRPr dirty="0"/>
          </a:p>
          <a:p>
            <a:pPr marL="227013" lvl="0" indent="-61913" algn="l" rtl="0">
              <a:spcBef>
                <a:spcPts val="520"/>
              </a:spcBef>
              <a:spcAft>
                <a:spcPts val="0"/>
              </a:spcAft>
              <a:buClr>
                <a:schemeClr val="accent4"/>
              </a:buClr>
              <a:buSzPts val="2600"/>
              <a:buFont typeface="Arial"/>
              <a:buNone/>
            </a:pPr>
            <a:endParaRPr dirty="0"/>
          </a:p>
          <a:p>
            <a:pPr marL="227013" lvl="0" indent="-61913" algn="l" rtl="0">
              <a:spcBef>
                <a:spcPts val="520"/>
              </a:spcBef>
              <a:spcAft>
                <a:spcPts val="0"/>
              </a:spcAft>
              <a:buClr>
                <a:schemeClr val="accent4"/>
              </a:buClr>
              <a:buSzPts val="2600"/>
              <a:buFont typeface="Arial"/>
              <a:buNone/>
            </a:pPr>
            <a:endParaRPr dirty="0"/>
          </a:p>
          <a:p>
            <a:pPr marL="227013" lvl="0" indent="-61913" algn="l" rtl="0">
              <a:spcBef>
                <a:spcPts val="520"/>
              </a:spcBef>
              <a:spcAft>
                <a:spcPts val="0"/>
              </a:spcAft>
              <a:buClr>
                <a:schemeClr val="accent4"/>
              </a:buClr>
              <a:buSzPts val="2600"/>
              <a:buFont typeface="Arial"/>
              <a:buNone/>
            </a:pPr>
            <a:endParaRPr dirty="0"/>
          </a:p>
          <a:p>
            <a:pPr marL="227013" lvl="0" indent="-61913" algn="l" rtl="0">
              <a:spcBef>
                <a:spcPts val="520"/>
              </a:spcBef>
              <a:spcAft>
                <a:spcPts val="0"/>
              </a:spcAft>
              <a:buClr>
                <a:schemeClr val="accent4"/>
              </a:buClr>
              <a:buSzPts val="2600"/>
              <a:buFont typeface="Arial"/>
              <a:buNone/>
            </a:pPr>
            <a:endParaRPr lang="en-US" dirty="0"/>
          </a:p>
          <a:p>
            <a:pPr marL="227013" lvl="0" indent="-61913" algn="l" rtl="0">
              <a:spcBef>
                <a:spcPts val="520"/>
              </a:spcBef>
              <a:spcAft>
                <a:spcPts val="0"/>
              </a:spcAft>
              <a:buClr>
                <a:schemeClr val="accent4"/>
              </a:buClr>
              <a:buSzPts val="2600"/>
              <a:buFont typeface="Arial"/>
              <a:buNone/>
            </a:pPr>
            <a:endParaRPr dirty="0"/>
          </a:p>
          <a:p>
            <a:pPr marL="227013" lvl="0" indent="-227013" algn="l" rtl="0">
              <a:spcBef>
                <a:spcPts val="520"/>
              </a:spcBef>
              <a:spcAft>
                <a:spcPts val="0"/>
              </a:spcAft>
              <a:buClr>
                <a:schemeClr val="accent4"/>
              </a:buClr>
              <a:buSzPts val="2600"/>
              <a:buFont typeface="Arial"/>
              <a:buChar char="•"/>
            </a:pPr>
            <a:r>
              <a:rPr lang="en-US" dirty="0"/>
              <a:t>Still passive transport because it requires no energy.</a:t>
            </a:r>
            <a:endParaRPr dirty="0"/>
          </a:p>
        </p:txBody>
      </p:sp>
      <p:sp>
        <p:nvSpPr>
          <p:cNvPr id="248" name="Google Shape;248;p11"/>
          <p:cNvSpPr txBox="1">
            <a:spLocks noGrp="1"/>
          </p:cNvSpPr>
          <p:nvPr>
            <p:ph type="title"/>
          </p:nvPr>
        </p:nvSpPr>
        <p:spPr>
          <a:xfrm>
            <a:off x="457200" y="189173"/>
            <a:ext cx="8229600" cy="628753"/>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Facilitated Diffusion</a:t>
            </a:r>
            <a:endParaRPr dirty="0"/>
          </a:p>
        </p:txBody>
      </p:sp>
      <p:grpSp>
        <p:nvGrpSpPr>
          <p:cNvPr id="249" name="Google Shape;249;p11"/>
          <p:cNvGrpSpPr/>
          <p:nvPr/>
        </p:nvGrpSpPr>
        <p:grpSpPr>
          <a:xfrm>
            <a:off x="2050868" y="2209122"/>
            <a:ext cx="4545086" cy="1886083"/>
            <a:chOff x="2247600" y="2247750"/>
            <a:chExt cx="4648800" cy="2289534"/>
          </a:xfrm>
        </p:grpSpPr>
        <p:pic>
          <p:nvPicPr>
            <p:cNvPr id="250" name="Google Shape;250;p11" descr="Diagram&#10;&#10;Description automatically generated"/>
            <p:cNvPicPr preferRelativeResize="0"/>
            <p:nvPr/>
          </p:nvPicPr>
          <p:blipFill rotWithShape="1">
            <a:blip r:embed="rId3">
              <a:alphaModFix/>
            </a:blip>
            <a:srcRect/>
            <a:stretch/>
          </p:blipFill>
          <p:spPr>
            <a:xfrm>
              <a:off x="2247600" y="2247750"/>
              <a:ext cx="4648800" cy="2289534"/>
            </a:xfrm>
            <a:prstGeom prst="rect">
              <a:avLst/>
            </a:prstGeom>
            <a:noFill/>
            <a:ln>
              <a:noFill/>
            </a:ln>
          </p:spPr>
        </p:pic>
        <p:cxnSp>
          <p:nvCxnSpPr>
            <p:cNvPr id="251" name="Google Shape;251;p11"/>
            <p:cNvCxnSpPr/>
            <p:nvPr/>
          </p:nvCxnSpPr>
          <p:spPr>
            <a:xfrm rot="10800000">
              <a:off x="5436000" y="3038400"/>
              <a:ext cx="655" cy="536073"/>
            </a:xfrm>
            <a:prstGeom prst="straightConnector1">
              <a:avLst/>
            </a:prstGeom>
            <a:noFill/>
            <a:ln w="28575" cap="flat" cmpd="sng">
              <a:solidFill>
                <a:srgbClr val="FFFF00"/>
              </a:solidFill>
              <a:prstDash val="solid"/>
              <a:round/>
              <a:headEnd type="none" w="sm" len="sm"/>
              <a:tailEnd type="triangle" w="med" len="med"/>
            </a:ln>
          </p:spPr>
        </p:cxnSp>
        <p:sp>
          <p:nvSpPr>
            <p:cNvPr id="252" name="Google Shape;252;p11"/>
            <p:cNvSpPr/>
            <p:nvPr/>
          </p:nvSpPr>
          <p:spPr>
            <a:xfrm>
              <a:off x="5584800" y="4168800"/>
              <a:ext cx="1017600" cy="178374"/>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3" name="Google Shape;253;p11"/>
            <p:cNvSpPr/>
            <p:nvPr/>
          </p:nvSpPr>
          <p:spPr>
            <a:xfrm>
              <a:off x="5162400" y="2943363"/>
              <a:ext cx="511200" cy="923037"/>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54" name="Google Shape;254;p11"/>
            <p:cNvCxnSpPr/>
            <p:nvPr/>
          </p:nvCxnSpPr>
          <p:spPr>
            <a:xfrm>
              <a:off x="5436655" y="3672223"/>
              <a:ext cx="235549" cy="554537"/>
            </a:xfrm>
            <a:prstGeom prst="straightConnector1">
              <a:avLst/>
            </a:prstGeom>
            <a:noFill/>
            <a:ln w="19050" cap="flat" cmpd="sng">
              <a:solidFill>
                <a:schemeClr val="dk1"/>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0"/>
          <p:cNvSpPr txBox="1">
            <a:spLocks noGrp="1"/>
          </p:cNvSpPr>
          <p:nvPr>
            <p:ph type="title"/>
          </p:nvPr>
        </p:nvSpPr>
        <p:spPr>
          <a:xfrm>
            <a:off x="457200" y="307247"/>
            <a:ext cx="8229600" cy="542548"/>
          </a:xfrm>
          <a:prstGeom prst="rect">
            <a:avLst/>
          </a:prstGeom>
          <a:noFill/>
          <a:ln>
            <a:noFill/>
          </a:ln>
        </p:spPr>
        <p:txBody>
          <a:bodyPr spcFirstLastPara="1" wrap="square" lIns="0" tIns="45700" rIns="0" bIns="0" anchor="t" anchorCtr="0">
            <a:noAutofit/>
          </a:bodyPr>
          <a:lstStyle/>
          <a:p>
            <a:pPr marL="0" lvl="0" indent="0" algn="l" rtl="0">
              <a:spcBef>
                <a:spcPts val="0"/>
              </a:spcBef>
              <a:spcAft>
                <a:spcPts val="0"/>
              </a:spcAft>
              <a:buClr>
                <a:schemeClr val="accent4"/>
              </a:buClr>
              <a:buSzPct val="100000"/>
              <a:buFont typeface="Calibri"/>
              <a:buNone/>
            </a:pPr>
            <a:r>
              <a:rPr lang="en-US" dirty="0"/>
              <a:t>Osmosis: Tonicity</a:t>
            </a:r>
            <a:endParaRPr dirty="0"/>
          </a:p>
        </p:txBody>
      </p:sp>
      <p:sp>
        <p:nvSpPr>
          <p:cNvPr id="260" name="Google Shape;260;p10"/>
          <p:cNvSpPr txBox="1">
            <a:spLocks noGrp="1"/>
          </p:cNvSpPr>
          <p:nvPr>
            <p:ph type="body" idx="1"/>
          </p:nvPr>
        </p:nvSpPr>
        <p:spPr>
          <a:xfrm>
            <a:off x="274042" y="978682"/>
            <a:ext cx="3038061"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dirty="0"/>
              <a:t>Hypertonic Solution</a:t>
            </a:r>
            <a:endParaRPr dirty="0"/>
          </a:p>
        </p:txBody>
      </p:sp>
      <p:sp>
        <p:nvSpPr>
          <p:cNvPr id="262" name="Google Shape;262;p10"/>
          <p:cNvSpPr txBox="1">
            <a:spLocks noGrp="1"/>
          </p:cNvSpPr>
          <p:nvPr>
            <p:ph type="body" idx="2"/>
          </p:nvPr>
        </p:nvSpPr>
        <p:spPr>
          <a:xfrm>
            <a:off x="5781545" y="978682"/>
            <a:ext cx="3039254" cy="492216"/>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dirty="0"/>
              <a:t>Hypotonic Solution</a:t>
            </a:r>
            <a:endParaRPr dirty="0"/>
          </a:p>
        </p:txBody>
      </p:sp>
      <p:sp>
        <p:nvSpPr>
          <p:cNvPr id="264" name="Google Shape;264;p10"/>
          <p:cNvSpPr txBox="1"/>
          <p:nvPr/>
        </p:nvSpPr>
        <p:spPr>
          <a:xfrm>
            <a:off x="3022779" y="982063"/>
            <a:ext cx="3038061" cy="4911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400"/>
              <a:buFont typeface="Calibri"/>
              <a:buNone/>
            </a:pPr>
            <a:r>
              <a:rPr lang="en-US" sz="2400" b="1" i="0" u="none" strike="noStrike" cap="none">
                <a:solidFill>
                  <a:schemeClr val="dk2"/>
                </a:solidFill>
                <a:latin typeface="Calibri"/>
                <a:ea typeface="Calibri"/>
                <a:cs typeface="Calibri"/>
                <a:sym typeface="Calibri"/>
              </a:rPr>
              <a:t>Isotonic Solution</a:t>
            </a:r>
            <a:endParaRPr sz="2400"/>
          </a:p>
        </p:txBody>
      </p:sp>
      <p:sp>
        <p:nvSpPr>
          <p:cNvPr id="266" name="Google Shape;266;p10"/>
          <p:cNvSpPr txBox="1"/>
          <p:nvPr/>
        </p:nvSpPr>
        <p:spPr>
          <a:xfrm>
            <a:off x="480829" y="3499666"/>
            <a:ext cx="2488752" cy="1141414"/>
          </a:xfrm>
          <a:prstGeom prst="rect">
            <a:avLst/>
          </a:prstGeom>
          <a:noFill/>
          <a:ln>
            <a:noFill/>
          </a:ln>
        </p:spPr>
        <p:txBody>
          <a:bodyPr spcFirstLastPara="1" wrap="square" lIns="45700" tIns="0" rIns="45700" bIns="0" anchor="ctr" anchorCtr="0">
            <a:noAutofit/>
          </a:bodyPr>
          <a:lstStyle/>
          <a:p>
            <a:pPr marL="285750" marR="0" lvl="0" indent="-285750" algn="l" rtl="0">
              <a:lnSpc>
                <a:spcPct val="100000"/>
              </a:lnSpc>
              <a:spcBef>
                <a:spcPts val="0"/>
              </a:spcBef>
              <a:spcAft>
                <a:spcPts val="0"/>
              </a:spcAft>
              <a:buClr>
                <a:schemeClr val="accent1"/>
              </a:buClr>
              <a:buSzPts val="1500"/>
              <a:buFont typeface="Wingdings" panose="05000000000000000000" pitchFamily="2" charset="2"/>
              <a:buChar char="§"/>
            </a:pP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Solute concentration is higher </a:t>
            </a:r>
            <a:r>
              <a:rPr lang="en-US" sz="1600" dirty="0">
                <a:solidFill>
                  <a:schemeClr val="dk2"/>
                </a:solidFill>
                <a:latin typeface="Calibri" panose="020F0502020204030204" pitchFamily="34" charset="0"/>
                <a:ea typeface="Calibri"/>
                <a:cs typeface="Calibri" panose="020F0502020204030204" pitchFamily="34" charset="0"/>
                <a:sym typeface="Calibri"/>
              </a:rPr>
              <a:t>outside</a:t>
            </a: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 cell;</a:t>
            </a:r>
            <a:endParaRPr sz="1600" dirty="0">
              <a:latin typeface="Calibri" panose="020F0502020204030204" pitchFamily="34" charset="0"/>
              <a:cs typeface="Calibri" panose="020F0502020204030204" pitchFamily="34" charset="0"/>
            </a:endParaRPr>
          </a:p>
          <a:p>
            <a:pPr marL="285750" marR="0" lvl="0" indent="-285750" algn="l" rtl="0">
              <a:lnSpc>
                <a:spcPct val="100000"/>
              </a:lnSpc>
              <a:spcBef>
                <a:spcPts val="300"/>
              </a:spcBef>
              <a:spcAft>
                <a:spcPts val="0"/>
              </a:spcAft>
              <a:buClr>
                <a:schemeClr val="accent1"/>
              </a:buClr>
              <a:buSzPts val="1500"/>
              <a:buFont typeface="Wingdings" panose="05000000000000000000" pitchFamily="2" charset="2"/>
              <a:buChar char="§"/>
            </a:pP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H</a:t>
            </a:r>
            <a:r>
              <a:rPr lang="en-US" sz="1600" b="0" i="0" u="none" strike="noStrike" cap="none" baseline="-25000" dirty="0">
                <a:solidFill>
                  <a:schemeClr val="dk2"/>
                </a:solidFill>
                <a:latin typeface="Calibri" panose="020F0502020204030204" pitchFamily="34" charset="0"/>
                <a:ea typeface="Calibri"/>
                <a:cs typeface="Calibri" panose="020F0502020204030204" pitchFamily="34" charset="0"/>
                <a:sym typeface="Calibri"/>
              </a:rPr>
              <a:t>2</a:t>
            </a: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O flows </a:t>
            </a:r>
            <a:r>
              <a:rPr lang="en-US" sz="1600" dirty="0">
                <a:solidFill>
                  <a:schemeClr val="dk2"/>
                </a:solidFill>
                <a:latin typeface="Calibri" panose="020F0502020204030204" pitchFamily="34" charset="0"/>
                <a:ea typeface="Calibri"/>
                <a:cs typeface="Calibri" panose="020F0502020204030204" pitchFamily="34" charset="0"/>
                <a:sym typeface="Calibri"/>
              </a:rPr>
              <a:t>out of the</a:t>
            </a: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 cell;</a:t>
            </a:r>
            <a:endParaRPr sz="1600" dirty="0">
              <a:latin typeface="Calibri" panose="020F0502020204030204" pitchFamily="34" charset="0"/>
              <a:cs typeface="Calibri" panose="020F0502020204030204" pitchFamily="34" charset="0"/>
            </a:endParaRPr>
          </a:p>
          <a:p>
            <a:pPr marL="285750" marR="0" lvl="0" indent="-285750" algn="l" rtl="0">
              <a:lnSpc>
                <a:spcPct val="100000"/>
              </a:lnSpc>
              <a:spcBef>
                <a:spcPts val="300"/>
              </a:spcBef>
              <a:spcAft>
                <a:spcPts val="0"/>
              </a:spcAft>
              <a:buClr>
                <a:schemeClr val="accent1"/>
              </a:buClr>
              <a:buSzPts val="1500"/>
              <a:buFont typeface="Wingdings" panose="05000000000000000000" pitchFamily="2" charset="2"/>
              <a:buChar char="§"/>
            </a:pP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Cell shrink; may </a:t>
            </a:r>
            <a:r>
              <a:rPr lang="en-US" sz="1600" dirty="0">
                <a:solidFill>
                  <a:schemeClr val="dk2"/>
                </a:solidFill>
                <a:latin typeface="Calibri" panose="020F0502020204030204" pitchFamily="34" charset="0"/>
                <a:ea typeface="Calibri"/>
                <a:cs typeface="Calibri" panose="020F0502020204030204" pitchFamily="34" charset="0"/>
                <a:sym typeface="Calibri"/>
              </a:rPr>
              <a:t>collapse</a:t>
            </a: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a:t>
            </a:r>
            <a:endParaRPr sz="1600" dirty="0">
              <a:latin typeface="Calibri" panose="020F0502020204030204" pitchFamily="34" charset="0"/>
              <a:cs typeface="Calibri" panose="020F0502020204030204" pitchFamily="34" charset="0"/>
            </a:endParaRPr>
          </a:p>
        </p:txBody>
      </p:sp>
      <p:sp>
        <p:nvSpPr>
          <p:cNvPr id="267" name="Google Shape;267;p10"/>
          <p:cNvSpPr txBox="1"/>
          <p:nvPr/>
        </p:nvSpPr>
        <p:spPr>
          <a:xfrm>
            <a:off x="5563575" y="3342693"/>
            <a:ext cx="2727112" cy="1358185"/>
          </a:xfrm>
          <a:prstGeom prst="rect">
            <a:avLst/>
          </a:prstGeom>
          <a:noFill/>
          <a:ln>
            <a:noFill/>
          </a:ln>
        </p:spPr>
        <p:txBody>
          <a:bodyPr spcFirstLastPara="1" wrap="square" lIns="45700" tIns="0" rIns="45700" bIns="0" anchor="ctr" anchorCtr="0">
            <a:noAutofit/>
          </a:bodyPr>
          <a:lstStyle/>
          <a:p>
            <a:pPr marL="285750" marR="0" lvl="0" indent="-285750" algn="l" rtl="0">
              <a:lnSpc>
                <a:spcPct val="100000"/>
              </a:lnSpc>
              <a:spcBef>
                <a:spcPts val="0"/>
              </a:spcBef>
              <a:spcAft>
                <a:spcPts val="0"/>
              </a:spcAft>
              <a:buClr>
                <a:schemeClr val="accent1"/>
              </a:buClr>
              <a:buSzPts val="1500"/>
              <a:buFont typeface="Wingdings" panose="05000000000000000000" pitchFamily="2" charset="2"/>
              <a:buChar char="§"/>
            </a:pP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Solute concentration is higher inside the cell;</a:t>
            </a:r>
            <a:endParaRPr sz="1600" dirty="0">
              <a:latin typeface="Calibri" panose="020F0502020204030204" pitchFamily="34" charset="0"/>
              <a:cs typeface="Calibri" panose="020F0502020204030204" pitchFamily="34" charset="0"/>
            </a:endParaRPr>
          </a:p>
          <a:p>
            <a:pPr marL="285750" marR="0" lvl="0" indent="-285750" algn="l" rtl="0">
              <a:lnSpc>
                <a:spcPct val="100000"/>
              </a:lnSpc>
              <a:spcBef>
                <a:spcPts val="300"/>
              </a:spcBef>
              <a:spcAft>
                <a:spcPts val="0"/>
              </a:spcAft>
              <a:buClr>
                <a:schemeClr val="accent1"/>
              </a:buClr>
              <a:buSzPts val="1500"/>
              <a:buFont typeface="Wingdings" panose="05000000000000000000" pitchFamily="2" charset="2"/>
              <a:buChar char="§"/>
            </a:pP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H</a:t>
            </a:r>
            <a:r>
              <a:rPr lang="en-US" sz="1600" b="0" i="0" u="none" strike="noStrike" cap="none" baseline="-25000" dirty="0">
                <a:solidFill>
                  <a:schemeClr val="dk2"/>
                </a:solidFill>
                <a:latin typeface="Calibri" panose="020F0502020204030204" pitchFamily="34" charset="0"/>
                <a:ea typeface="Calibri"/>
                <a:cs typeface="Calibri" panose="020F0502020204030204" pitchFamily="34" charset="0"/>
                <a:sym typeface="Calibri"/>
              </a:rPr>
              <a:t>2</a:t>
            </a: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O flows </a:t>
            </a:r>
            <a:r>
              <a:rPr lang="en-US" sz="1600" dirty="0">
                <a:solidFill>
                  <a:schemeClr val="dk2"/>
                </a:solidFill>
                <a:latin typeface="Calibri" panose="020F0502020204030204" pitchFamily="34" charset="0"/>
                <a:ea typeface="Calibri"/>
                <a:cs typeface="Calibri" panose="020F0502020204030204" pitchFamily="34" charset="0"/>
                <a:sym typeface="Calibri"/>
              </a:rPr>
              <a:t>into the </a:t>
            </a: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cell;</a:t>
            </a:r>
            <a:endParaRPr sz="1600" dirty="0">
              <a:latin typeface="Calibri" panose="020F0502020204030204" pitchFamily="34" charset="0"/>
              <a:cs typeface="Calibri" panose="020F0502020204030204" pitchFamily="34" charset="0"/>
            </a:endParaRPr>
          </a:p>
          <a:p>
            <a:pPr marL="285750" marR="0" lvl="0" indent="-285750" algn="l" rtl="0">
              <a:lnSpc>
                <a:spcPct val="100000"/>
              </a:lnSpc>
              <a:spcBef>
                <a:spcPts val="300"/>
              </a:spcBef>
              <a:spcAft>
                <a:spcPts val="0"/>
              </a:spcAft>
              <a:buClr>
                <a:schemeClr val="accent1"/>
              </a:buClr>
              <a:buSzPts val="1500"/>
              <a:buFont typeface="Wingdings" panose="05000000000000000000" pitchFamily="2" charset="2"/>
              <a:buChar char="§"/>
            </a:pP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Cells swell; may </a:t>
            </a:r>
            <a:r>
              <a:rPr lang="en-US" sz="1600" dirty="0">
                <a:solidFill>
                  <a:schemeClr val="dk2"/>
                </a:solidFill>
                <a:latin typeface="Calibri" panose="020F0502020204030204" pitchFamily="34" charset="0"/>
                <a:ea typeface="Calibri"/>
                <a:cs typeface="Calibri" panose="020F0502020204030204" pitchFamily="34" charset="0"/>
                <a:sym typeface="Calibri"/>
              </a:rPr>
              <a:t>burst. </a:t>
            </a:r>
            <a:endParaRPr sz="1600" dirty="0">
              <a:latin typeface="Calibri" panose="020F0502020204030204" pitchFamily="34" charset="0"/>
              <a:cs typeface="Calibri" panose="020F0502020204030204" pitchFamily="34" charset="0"/>
            </a:endParaRPr>
          </a:p>
        </p:txBody>
      </p:sp>
      <p:sp>
        <p:nvSpPr>
          <p:cNvPr id="268" name="Google Shape;268;p10"/>
          <p:cNvSpPr txBox="1"/>
          <p:nvPr/>
        </p:nvSpPr>
        <p:spPr>
          <a:xfrm>
            <a:off x="2864338" y="3462292"/>
            <a:ext cx="2722097" cy="11189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500"/>
              <a:buFont typeface="Wingdings" panose="05000000000000000000" pitchFamily="2" charset="2"/>
              <a:buChar char="§"/>
            </a:pP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Solute concentration is the same inside &amp; outside the cell;</a:t>
            </a:r>
            <a:endParaRPr sz="16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accent1"/>
              </a:buClr>
              <a:buSzPts val="1500"/>
              <a:buFont typeface="Wingdings" panose="05000000000000000000" pitchFamily="2" charset="2"/>
              <a:buChar char="§"/>
            </a:pP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H</a:t>
            </a:r>
            <a:r>
              <a:rPr lang="en-US" sz="1600" b="0" i="0" u="none" strike="noStrike" cap="none" baseline="-25000" dirty="0">
                <a:solidFill>
                  <a:schemeClr val="dk2"/>
                </a:solidFill>
                <a:latin typeface="Calibri" panose="020F0502020204030204" pitchFamily="34" charset="0"/>
                <a:ea typeface="Calibri"/>
                <a:cs typeface="Calibri" panose="020F0502020204030204" pitchFamily="34" charset="0"/>
                <a:sym typeface="Calibri"/>
              </a:rPr>
              <a:t>2</a:t>
            </a:r>
            <a:r>
              <a:rPr lang="en-US" sz="1600" b="0" i="0" u="none" strike="noStrike" cap="none" dirty="0">
                <a:solidFill>
                  <a:schemeClr val="dk2"/>
                </a:solidFill>
                <a:latin typeface="Calibri" panose="020F0502020204030204" pitchFamily="34" charset="0"/>
                <a:ea typeface="Calibri"/>
                <a:cs typeface="Calibri" panose="020F0502020204030204" pitchFamily="34" charset="0"/>
                <a:sym typeface="Calibri"/>
              </a:rPr>
              <a:t>O flows in &amp; out of cell in “dynamic equilibrium.”</a:t>
            </a:r>
            <a:endParaRPr sz="1600" dirty="0">
              <a:latin typeface="Calibri" panose="020F0502020204030204" pitchFamily="34" charset="0"/>
              <a:cs typeface="Calibri" panose="020F0502020204030204" pitchFamily="34" charset="0"/>
            </a:endParaRPr>
          </a:p>
        </p:txBody>
      </p:sp>
      <p:pic>
        <p:nvPicPr>
          <p:cNvPr id="269" name="Google Shape;269;p10" descr="Qr code&#10;&#10;Description automatically generated"/>
          <p:cNvPicPr preferRelativeResize="0"/>
          <p:nvPr/>
        </p:nvPicPr>
        <p:blipFill rotWithShape="1">
          <a:blip r:embed="rId3">
            <a:alphaModFix/>
          </a:blip>
          <a:srcRect/>
          <a:stretch/>
        </p:blipFill>
        <p:spPr>
          <a:xfrm>
            <a:off x="1397080" y="1674295"/>
            <a:ext cx="5784980" cy="17200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gfdc746cc8f_1_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Osmosis and Water Potential</a:t>
            </a:r>
            <a:endParaRPr dirty="0"/>
          </a:p>
        </p:txBody>
      </p:sp>
      <p:pic>
        <p:nvPicPr>
          <p:cNvPr id="275" name="Google Shape;275;gfdc746cc8f_1_8" descr="Explore the process of osmosis in this updated Amoeba Sisters video! Video features real life examples of osmosis, important vocab, and introduces concept of water potential and turgor pressure in plant cells. Expand details for table of contents. We have an Unlectured resource on this topic! https://www.amoebasisters.com/unlectured&#10;&#10;Contents:&#10;00:00 Video Intro&#10;0:59 Osmosis Definition&#10;4:20 Osmosis in Animal Cells Example&#10;7:00 Osmosis in Plant Cells Example&#10;7:30 Water Potential&#10;9:22 Create Something Prompt!&#10;&#10;We are so appreciative of feedback we receive as it helps us continue to improve. In this video, we say the word &quot;molecules&quot; several times. Chemically speaking---the term &quot;molecule&quot; may be ok when referring to water but not salt as we did in 2:54. Salt is formed by ionic bonds [not molecular (covalent) bonds like you would see in water].&#10;&#10;Vocabulary includes solute, solvent, passive transport, hypertonic, hypotonic, isotonic, equilibrium, water potential, pressure potential, turgor pressure, and solute potential.&#10;&#10;NOTE: We defined water potential as potential energy in water  (supported in reference: https://cnx.org/contents/bDIuMp-w@7.1:97zSLRqY@6/Transport-of-Water-and-Solutes), but in the video, we do note that this definition can be expanded upon or worded in many different ways. In bio specifically, water potential tends to be used to describe where water travels based on solute potential and pressure potential.&#10;&#10;Reference: OpenStax Biology for AP Courses, Biology for AP® Courses. OpenStax CNX. Apr 9, 2018 http://cnx.org/contents/6c322e32-9fb0-4c4d-a1d7-20c95c5c7af2@7.1.&#10;&#10;The Amoeba Sisters videos demystify science with humor and relevance. The videos center on Pinky's certification and experience in teaching biology at the high school level. For more information about The Amoeba Sisters, visit: &#10;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Support Us? https://www.amoebasisters.com/support-us&#10;&#10;Our Resources:&#10;Biology Playlist: https://www.youtube.com/playlist?list=PLwL0Myd7Dk1F0iQPGrjehze3eDpco1eVz&#10;GIFs: https://www.amoebasisters.com/gifs.html&#10;Handouts: https://www.amoebasisters.com/handouts.html&#10;Comics: https://www.amoebasisters.com/parameciumparlorcomics&#10;Unlectured Series: https://www.amoebasisters.com/unlectured&#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s://www.amoebasisters.com/store&#10;&#10;TIPS FOR VIEWING EDU YOUTUBE VIDEOS:&#10;Want to learn tips for viewing edu YouTube videos including changing the speed, language, viewing the transcript, etc? https://www.amoebasisters.com/pinkys-ed-tech-favorites/10-youtube-tips-from-an-edu-youtuber-duo&#10;&#10;MUSIC:&#10;Music is this video is listed free to use/no attribution required from the YouTube audio library https://www.youtube.com/audiolibrary/music?feature=blog&#10;&#10;COMMUNITY:&#10;We take pride in our AWESOME community, and we welcome feedback and discussion.  However, please remember that this is an education channel. See YouTube's community guidelines and how YouTube handles comments that are reported by the community. We also reserve the right to remove comments.&#10;&#10;TRANSLATIONS:&#10;While we don't allow dubbing of our videos, we do gladly accept subtitle translations from our community. Some translated subtitles on our videos were translated by the community using YouTube's community-contributed subtitle feature. After the feature was discontinued by YouTube, we have another option for submitting translated subtitles here:  https://www.amoebasisters.com/pinkys-ed-tech-favorites/community-contributed-subtitles We want to thank our amazing community for the generosity of their time in continuing to create translated subtitles. If you have a concern about community contributed contributions, please contact us." title="Osmosis and Water Potential (Updated)">
            <a:hlinkClick r:id="rId3"/>
          </p:cNvPr>
          <p:cNvPicPr preferRelativeResize="0"/>
          <p:nvPr/>
        </p:nvPicPr>
        <p:blipFill>
          <a:blip r:embed="rId4">
            <a:alphaModFix/>
          </a:blip>
          <a:stretch>
            <a:fillRect/>
          </a:stretch>
        </p:blipFill>
        <p:spPr>
          <a:xfrm>
            <a:off x="2386450" y="1311847"/>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79"/>
        <p:cNvGrpSpPr/>
        <p:nvPr/>
      </p:nvGrpSpPr>
      <p:grpSpPr>
        <a:xfrm>
          <a:off x="0" y="0"/>
          <a:ext cx="0" cy="0"/>
          <a:chOff x="0" y="0"/>
          <a:chExt cx="0" cy="0"/>
        </a:xfrm>
      </p:grpSpPr>
      <p:sp>
        <p:nvSpPr>
          <p:cNvPr id="280" name="Google Shape;280;gfdc746cc8f_1_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Cell Transport</a:t>
            </a:r>
            <a:endParaRPr dirty="0"/>
          </a:p>
        </p:txBody>
      </p:sp>
      <p:pic>
        <p:nvPicPr>
          <p:cNvPr id="281" name="Google Shape;281;gfdc746cc8f_1_19" descr="Explore the types of passive and active cell transport with the Amoeba Sisters! This video has a handout here: http://www.amoebasisters.com/handouts.html Expand video details for table of contents 👇&#10;&#10;Table of Contents:&#10;Intro 00:00&#10;Importance of Cell Membrane for Homeostasis 0:41&#10;Cell Membrane Structure 1:07&#10;Simple Diffusion 1:45&#10;What does it mean to &quot;go with the concentration gradient?&quot; 2:20&#10;Facilitated Diffusion 2:38&#10;Active Transport 4:53 (including endocytosis 5:36 exocytosis 6:36)&#10;&#10;Transport types covered include simple diffusion, facilitated diffusion, endocytosis, and exocytosis. &#10;&#10;The Amoeba Sisters videos demystify science with humor and relevance. The videos center on Pinky's certification and experience in teaching biology at the high school level. For more information about The Amoeba Sisters, visit: http://www.amoebasisters.com/about-us.html&#10;&#10;REFERENCE:&#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10;&#10;Support Us? https://www.amoebasisters.com/support-us&#10;&#10;Our Resources:&#10;Biology Playlist: https://www.youtube.com/playlist?list=PLwL0Myd7Dk1F0iQPGrjehze3eDpco1eVz&#10;GIFs: https://www.amoebasisters.com/gifs.html&#10;Handouts: https://www.amoebasisters.com/handouts.html&#10;Comics: https://www.amoebasisters.com/parameciumparlorcomics&#10;Unlectured Series: https://www.amoebasisters.com/unlectured&#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s://www.amoebasisters.com/store&#10;&#10;TIPS FOR VIEWING EDU YOUTUBE VIDEOS:&#10;Want to learn tips for viewing edu YouTube videos including changing the speed, language, viewing the transcript, etc? https://www.amoebasisters.com/pinkys-ed-tech-favorites/10-youtube-tips-from-an-edu-youtuber-duo&#10;&#10;MUSIC:&#10;Music in this video is listed free to use/no attribution required from the YouTube audio library https://www.youtube.com/audiolibrary/music?feature=blog&#10;&#10;COMMUNITY:&#10;We take pride in our AWESOME community, and we welcome feedback and discussion.  However, please remember that this is an education channel. See YouTube's community guidelines and how YouTube handles comments that are reported by the community. We also reserve the right to remove comments.&#10;&#10;TRANSLATIONS:&#10;Some translated subtitles on our videos were translated by the community using YouTube's community-contributed subtitle feature. After the feature was discontinued by YouTube, we have another option for submitting translated subtitles here:  https://www.amoebasisters.com/pinkys-ed-tech-favorites/community-contributed-subtitles We want to thank our amazing community for the generosity of their time in continuing to create translated subtitles. If you have a concern about community contributed contributions, please contact us.&#10;&#10;UPDATE: We have videos dubbed in Spanish and Portuguese using an artificial voice via https://aloud.area120.google.com to increase accessibility. See our Amoeba Sisters en Español channel https://www.youtube.com/channel/UC1Njo3LBy53cOPngz6ArV8Q and Amoeba Sisters em Português https://www.youtube.com/channel/UCYTQPX2X_mXe0ZMPi0fXxbg  Want to help translate our subtitles in any language? Learn more here https://www.amoebasisters.com/pinkys-ed-tech-favorites/community-contributed-subtitles" title="Cell Transport">
            <a:hlinkClick r:id="rId3"/>
          </p:cNvPr>
          <p:cNvPicPr preferRelativeResize="0"/>
          <p:nvPr/>
        </p:nvPicPr>
        <p:blipFill>
          <a:blip r:embed="rId4">
            <a:alphaModFix/>
          </a:blip>
          <a:stretch>
            <a:fillRect/>
          </a:stretch>
        </p:blipFill>
        <p:spPr>
          <a:xfrm>
            <a:off x="2286000" y="1325697"/>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Question</a:t>
            </a:r>
            <a:endParaRPr dirty="0"/>
          </a:p>
        </p:txBody>
      </p:sp>
      <p:sp>
        <p:nvSpPr>
          <p:cNvPr id="287" name="Google Shape;28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How does the cell membrane help cells maintain homeostasis?</a:t>
            </a:r>
            <a:endParaRPr dirty="0"/>
          </a:p>
          <a:p>
            <a:pPr marL="55563" lvl="0" indent="0" algn="l" rtl="0">
              <a:spcBef>
                <a:spcPts val="52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3fc0e5889c_0_8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E. coli</a:t>
            </a:r>
            <a:endParaRPr dirty="0"/>
          </a:p>
        </p:txBody>
      </p:sp>
      <p:sp>
        <p:nvSpPr>
          <p:cNvPr id="293" name="Google Shape;293;g13fc0e5889c_0_81"/>
          <p:cNvSpPr txBox="1">
            <a:spLocks noGrp="1"/>
          </p:cNvSpPr>
          <p:nvPr>
            <p:ph type="body" idx="1"/>
          </p:nvPr>
        </p:nvSpPr>
        <p:spPr>
          <a:xfrm>
            <a:off x="144099" y="2077639"/>
            <a:ext cx="1525800" cy="980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sz="2600" b="0" dirty="0"/>
              <a:t>Effects of Penicillin</a:t>
            </a:r>
            <a:endParaRPr sz="2600" b="0" dirty="0"/>
          </a:p>
        </p:txBody>
      </p:sp>
      <p:sp>
        <p:nvSpPr>
          <p:cNvPr id="294" name="Google Shape;294;g13fc0e5889c_0_81"/>
          <p:cNvSpPr txBox="1">
            <a:spLocks noGrp="1"/>
          </p:cNvSpPr>
          <p:nvPr>
            <p:ph type="body" idx="2"/>
          </p:nvPr>
        </p:nvSpPr>
        <p:spPr>
          <a:xfrm>
            <a:off x="7145001" y="2223575"/>
            <a:ext cx="1854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sz="2600" b="0"/>
              <a:t>no-antibiotic</a:t>
            </a:r>
            <a:endParaRPr sz="2600" b="0"/>
          </a:p>
        </p:txBody>
      </p:sp>
      <p:pic>
        <p:nvPicPr>
          <p:cNvPr id="295" name="Google Shape;295;g13fc0e5889c_0_81" descr="The video shows bacterial cells on the left panel suddenly explode when penicillin is added because the pressure inside the cells increases, as penicillin inhibits synthesis of the bacterial cell wall. Healthy bacterial cells growing in the absence of penicillin are seen on the right." title="Exploding bacteria with penicillin">
            <a:hlinkClick r:id="rId3"/>
          </p:cNvPr>
          <p:cNvPicPr preferRelativeResize="0"/>
          <p:nvPr/>
        </p:nvPicPr>
        <p:blipFill>
          <a:blip r:embed="rId4">
            <a:alphaModFix/>
          </a:blip>
          <a:stretch>
            <a:fillRect/>
          </a:stretch>
        </p:blipFill>
        <p:spPr>
          <a:xfrm>
            <a:off x="1839207" y="1056881"/>
            <a:ext cx="5192700" cy="3894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3fc0e5889c_0_96"/>
          <p:cNvSpPr txBox="1">
            <a:spLocks noGrp="1"/>
          </p:cNvSpPr>
          <p:nvPr>
            <p:ph type="body" idx="1"/>
          </p:nvPr>
        </p:nvSpPr>
        <p:spPr>
          <a:xfrm>
            <a:off x="333634" y="854700"/>
            <a:ext cx="7937156" cy="3434100"/>
          </a:xfrm>
          <a:prstGeom prst="rect">
            <a:avLst/>
          </a:prstGeom>
        </p:spPr>
        <p:txBody>
          <a:bodyPr spcFirstLastPara="1" wrap="square" lIns="91425" tIns="45700" rIns="91425" bIns="45700" anchor="t" anchorCtr="0">
            <a:noAutofit/>
          </a:bodyPr>
          <a:lstStyle/>
          <a:p>
            <a:pPr marL="444500" indent="-342900">
              <a:lnSpc>
                <a:spcPct val="115000"/>
              </a:lnSpc>
              <a:spcBef>
                <a:spcPts val="0"/>
              </a:spcBef>
              <a:buSzPts val="2000"/>
            </a:pPr>
            <a:r>
              <a:rPr lang="en-US" i="1" u="sng" dirty="0"/>
              <a:t>M</a:t>
            </a:r>
            <a:r>
              <a:rPr lang="en-US" i="1" dirty="0"/>
              <a:t>ethicillin</a:t>
            </a:r>
            <a:r>
              <a:rPr lang="en-US" dirty="0"/>
              <a:t> </a:t>
            </a:r>
            <a:r>
              <a:rPr lang="en-US" u="sng" dirty="0"/>
              <a:t>R</a:t>
            </a:r>
            <a:r>
              <a:rPr lang="en-US" dirty="0"/>
              <a:t>esistant </a:t>
            </a:r>
            <a:r>
              <a:rPr lang="en-US" i="1" u="sng" dirty="0"/>
              <a:t>S</a:t>
            </a:r>
            <a:r>
              <a:rPr lang="en-US" i="1" dirty="0"/>
              <a:t>taphylococcus </a:t>
            </a:r>
            <a:r>
              <a:rPr lang="en-US" i="1" u="sng" dirty="0"/>
              <a:t>A</a:t>
            </a:r>
            <a:r>
              <a:rPr lang="en-US" i="1" dirty="0"/>
              <a:t>ureus</a:t>
            </a:r>
            <a:r>
              <a:rPr lang="en-US" dirty="0"/>
              <a:t> are strains of </a:t>
            </a:r>
            <a:r>
              <a:rPr lang="en-US" i="1" dirty="0"/>
              <a:t>S. aureus</a:t>
            </a:r>
            <a:r>
              <a:rPr lang="en-US" dirty="0"/>
              <a:t> that have developed resistance to the antibiotic methicillin.</a:t>
            </a:r>
          </a:p>
          <a:p>
            <a:pPr marL="444500" indent="-342900">
              <a:lnSpc>
                <a:spcPct val="115000"/>
              </a:lnSpc>
              <a:spcBef>
                <a:spcPts val="0"/>
              </a:spcBef>
              <a:buSzPts val="2000"/>
            </a:pPr>
            <a:r>
              <a:rPr lang="en-US" i="1" dirty="0"/>
              <a:t>Methicillin</a:t>
            </a:r>
            <a:r>
              <a:rPr lang="en-US" dirty="0"/>
              <a:t> is an antibiotic similar to penicillin, which is used to treat </a:t>
            </a:r>
            <a:r>
              <a:rPr lang="en-US" i="1" dirty="0"/>
              <a:t>E. coli</a:t>
            </a:r>
            <a:r>
              <a:rPr lang="en-US" dirty="0"/>
              <a:t> infections. </a:t>
            </a:r>
          </a:p>
          <a:p>
            <a:pPr marL="444500" indent="-342900">
              <a:lnSpc>
                <a:spcPct val="115000"/>
              </a:lnSpc>
              <a:spcBef>
                <a:spcPts val="0"/>
              </a:spcBef>
              <a:buSzPts val="2000"/>
            </a:pPr>
            <a:r>
              <a:rPr lang="en-US" dirty="0"/>
              <a:t>Due to the resistance of </a:t>
            </a:r>
            <a:r>
              <a:rPr lang="en-US" i="1" dirty="0"/>
              <a:t>S. aureus</a:t>
            </a:r>
            <a:r>
              <a:rPr lang="en-US" dirty="0"/>
              <a:t>, doctors have to prescribe </a:t>
            </a:r>
            <a:r>
              <a:rPr lang="en-US" i="1" dirty="0"/>
              <a:t>vancomycin</a:t>
            </a:r>
            <a:r>
              <a:rPr lang="en-US" dirty="0"/>
              <a:t>, a stronger antibiotic with more serious side effects, to get rid of a MRSA infection. </a:t>
            </a:r>
            <a:endParaRPr dirty="0"/>
          </a:p>
          <a:p>
            <a:pPr marL="457200" lvl="0" indent="0" algn="l" rtl="0">
              <a:lnSpc>
                <a:spcPct val="115000"/>
              </a:lnSpc>
              <a:spcBef>
                <a:spcPts val="0"/>
              </a:spcBef>
              <a:spcAft>
                <a:spcPts val="0"/>
              </a:spcAft>
              <a:buNone/>
            </a:pPr>
            <a:endParaRPr sz="2000" dirty="0"/>
          </a:p>
          <a:p>
            <a:pPr marL="0" lvl="0" indent="0" algn="l" rtl="0">
              <a:spcBef>
                <a:spcPts val="520"/>
              </a:spcBef>
              <a:spcAft>
                <a:spcPts val="0"/>
              </a:spcAft>
              <a:buNone/>
            </a:pPr>
            <a:endParaRPr sz="2000" dirty="0"/>
          </a:p>
        </p:txBody>
      </p:sp>
      <p:sp>
        <p:nvSpPr>
          <p:cNvPr id="301" name="Google Shape;301;g13fc0e5889c_0_96"/>
          <p:cNvSpPr txBox="1">
            <a:spLocks noGrp="1"/>
          </p:cNvSpPr>
          <p:nvPr>
            <p:ph type="title"/>
          </p:nvPr>
        </p:nvSpPr>
        <p:spPr>
          <a:xfrm>
            <a:off x="457200" y="8482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MRSA</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3fc0e5889c_0_102"/>
          <p:cNvSpPr txBox="1">
            <a:spLocks noGrp="1"/>
          </p:cNvSpPr>
          <p:nvPr>
            <p:ph type="body" idx="1"/>
          </p:nvPr>
        </p:nvSpPr>
        <p:spPr>
          <a:xfrm>
            <a:off x="457200" y="1309352"/>
            <a:ext cx="6544491" cy="2945874"/>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Pick a set of cards.</a:t>
            </a:r>
            <a:endParaRPr dirty="0"/>
          </a:p>
          <a:p>
            <a:pPr marL="457200" lvl="0" indent="-393700" algn="l" rtl="0">
              <a:spcBef>
                <a:spcPts val="0"/>
              </a:spcBef>
              <a:spcAft>
                <a:spcPts val="0"/>
              </a:spcAft>
              <a:buSzPts val="2600"/>
              <a:buChar char="•"/>
            </a:pPr>
            <a:r>
              <a:rPr lang="en-US" dirty="0"/>
              <a:t>Sort the cards to map out the major steps of </a:t>
            </a:r>
            <a:r>
              <a:rPr lang="en-US" i="1" dirty="0"/>
              <a:t>vancomycin’s</a:t>
            </a:r>
            <a:r>
              <a:rPr lang="en-US" dirty="0"/>
              <a:t> mechanism of action.</a:t>
            </a:r>
            <a:endParaRPr dirty="0"/>
          </a:p>
          <a:p>
            <a:pPr marL="457200" lvl="0" indent="-393700" algn="l" rtl="0">
              <a:spcBef>
                <a:spcPts val="0"/>
              </a:spcBef>
              <a:spcAft>
                <a:spcPts val="0"/>
              </a:spcAft>
              <a:buSzPts val="2600"/>
              <a:buChar char="•"/>
            </a:pPr>
            <a:r>
              <a:rPr lang="en-US" dirty="0"/>
              <a:t>Hint: There is a missing step.  </a:t>
            </a:r>
            <a:endParaRPr dirty="0"/>
          </a:p>
          <a:p>
            <a:pPr marL="457200" lvl="0" indent="-393700" algn="l" rtl="0">
              <a:spcBef>
                <a:spcPts val="0"/>
              </a:spcBef>
              <a:spcAft>
                <a:spcPts val="0"/>
              </a:spcAft>
              <a:buSzPts val="2600"/>
              <a:buChar char="•"/>
            </a:pPr>
            <a:r>
              <a:rPr lang="en-US" dirty="0"/>
              <a:t>Find where the missing step goes in the process.</a:t>
            </a:r>
            <a:endParaRPr dirty="0"/>
          </a:p>
        </p:txBody>
      </p:sp>
      <p:sp>
        <p:nvSpPr>
          <p:cNvPr id="307" name="Google Shape;307;g13fc0e5889c_0_10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i="1" dirty="0"/>
              <a:t>Vancomycin</a:t>
            </a:r>
            <a:r>
              <a:rPr lang="en-US" dirty="0"/>
              <a:t> Card Sort</a:t>
            </a:r>
            <a:endParaRPr dirty="0"/>
          </a:p>
        </p:txBody>
      </p:sp>
      <p:pic>
        <p:nvPicPr>
          <p:cNvPr id="308" name="Google Shape;308;g13fc0e5889c_0_102"/>
          <p:cNvPicPr preferRelativeResize="0"/>
          <p:nvPr/>
        </p:nvPicPr>
        <p:blipFill>
          <a:blip r:embed="rId3">
            <a:alphaModFix/>
          </a:blip>
          <a:stretch>
            <a:fillRect/>
          </a:stretch>
        </p:blipFill>
        <p:spPr>
          <a:xfrm>
            <a:off x="7001691" y="0"/>
            <a:ext cx="1866250" cy="186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a:t>
            </a:r>
            <a:endParaRPr dirty="0"/>
          </a:p>
        </p:txBody>
      </p:sp>
      <p:sp>
        <p:nvSpPr>
          <p:cNvPr id="101" name="Google Shape;101;p3"/>
          <p:cNvSpPr txBox="1">
            <a:spLocks noGrp="1"/>
          </p:cNvSpPr>
          <p:nvPr>
            <p:ph type="body" idx="1"/>
          </p:nvPr>
        </p:nvSpPr>
        <p:spPr>
          <a:xfrm>
            <a:off x="530351" y="2028498"/>
            <a:ext cx="8234707" cy="1132284"/>
          </a:xfrm>
          <a:prstGeom prst="rect">
            <a:avLst/>
          </a:prstGeom>
          <a:noFill/>
          <a:ln>
            <a:noFill/>
          </a:ln>
        </p:spPr>
        <p:txBody>
          <a:bodyPr spcFirstLastPara="1" wrap="square" lIns="45700" tIns="45700" rIns="45700" bIns="45700" anchor="t" anchorCtr="0">
            <a:noAutofit/>
          </a:bodyPr>
          <a:lstStyle/>
          <a:p>
            <a:pPr marL="512763" indent="-457200">
              <a:spcBef>
                <a:spcPts val="0"/>
              </a:spcBef>
              <a:buSzPct val="100000"/>
            </a:pPr>
            <a:r>
              <a:rPr lang="en-US" dirty="0"/>
              <a:t>How does the cell membrane help cells maintain homeostasis? </a:t>
            </a:r>
            <a:endParaRPr dirty="0"/>
          </a:p>
          <a:p>
            <a:pPr marL="512763" indent="-457200">
              <a:spcBef>
                <a:spcPts val="481"/>
              </a:spcBef>
              <a:buSzPct val="100000"/>
            </a:pPr>
            <a:r>
              <a:rPr lang="en-US" dirty="0"/>
              <a:t>How does </a:t>
            </a:r>
            <a:r>
              <a:rPr lang="en-US" i="1" dirty="0"/>
              <a:t>vancomycin</a:t>
            </a:r>
            <a:r>
              <a:rPr lang="en-US" dirty="0"/>
              <a:t> work to destroy MRSA bacteria?</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3fc0e5889c_0_107"/>
          <p:cNvSpPr txBox="1">
            <a:spLocks noGrp="1"/>
          </p:cNvSpPr>
          <p:nvPr>
            <p:ph type="body" idx="1"/>
          </p:nvPr>
        </p:nvSpPr>
        <p:spPr>
          <a:xfrm>
            <a:off x="457200" y="1523966"/>
            <a:ext cx="8229600" cy="3434100"/>
          </a:xfrm>
          <a:prstGeom prst="rect">
            <a:avLst/>
          </a:prstGeom>
        </p:spPr>
        <p:txBody>
          <a:bodyPr spcFirstLastPara="1" wrap="square" lIns="91425" tIns="45700" rIns="91425" bIns="45700" anchor="t" anchorCtr="0">
            <a:normAutofit/>
          </a:bodyPr>
          <a:lstStyle/>
          <a:p>
            <a:r>
              <a:rPr lang="en-US" dirty="0"/>
              <a:t>With a partner, discuss what role passive transport plays in the process.</a:t>
            </a:r>
            <a:endParaRPr dirty="0"/>
          </a:p>
        </p:txBody>
      </p:sp>
      <p:sp>
        <p:nvSpPr>
          <p:cNvPr id="314" name="Google Shape;314;g13fc0e5889c_0_10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Elbow Partners</a:t>
            </a:r>
            <a:endParaRPr dirty="0"/>
          </a:p>
        </p:txBody>
      </p:sp>
      <p:pic>
        <p:nvPicPr>
          <p:cNvPr id="315" name="Google Shape;315;g13fc0e5889c_0_107"/>
          <p:cNvPicPr preferRelativeResize="0"/>
          <p:nvPr/>
        </p:nvPicPr>
        <p:blipFill>
          <a:blip r:embed="rId3">
            <a:alphaModFix/>
          </a:blip>
          <a:stretch>
            <a:fillRect/>
          </a:stretch>
        </p:blipFill>
        <p:spPr>
          <a:xfrm>
            <a:off x="6960715" y="307247"/>
            <a:ext cx="1923631" cy="115998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42ef3d3fea_0_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Question</a:t>
            </a:r>
            <a:endParaRPr dirty="0"/>
          </a:p>
        </p:txBody>
      </p:sp>
      <p:sp>
        <p:nvSpPr>
          <p:cNvPr id="321" name="Google Shape;321;g142ef3d3fea_0_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spcBef>
                <a:spcPts val="481"/>
              </a:spcBef>
              <a:spcAft>
                <a:spcPts val="0"/>
              </a:spcAft>
              <a:buClr>
                <a:schemeClr val="dk1"/>
              </a:buClr>
              <a:buSzPts val="2600"/>
              <a:buFont typeface="Arial"/>
              <a:buNone/>
            </a:pPr>
            <a:r>
              <a:rPr lang="en-US" dirty="0"/>
              <a:t>How does </a:t>
            </a:r>
            <a:r>
              <a:rPr lang="en-US" i="1" dirty="0"/>
              <a:t>vancomycin</a:t>
            </a:r>
            <a:r>
              <a:rPr lang="en-US" dirty="0"/>
              <a:t> work to destroy MRSA bacteria?</a:t>
            </a:r>
            <a:endParaRPr dirty="0"/>
          </a:p>
          <a:p>
            <a:pPr marL="55562" lvl="0" indent="0" algn="l" rtl="0">
              <a:spcBef>
                <a:spcPts val="0"/>
              </a:spcBef>
              <a:spcAft>
                <a:spcPts val="0"/>
              </a:spcAft>
              <a:buSzPts val="2600"/>
              <a:buNone/>
            </a:pPr>
            <a:endParaRPr dirty="0"/>
          </a:p>
          <a:p>
            <a:pPr marL="55562" lvl="0" indent="0" algn="l" rtl="0">
              <a:spcBef>
                <a:spcPts val="52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3fc0e5889c_0_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Cognitive Comics</a:t>
            </a:r>
            <a:endParaRPr dirty="0"/>
          </a:p>
        </p:txBody>
      </p:sp>
      <p:sp>
        <p:nvSpPr>
          <p:cNvPr id="327" name="Google Shape;327;g13fc0e5889c_0_6"/>
          <p:cNvSpPr txBox="1">
            <a:spLocks noGrp="1"/>
          </p:cNvSpPr>
          <p:nvPr>
            <p:ph type="body" idx="1"/>
          </p:nvPr>
        </p:nvSpPr>
        <p:spPr>
          <a:xfrm>
            <a:off x="457200" y="1402153"/>
            <a:ext cx="7821827" cy="3434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b="1" dirty="0"/>
              <a:t>How does </a:t>
            </a:r>
            <a:r>
              <a:rPr lang="en-US" b="1" i="1" dirty="0"/>
              <a:t>vancomycin</a:t>
            </a:r>
            <a:r>
              <a:rPr lang="en-US" b="1" dirty="0"/>
              <a:t> work to destroy MRSA bacteria?</a:t>
            </a:r>
            <a:endParaRPr b="1" dirty="0"/>
          </a:p>
          <a:p>
            <a:pPr marL="406400" lvl="0" indent="-342900" algn="l" rtl="0">
              <a:spcBef>
                <a:spcPts val="520"/>
              </a:spcBef>
              <a:spcAft>
                <a:spcPts val="0"/>
              </a:spcAft>
              <a:buSzPct val="100000"/>
              <a:buFont typeface="Arial" panose="020B0604020202020204" pitchFamily="34" charset="0"/>
              <a:buChar char="•"/>
            </a:pPr>
            <a:r>
              <a:rPr lang="en-US" dirty="0"/>
              <a:t>Work independently to create a comic to illustrate how passive diffusion works as part of </a:t>
            </a:r>
            <a:r>
              <a:rPr lang="en-US" i="1" dirty="0"/>
              <a:t>vancomycin’s</a:t>
            </a:r>
            <a:r>
              <a:rPr lang="en-US" dirty="0"/>
              <a:t> mechanism.</a:t>
            </a:r>
            <a:endParaRPr dirty="0"/>
          </a:p>
          <a:p>
            <a:pPr marL="406400" lvl="0" indent="-342900" algn="l" rtl="0">
              <a:spcBef>
                <a:spcPts val="0"/>
              </a:spcBef>
              <a:spcAft>
                <a:spcPts val="0"/>
              </a:spcAft>
              <a:buSzPct val="100000"/>
              <a:buFont typeface="Arial" panose="020B0604020202020204" pitchFamily="34" charset="0"/>
              <a:buChar char="•"/>
            </a:pPr>
            <a:r>
              <a:rPr lang="en-US" dirty="0"/>
              <a:t>Use your cards from the card sort.</a:t>
            </a:r>
            <a:endParaRPr dirty="0"/>
          </a:p>
          <a:p>
            <a:pPr marL="406400" lvl="0" indent="-342900" algn="l" rtl="0">
              <a:spcBef>
                <a:spcPts val="0"/>
              </a:spcBef>
              <a:spcAft>
                <a:spcPts val="0"/>
              </a:spcAft>
              <a:buSzPts val="2600"/>
              <a:buFont typeface="Arial" panose="020B0604020202020204" pitchFamily="34" charset="0"/>
              <a:buChar char="•"/>
            </a:pPr>
            <a:r>
              <a:rPr lang="en-US" dirty="0"/>
              <a:t>Include drawings of your own to fill in the gaps.</a:t>
            </a:r>
            <a:endParaRPr dirty="0"/>
          </a:p>
          <a:p>
            <a:pPr marL="406400" lvl="0" indent="-342900" algn="l" rtl="0">
              <a:spcBef>
                <a:spcPts val="0"/>
              </a:spcBef>
              <a:spcAft>
                <a:spcPts val="0"/>
              </a:spcAft>
              <a:buSzPts val="2600"/>
              <a:buFont typeface="Arial" panose="020B0604020202020204" pitchFamily="34" charset="0"/>
              <a:buChar char="•"/>
            </a:pPr>
            <a:r>
              <a:rPr lang="en-US" dirty="0"/>
              <a:t>Add captions to support your conclusion.</a:t>
            </a:r>
            <a:endParaRPr dirty="0"/>
          </a:p>
        </p:txBody>
      </p:sp>
      <p:pic>
        <p:nvPicPr>
          <p:cNvPr id="328" name="Google Shape;328;g13fc0e5889c_0_6"/>
          <p:cNvPicPr preferRelativeResize="0"/>
          <p:nvPr/>
        </p:nvPicPr>
        <p:blipFill>
          <a:blip r:embed="rId3">
            <a:alphaModFix/>
          </a:blip>
          <a:stretch>
            <a:fillRect/>
          </a:stretch>
        </p:blipFill>
        <p:spPr>
          <a:xfrm>
            <a:off x="7606562" y="152555"/>
            <a:ext cx="1344927" cy="12904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542964"/>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4"/>
          <p:cNvSpPr txBox="1">
            <a:spLocks noGrp="1"/>
          </p:cNvSpPr>
          <p:nvPr>
            <p:ph type="body" idx="1"/>
          </p:nvPr>
        </p:nvSpPr>
        <p:spPr>
          <a:xfrm>
            <a:off x="543595" y="1833006"/>
            <a:ext cx="8254416" cy="1685858"/>
          </a:xfrm>
          <a:prstGeom prst="rect">
            <a:avLst/>
          </a:prstGeom>
          <a:noFill/>
          <a:ln>
            <a:noFill/>
          </a:ln>
        </p:spPr>
        <p:txBody>
          <a:bodyPr spcFirstLastPara="1" wrap="square" lIns="45700" tIns="45700" rIns="45700" bIns="45700" anchor="t" anchorCtr="0">
            <a:normAutofit fontScale="70000" lnSpcReduction="20000"/>
          </a:bodyPr>
          <a:lstStyle/>
          <a:p>
            <a:pPr marL="457200" lvl="0" indent="-356552" algn="l" rtl="0">
              <a:lnSpc>
                <a:spcPct val="115000"/>
              </a:lnSpc>
              <a:spcBef>
                <a:spcPts val="1100"/>
              </a:spcBef>
              <a:spcAft>
                <a:spcPts val="0"/>
              </a:spcAft>
              <a:buClr>
                <a:schemeClr val="lt1"/>
              </a:buClr>
              <a:buSzPct val="100000"/>
              <a:buFont typeface="Calibri"/>
              <a:buChar char="●"/>
            </a:pPr>
            <a:r>
              <a:rPr lang="en-US" sz="3400" dirty="0"/>
              <a:t>Conduct an investigation of the cell membrane and passive transport.</a:t>
            </a:r>
            <a:endParaRPr sz="3400" dirty="0"/>
          </a:p>
          <a:p>
            <a:pPr marL="457200" lvl="0" indent="-356552" algn="l" rtl="0">
              <a:lnSpc>
                <a:spcPct val="115000"/>
              </a:lnSpc>
              <a:spcBef>
                <a:spcPts val="0"/>
              </a:spcBef>
              <a:spcAft>
                <a:spcPts val="0"/>
              </a:spcAft>
              <a:buClr>
                <a:schemeClr val="lt1"/>
              </a:buClr>
              <a:buSzPct val="100000"/>
              <a:buFont typeface="Calibri"/>
              <a:buChar char="●"/>
            </a:pPr>
            <a:r>
              <a:rPr lang="en-US" sz="3400" dirty="0"/>
              <a:t>Explain how the antibiotic </a:t>
            </a:r>
            <a:r>
              <a:rPr lang="en-US" sz="3400" i="1" dirty="0"/>
              <a:t>vancomycin</a:t>
            </a:r>
            <a:r>
              <a:rPr lang="en-US" sz="3400" dirty="0"/>
              <a:t> kills MRSA bacteria</a:t>
            </a:r>
            <a:r>
              <a:rPr lang="en-US" dirty="0"/>
              <a:t>.</a:t>
            </a:r>
            <a:endParaRPr dirty="0"/>
          </a:p>
          <a:p>
            <a:pPr marL="398463" lvl="0" indent="-177800" algn="l" rtl="0">
              <a:spcBef>
                <a:spcPts val="1100"/>
              </a:spcBef>
              <a:spcAft>
                <a:spcPts val="0"/>
              </a:spcAft>
              <a:buClr>
                <a:schemeClr val="lt1"/>
              </a:buClr>
              <a:buSzPct val="1000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3fc0e5889c_0_19"/>
          <p:cNvSpPr txBox="1">
            <a:spLocks noGrp="1"/>
          </p:cNvSpPr>
          <p:nvPr>
            <p:ph type="title"/>
          </p:nvPr>
        </p:nvSpPr>
        <p:spPr>
          <a:xfrm>
            <a:off x="457200" y="31089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3-Way Venn Diagram</a:t>
            </a:r>
            <a:endParaRPr dirty="0"/>
          </a:p>
        </p:txBody>
      </p:sp>
      <p:sp>
        <p:nvSpPr>
          <p:cNvPr id="113" name="Google Shape;113;g13fc0e5889c_0_19"/>
          <p:cNvSpPr/>
          <p:nvPr/>
        </p:nvSpPr>
        <p:spPr>
          <a:xfrm>
            <a:off x="2206075" y="1644225"/>
            <a:ext cx="2291700" cy="20538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g13fc0e5889c_0_19"/>
          <p:cNvSpPr/>
          <p:nvPr/>
        </p:nvSpPr>
        <p:spPr>
          <a:xfrm>
            <a:off x="3092583" y="2636826"/>
            <a:ext cx="2291700" cy="20538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13fc0e5889c_0_19"/>
          <p:cNvSpPr/>
          <p:nvPr/>
        </p:nvSpPr>
        <p:spPr>
          <a:xfrm>
            <a:off x="3686954" y="1644225"/>
            <a:ext cx="2291700" cy="20538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13fc0e5889c_0_19"/>
          <p:cNvSpPr txBox="1"/>
          <p:nvPr/>
        </p:nvSpPr>
        <p:spPr>
          <a:xfrm>
            <a:off x="2594179" y="1266875"/>
            <a:ext cx="15156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latin typeface="Calibri"/>
                <a:ea typeface="Calibri"/>
                <a:cs typeface="Calibri"/>
                <a:sym typeface="Calibri"/>
              </a:rPr>
              <a:t>animal cell</a:t>
            </a:r>
            <a:endParaRPr sz="2000" dirty="0">
              <a:latin typeface="Calibri"/>
              <a:ea typeface="Calibri"/>
              <a:cs typeface="Calibri"/>
              <a:sym typeface="Calibri"/>
            </a:endParaRPr>
          </a:p>
        </p:txBody>
      </p:sp>
      <p:sp>
        <p:nvSpPr>
          <p:cNvPr id="117" name="Google Shape;117;g13fc0e5889c_0_19"/>
          <p:cNvSpPr txBox="1"/>
          <p:nvPr/>
        </p:nvSpPr>
        <p:spPr>
          <a:xfrm>
            <a:off x="4360641" y="1266875"/>
            <a:ext cx="14424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latin typeface="Calibri"/>
                <a:ea typeface="Calibri"/>
                <a:cs typeface="Calibri"/>
                <a:sym typeface="Calibri"/>
              </a:rPr>
              <a:t>plant cell</a:t>
            </a:r>
            <a:endParaRPr sz="2000" dirty="0">
              <a:latin typeface="Calibri"/>
              <a:ea typeface="Calibri"/>
              <a:cs typeface="Calibri"/>
              <a:sym typeface="Calibri"/>
            </a:endParaRPr>
          </a:p>
        </p:txBody>
      </p:sp>
      <p:sp>
        <p:nvSpPr>
          <p:cNvPr id="118" name="Google Shape;118;g13fc0e5889c_0_19"/>
          <p:cNvSpPr txBox="1"/>
          <p:nvPr/>
        </p:nvSpPr>
        <p:spPr>
          <a:xfrm>
            <a:off x="3366483" y="4621984"/>
            <a:ext cx="17439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Calibri"/>
                <a:ea typeface="Calibri"/>
                <a:cs typeface="Calibri"/>
                <a:sym typeface="Calibri"/>
              </a:rPr>
              <a:t>bacteria cell</a:t>
            </a:r>
            <a:endParaRPr sz="2000"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fdc866b3c3_0_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Animal</a:t>
            </a:r>
            <a:r>
              <a:rPr lang="en-US" dirty="0"/>
              <a:t>, Plant, and Bacteria Cells</a:t>
            </a:r>
            <a:endParaRPr dirty="0"/>
          </a:p>
        </p:txBody>
      </p:sp>
      <p:sp>
        <p:nvSpPr>
          <p:cNvPr id="124" name="Google Shape;124;gfdc866b3c3_0_3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Compare the three cells using your Venn Diagram.</a:t>
            </a:r>
            <a:endParaRPr dirty="0"/>
          </a:p>
        </p:txBody>
      </p:sp>
      <p:pic>
        <p:nvPicPr>
          <p:cNvPr id="125" name="Google Shape;125;gfdc866b3c3_0_35"/>
          <p:cNvPicPr preferRelativeResize="0"/>
          <p:nvPr/>
        </p:nvPicPr>
        <p:blipFill>
          <a:blip r:embed="rId3">
            <a:alphaModFix/>
          </a:blip>
          <a:stretch>
            <a:fillRect/>
          </a:stretch>
        </p:blipFill>
        <p:spPr>
          <a:xfrm>
            <a:off x="93375" y="1914200"/>
            <a:ext cx="3229275" cy="3229300"/>
          </a:xfrm>
          <a:prstGeom prst="rect">
            <a:avLst/>
          </a:prstGeom>
          <a:noFill/>
          <a:ln>
            <a:noFill/>
          </a:ln>
        </p:spPr>
      </p:pic>
      <p:pic>
        <p:nvPicPr>
          <p:cNvPr id="126" name="Google Shape;126;gfdc866b3c3_0_35"/>
          <p:cNvPicPr preferRelativeResize="0"/>
          <p:nvPr/>
        </p:nvPicPr>
        <p:blipFill>
          <a:blip r:embed="rId4">
            <a:alphaModFix/>
          </a:blip>
          <a:stretch>
            <a:fillRect/>
          </a:stretch>
        </p:blipFill>
        <p:spPr>
          <a:xfrm>
            <a:off x="3096150" y="1936100"/>
            <a:ext cx="3185475" cy="3185475"/>
          </a:xfrm>
          <a:prstGeom prst="rect">
            <a:avLst/>
          </a:prstGeom>
          <a:noFill/>
          <a:ln>
            <a:noFill/>
          </a:ln>
        </p:spPr>
      </p:pic>
      <p:pic>
        <p:nvPicPr>
          <p:cNvPr id="127" name="Google Shape;127;gfdc866b3c3_0_35"/>
          <p:cNvPicPr preferRelativeResize="0"/>
          <p:nvPr/>
        </p:nvPicPr>
        <p:blipFill>
          <a:blip r:embed="rId5">
            <a:alphaModFix/>
          </a:blip>
          <a:stretch>
            <a:fillRect/>
          </a:stretch>
        </p:blipFill>
        <p:spPr>
          <a:xfrm>
            <a:off x="6081125" y="1840325"/>
            <a:ext cx="3062875" cy="3062875"/>
          </a:xfrm>
          <a:prstGeom prst="rect">
            <a:avLst/>
          </a:prstGeom>
          <a:noFill/>
          <a:ln>
            <a:noFill/>
          </a:ln>
        </p:spPr>
      </p:pic>
      <p:sp>
        <p:nvSpPr>
          <p:cNvPr id="128" name="Google Shape;128;gfdc866b3c3_0_35"/>
          <p:cNvSpPr txBox="1"/>
          <p:nvPr/>
        </p:nvSpPr>
        <p:spPr>
          <a:xfrm>
            <a:off x="920575" y="1826525"/>
            <a:ext cx="1892400" cy="585000"/>
          </a:xfrm>
          <a:prstGeom prst="rect">
            <a:avLst/>
          </a:prstGeom>
          <a:noFill/>
          <a:ln>
            <a:noFill/>
          </a:ln>
        </p:spPr>
        <p:txBody>
          <a:bodyPr spcFirstLastPara="1" wrap="square" lIns="91425" tIns="91425" rIns="91425" bIns="91425" anchor="t" anchorCtr="0">
            <a:spAutoFit/>
          </a:bodyPr>
          <a:lstStyle/>
          <a:p>
            <a:pPr marL="0" lvl="0" indent="0" algn="l" rtl="0">
              <a:spcBef>
                <a:spcPts val="520"/>
              </a:spcBef>
              <a:spcAft>
                <a:spcPts val="0"/>
              </a:spcAft>
              <a:buClr>
                <a:schemeClr val="dk1"/>
              </a:buClr>
              <a:buSzPts val="1100"/>
              <a:buFont typeface="Arial"/>
              <a:buNone/>
            </a:pPr>
            <a:r>
              <a:rPr lang="en-US" sz="2600" dirty="0">
                <a:solidFill>
                  <a:schemeClr val="dk1"/>
                </a:solidFill>
                <a:latin typeface="Calibri"/>
                <a:ea typeface="Calibri"/>
                <a:cs typeface="Calibri"/>
                <a:sym typeface="Calibri"/>
              </a:rPr>
              <a:t>Animal Cell</a:t>
            </a:r>
            <a:endParaRPr dirty="0">
              <a:latin typeface="Calibri"/>
              <a:ea typeface="Calibri"/>
              <a:cs typeface="Calibri"/>
              <a:sym typeface="Calibri"/>
            </a:endParaRPr>
          </a:p>
        </p:txBody>
      </p:sp>
      <p:sp>
        <p:nvSpPr>
          <p:cNvPr id="129" name="Google Shape;129;gfdc866b3c3_0_35"/>
          <p:cNvSpPr txBox="1"/>
          <p:nvPr/>
        </p:nvSpPr>
        <p:spPr>
          <a:xfrm>
            <a:off x="3871200" y="1826525"/>
            <a:ext cx="1892400" cy="585000"/>
          </a:xfrm>
          <a:prstGeom prst="rect">
            <a:avLst/>
          </a:prstGeom>
          <a:noFill/>
          <a:ln>
            <a:noFill/>
          </a:ln>
        </p:spPr>
        <p:txBody>
          <a:bodyPr spcFirstLastPara="1" wrap="square" lIns="91425" tIns="91425" rIns="91425" bIns="91425" anchor="t" anchorCtr="0">
            <a:spAutoFit/>
          </a:bodyPr>
          <a:lstStyle/>
          <a:p>
            <a:pPr marL="0" lvl="0" indent="0" algn="l" rtl="0">
              <a:spcBef>
                <a:spcPts val="520"/>
              </a:spcBef>
              <a:spcAft>
                <a:spcPts val="0"/>
              </a:spcAft>
              <a:buNone/>
            </a:pPr>
            <a:r>
              <a:rPr lang="en-US" sz="2600" dirty="0">
                <a:solidFill>
                  <a:schemeClr val="dk1"/>
                </a:solidFill>
                <a:latin typeface="Calibri"/>
                <a:ea typeface="Calibri"/>
                <a:cs typeface="Calibri"/>
                <a:sym typeface="Calibri"/>
              </a:rPr>
              <a:t>Plant Cell</a:t>
            </a:r>
            <a:endParaRPr dirty="0">
              <a:latin typeface="Calibri"/>
              <a:ea typeface="Calibri"/>
              <a:cs typeface="Calibri"/>
              <a:sym typeface="Calibri"/>
            </a:endParaRPr>
          </a:p>
        </p:txBody>
      </p:sp>
      <p:sp>
        <p:nvSpPr>
          <p:cNvPr id="130" name="Google Shape;130;gfdc866b3c3_0_35"/>
          <p:cNvSpPr txBox="1"/>
          <p:nvPr/>
        </p:nvSpPr>
        <p:spPr>
          <a:xfrm>
            <a:off x="6756075" y="1826525"/>
            <a:ext cx="1892400" cy="585000"/>
          </a:xfrm>
          <a:prstGeom prst="rect">
            <a:avLst/>
          </a:prstGeom>
          <a:noFill/>
          <a:ln>
            <a:noFill/>
          </a:ln>
        </p:spPr>
        <p:txBody>
          <a:bodyPr spcFirstLastPara="1" wrap="square" lIns="91425" tIns="91425" rIns="91425" bIns="91425" anchor="t" anchorCtr="0">
            <a:spAutoFit/>
          </a:bodyPr>
          <a:lstStyle/>
          <a:p>
            <a:pPr marL="0" lvl="0" indent="0" algn="l" rtl="0">
              <a:spcBef>
                <a:spcPts val="520"/>
              </a:spcBef>
              <a:spcAft>
                <a:spcPts val="0"/>
              </a:spcAft>
              <a:buNone/>
            </a:pPr>
            <a:r>
              <a:rPr lang="en-US" sz="2600" dirty="0">
                <a:solidFill>
                  <a:schemeClr val="dk1"/>
                </a:solidFill>
                <a:latin typeface="Calibri"/>
                <a:ea typeface="Calibri"/>
                <a:cs typeface="Calibri"/>
                <a:sym typeface="Calibri"/>
              </a:rPr>
              <a:t>Bacteria Cell</a:t>
            </a:r>
            <a:endParaRPr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3fc0e5889c_0_2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E. coli</a:t>
            </a:r>
            <a:endParaRPr dirty="0"/>
          </a:p>
        </p:txBody>
      </p:sp>
      <p:sp>
        <p:nvSpPr>
          <p:cNvPr id="136" name="Google Shape;136;g13fc0e5889c_0_23"/>
          <p:cNvSpPr txBox="1">
            <a:spLocks noGrp="1"/>
          </p:cNvSpPr>
          <p:nvPr>
            <p:ph type="body" idx="1"/>
          </p:nvPr>
        </p:nvSpPr>
        <p:spPr>
          <a:xfrm>
            <a:off x="126675" y="2324550"/>
            <a:ext cx="1525800" cy="980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sz="2600" b="0" dirty="0"/>
              <a:t>Effects of Penicillin</a:t>
            </a:r>
            <a:endParaRPr sz="2600" b="0" dirty="0"/>
          </a:p>
        </p:txBody>
      </p:sp>
      <p:sp>
        <p:nvSpPr>
          <p:cNvPr id="137" name="Google Shape;137;g13fc0e5889c_0_23"/>
          <p:cNvSpPr txBox="1">
            <a:spLocks noGrp="1"/>
          </p:cNvSpPr>
          <p:nvPr>
            <p:ph type="body" idx="2"/>
          </p:nvPr>
        </p:nvSpPr>
        <p:spPr>
          <a:xfrm>
            <a:off x="7122601" y="2326200"/>
            <a:ext cx="1854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sz="2600" b="0" dirty="0"/>
              <a:t>no-antibiotic</a:t>
            </a:r>
            <a:endParaRPr sz="2600" b="0" dirty="0"/>
          </a:p>
        </p:txBody>
      </p:sp>
      <p:pic>
        <p:nvPicPr>
          <p:cNvPr id="138" name="Google Shape;138;g13fc0e5889c_0_23" descr="The video shows bacterial cells on the left panel suddenly explode when penicillin is added because the pressure inside the cells increases, as penicillin inhibits synthesis of the bacterial cell wall. Healthy bacterial cells growing in the absence of penicillin are seen on the right." title="Exploding bacteria with penicillin">
            <a:hlinkClick r:id="rId3"/>
          </p:cNvPr>
          <p:cNvPicPr preferRelativeResize="0"/>
          <p:nvPr/>
        </p:nvPicPr>
        <p:blipFill>
          <a:blip r:embed="rId4">
            <a:alphaModFix/>
          </a:blip>
          <a:stretch>
            <a:fillRect/>
          </a:stretch>
        </p:blipFill>
        <p:spPr>
          <a:xfrm>
            <a:off x="1791188" y="827268"/>
            <a:ext cx="5192700" cy="3894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3fc0e5889c_0_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Think About it</a:t>
            </a:r>
            <a:endParaRPr dirty="0"/>
          </a:p>
        </p:txBody>
      </p:sp>
      <p:sp>
        <p:nvSpPr>
          <p:cNvPr id="144" name="Google Shape;144;g13fc0e5889c_0_3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How could antibiotics like penicillin be used to kill bacteria without harming the cells of the infected organism?</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3fc0e5889c_0_41"/>
          <p:cNvSpPr txBox="1">
            <a:spLocks noGrp="1"/>
          </p:cNvSpPr>
          <p:nvPr>
            <p:ph type="body" idx="1"/>
          </p:nvPr>
        </p:nvSpPr>
        <p:spPr>
          <a:xfrm>
            <a:off x="457200" y="1309352"/>
            <a:ext cx="8229600" cy="659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Gather the following materials for your lab group:</a:t>
            </a:r>
            <a:endParaRPr dirty="0"/>
          </a:p>
        </p:txBody>
      </p:sp>
      <p:sp>
        <p:nvSpPr>
          <p:cNvPr id="150" name="Google Shape;150;g13fc0e5889c_0_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Diffusion/Osmosis Investigation</a:t>
            </a:r>
            <a:endParaRPr dirty="0"/>
          </a:p>
        </p:txBody>
      </p:sp>
      <p:sp>
        <p:nvSpPr>
          <p:cNvPr id="151" name="Google Shape;151;g13fc0e5889c_0_41"/>
          <p:cNvSpPr txBox="1"/>
          <p:nvPr/>
        </p:nvSpPr>
        <p:spPr>
          <a:xfrm>
            <a:off x="457199" y="2203975"/>
            <a:ext cx="3859427" cy="584745"/>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en-US" sz="2600" dirty="0">
                <a:highlight>
                  <a:srgbClr val="00FFFF"/>
                </a:highlight>
                <a:latin typeface="Calibri"/>
                <a:ea typeface="Calibri"/>
                <a:cs typeface="Calibri"/>
                <a:sym typeface="Calibri"/>
              </a:rPr>
              <a:t>insert materials for lab</a:t>
            </a:r>
            <a:endParaRPr sz="2600" dirty="0">
              <a:highlight>
                <a:srgbClr val="00FFFF"/>
              </a:highlight>
              <a:latin typeface="Calibri"/>
              <a:ea typeface="Calibri"/>
              <a:cs typeface="Calibri"/>
              <a:sym typeface="Calibri"/>
            </a:endParaRPr>
          </a:p>
        </p:txBody>
      </p:sp>
      <p:sp>
        <p:nvSpPr>
          <p:cNvPr id="152" name="Google Shape;152;g13fc0e5889c_0_41"/>
          <p:cNvSpPr txBox="1"/>
          <p:nvPr/>
        </p:nvSpPr>
        <p:spPr>
          <a:xfrm>
            <a:off x="4647524" y="2289175"/>
            <a:ext cx="4044166" cy="584745"/>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Calibri"/>
              <a:buChar char="●"/>
            </a:pPr>
            <a:r>
              <a:rPr lang="en-US" sz="2600" dirty="0">
                <a:solidFill>
                  <a:schemeClr val="dk1"/>
                </a:solidFill>
                <a:highlight>
                  <a:srgbClr val="00FFFF"/>
                </a:highlight>
                <a:latin typeface="Calibri"/>
                <a:ea typeface="Calibri"/>
                <a:cs typeface="Calibri"/>
                <a:sym typeface="Calibri"/>
              </a:rPr>
              <a:t>insert materials for lab</a:t>
            </a:r>
            <a:endParaRPr sz="2600" dirty="0">
              <a:highlight>
                <a:srgbClr val="00FF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FD967-DD8B-42D1-AABC-5DBADA3AD0C4}">
  <ds:schemaRefs>
    <ds:schemaRef ds:uri="http://schemas.microsoft.com/sharepoint/v3/contenttype/forms"/>
  </ds:schemaRefs>
</ds:datastoreItem>
</file>

<file path=customXml/itemProps2.xml><?xml version="1.0" encoding="utf-8"?>
<ds:datastoreItem xmlns:ds="http://schemas.openxmlformats.org/officeDocument/2006/customXml" ds:itemID="{409F3A06-7C40-4098-959A-33B2C75F40F0}">
  <ds:schemaRefs>
    <ds:schemaRef ds:uri="966e68ee-ec3c-4f12-bd4f-fedbbec8de0b"/>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d06b737b-b789-4524-96b5-d3d460658ae2"/>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87E28A4-7AB0-4389-80E9-BA9D467C06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TotalTime>
  <Words>1729</Words>
  <Application>Microsoft Office PowerPoint</Application>
  <PresentationFormat>On-screen Show (16:9)</PresentationFormat>
  <Paragraphs>162</Paragraphs>
  <Slides>32</Slides>
  <Notes>32</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Noto Sans Symbols</vt:lpstr>
      <vt:lpstr>Wingdings</vt:lpstr>
      <vt:lpstr>LEARN theme</vt:lpstr>
      <vt:lpstr>LEARN theme</vt:lpstr>
      <vt:lpstr>PowerPoint Presentation</vt:lpstr>
      <vt:lpstr>(Not) Sorry to Burst Your Bubble</vt:lpstr>
      <vt:lpstr>Essential Question</vt:lpstr>
      <vt:lpstr>Lesson Objectives</vt:lpstr>
      <vt:lpstr>3-Way Venn Diagram</vt:lpstr>
      <vt:lpstr>Animal, Plant, and Bacteria Cells</vt:lpstr>
      <vt:lpstr>E. coli</vt:lpstr>
      <vt:lpstr>Think About it</vt:lpstr>
      <vt:lpstr>Diffusion/Osmosis Investigation</vt:lpstr>
      <vt:lpstr>Diffusion/Osmosis Investigation</vt:lpstr>
      <vt:lpstr>After Investigation</vt:lpstr>
      <vt:lpstr>Share What You Learned</vt:lpstr>
      <vt:lpstr>Chemical Structure</vt:lpstr>
      <vt:lpstr>Cornell Notes: Passive Transport</vt:lpstr>
      <vt:lpstr>STAR</vt:lpstr>
      <vt:lpstr>Plasma Membrane: Lipid Bi-layer</vt:lpstr>
      <vt:lpstr>Plasma Membrane: Lipid Bi-layer</vt:lpstr>
      <vt:lpstr>Plasma Membrane: Fluid Mosaic Model</vt:lpstr>
      <vt:lpstr>Passive Transport</vt:lpstr>
      <vt:lpstr>Passive Transport</vt:lpstr>
      <vt:lpstr>Passive Transport</vt:lpstr>
      <vt:lpstr>Facilitated Diffusion</vt:lpstr>
      <vt:lpstr>Osmosis: Tonicity</vt:lpstr>
      <vt:lpstr>Osmosis and Water Potential</vt:lpstr>
      <vt:lpstr>Cell Transport</vt:lpstr>
      <vt:lpstr>Essential Question</vt:lpstr>
      <vt:lpstr>E. coli</vt:lpstr>
      <vt:lpstr>MRSA</vt:lpstr>
      <vt:lpstr>Vancomycin Card Sort</vt:lpstr>
      <vt:lpstr>Elbow Partners</vt:lpstr>
      <vt:lpstr>Essential Question</vt:lpstr>
      <vt:lpstr>Cognitive Comics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Shaffery, Heather M.</dc:creator>
  <cp:lastModifiedBy>McLeod Porter, Delma</cp:lastModifiedBy>
  <cp:revision>5</cp:revision>
  <dcterms:created xsi:type="dcterms:W3CDTF">2021-05-25T18:27:40Z</dcterms:created>
  <dcterms:modified xsi:type="dcterms:W3CDTF">2022-10-17T15:36:21Z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